
<file path=[Content_Types].xml><?xml version="1.0" encoding="utf-8"?>
<Types xmlns="http://schemas.openxmlformats.org/package/2006/content-types">
  <Default Extension="gif" ContentType="image/gif"/>
  <Default Extension="jfif" ContentType="image/jpeg"/>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8"/>
  </p:notesMasterIdLst>
  <p:sldIdLst>
    <p:sldId id="256" r:id="rId2"/>
    <p:sldId id="257" r:id="rId3"/>
    <p:sldId id="258" r:id="rId4"/>
    <p:sldId id="259" r:id="rId5"/>
    <p:sldId id="262" r:id="rId6"/>
    <p:sldId id="263" r:id="rId7"/>
    <p:sldId id="265" r:id="rId8"/>
    <p:sldId id="264" r:id="rId9"/>
    <p:sldId id="266" r:id="rId10"/>
    <p:sldId id="267" r:id="rId11"/>
    <p:sldId id="260" r:id="rId12"/>
    <p:sldId id="268" r:id="rId13"/>
    <p:sldId id="269" r:id="rId14"/>
    <p:sldId id="270" r:id="rId15"/>
    <p:sldId id="272" r:id="rId16"/>
    <p:sldId id="273" r:id="rId17"/>
    <p:sldId id="271"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7" r:id="rId31"/>
    <p:sldId id="286"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7" r:id="rId61"/>
    <p:sldId id="316" r:id="rId62"/>
    <p:sldId id="318" r:id="rId63"/>
    <p:sldId id="319" r:id="rId64"/>
    <p:sldId id="320" r:id="rId65"/>
    <p:sldId id="321" r:id="rId66"/>
    <p:sldId id="322"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6FE1160-0132-4AB9-8547-818A9534012B}">
          <p14:sldIdLst>
            <p14:sldId id="256"/>
            <p14:sldId id="257"/>
            <p14:sldId id="258"/>
            <p14:sldId id="259"/>
          </p14:sldIdLst>
        </p14:section>
        <p14:section name="Understanding" id="{82B9E4A7-A1DA-48DB-8D83-2142F8BB3DDF}">
          <p14:sldIdLst>
            <p14:sldId id="262"/>
            <p14:sldId id="263"/>
            <p14:sldId id="265"/>
            <p14:sldId id="264"/>
            <p14:sldId id="266"/>
            <p14:sldId id="267"/>
            <p14:sldId id="260"/>
            <p14:sldId id="268"/>
            <p14:sldId id="269"/>
          </p14:sldIdLst>
        </p14:section>
        <p14:section name="EDA" id="{2E8DCB12-3B1F-4E4D-9558-B611B353C070}">
          <p14:sldIdLst>
            <p14:sldId id="270"/>
            <p14:sldId id="272"/>
            <p14:sldId id="273"/>
            <p14:sldId id="271"/>
            <p14:sldId id="274"/>
            <p14:sldId id="275"/>
            <p14:sldId id="276"/>
            <p14:sldId id="277"/>
            <p14:sldId id="278"/>
          </p14:sldIdLst>
        </p14:section>
        <p14:section name="Situation" id="{CEAD2D7C-1242-4B2B-B239-B3FD7770258A}">
          <p14:sldIdLst>
            <p14:sldId id="279"/>
            <p14:sldId id="280"/>
            <p14:sldId id="281"/>
            <p14:sldId id="282"/>
            <p14:sldId id="283"/>
            <p14:sldId id="284"/>
            <p14:sldId id="285"/>
            <p14:sldId id="287"/>
            <p14:sldId id="286"/>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7"/>
            <p14:sldId id="316"/>
            <p14:sldId id="318"/>
            <p14:sldId id="319"/>
            <p14:sldId id="320"/>
            <p14:sldId id="321"/>
            <p14:sldId id="322"/>
          </p14:sldIdLst>
        </p14:section>
        <p14:section name="Complication" id="{A9723504-435F-4EE9-8379-9E6DF318F8A6}">
          <p14:sldIdLst/>
        </p14:section>
        <p14:section name="Resolution" id="{22C01876-45B2-4DD5-9EB9-26A37A6CDFDE}">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1D1D"/>
    <a:srgbClr val="FF66FF"/>
    <a:srgbClr val="660066"/>
    <a:srgbClr val="2A002A"/>
    <a:srgbClr val="FF4343"/>
    <a:srgbClr val="1DD78C"/>
    <a:srgbClr val="FFFF66"/>
    <a:srgbClr val="FBD7D1"/>
    <a:srgbClr val="FCB8AA"/>
    <a:srgbClr val="F0A6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293" autoAdjust="0"/>
    <p:restoredTop sz="87662" autoAdjust="0"/>
  </p:normalViewPr>
  <p:slideViewPr>
    <p:cSldViewPr snapToGrid="0">
      <p:cViewPr varScale="1">
        <p:scale>
          <a:sx n="114" d="100"/>
          <a:sy n="114" d="100"/>
        </p:scale>
        <p:origin x="74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325910433070865E-2"/>
          <c:y val="6.6339931942671501E-2"/>
          <c:w val="0.89896555118110222"/>
          <c:h val="0.79789383625160948"/>
        </c:manualLayout>
      </c:layout>
      <c:barChart>
        <c:barDir val="col"/>
        <c:grouping val="clustered"/>
        <c:varyColors val="0"/>
        <c:ser>
          <c:idx val="0"/>
          <c:order val="0"/>
          <c:tx>
            <c:strRef>
              <c:f>Sheet1!$B$1</c:f>
              <c:strCache>
                <c:ptCount val="1"/>
                <c:pt idx="0">
                  <c:v>Total Customer</c:v>
                </c:pt>
              </c:strCache>
            </c:strRef>
          </c:tx>
          <c:spPr>
            <a:solidFill>
              <a:srgbClr val="1DD78C"/>
            </a:solidFill>
            <a:ln>
              <a:noFill/>
            </a:ln>
            <a:effectLst/>
          </c:spPr>
          <c:invertIfNegative val="0"/>
          <c:dLbls>
            <c:numFmt formatCode="#,##0;\-#,##0" sourceLinked="0"/>
            <c:spPr>
              <a:solidFill>
                <a:schemeClr val="accent1">
                  <a:alpha val="37000"/>
                </a:schemeClr>
              </a:solidFill>
              <a:ln>
                <a:noFill/>
              </a:ln>
              <a:effectLst/>
              <a:scene3d>
                <a:camera prst="orthographicFront"/>
                <a:lightRig rig="threePt" dir="t"/>
              </a:scene3d>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10"/>
                <c:pt idx="0">
                  <c:v>sao paulo</c:v>
                </c:pt>
                <c:pt idx="1">
                  <c:v>rio de janeiro</c:v>
                </c:pt>
                <c:pt idx="2">
                  <c:v>belo horizonte</c:v>
                </c:pt>
                <c:pt idx="3">
                  <c:v>brasilia</c:v>
                </c:pt>
                <c:pt idx="4">
                  <c:v>curitiba</c:v>
                </c:pt>
                <c:pt idx="5">
                  <c:v>campinas</c:v>
                </c:pt>
                <c:pt idx="6">
                  <c:v>porto alegre</c:v>
                </c:pt>
                <c:pt idx="7">
                  <c:v>salvador</c:v>
                </c:pt>
                <c:pt idx="8">
                  <c:v>guarulhos</c:v>
                </c:pt>
                <c:pt idx="9">
                  <c:v>sao bernardo do campo</c:v>
                </c:pt>
              </c:strCache>
            </c:strRef>
          </c:cat>
          <c:val>
            <c:numRef>
              <c:f>Sheet1!$B$2:$B$11</c:f>
              <c:numCache>
                <c:formatCode>General</c:formatCode>
                <c:ptCount val="10"/>
                <c:pt idx="0">
                  <c:v>15540</c:v>
                </c:pt>
                <c:pt idx="1">
                  <c:v>6882</c:v>
                </c:pt>
                <c:pt idx="2">
                  <c:v>2773</c:v>
                </c:pt>
                <c:pt idx="3">
                  <c:v>2131</c:v>
                </c:pt>
                <c:pt idx="4">
                  <c:v>1521</c:v>
                </c:pt>
                <c:pt idx="5">
                  <c:v>1444</c:v>
                </c:pt>
                <c:pt idx="6">
                  <c:v>1379</c:v>
                </c:pt>
                <c:pt idx="7">
                  <c:v>1245</c:v>
                </c:pt>
                <c:pt idx="8">
                  <c:v>1189</c:v>
                </c:pt>
                <c:pt idx="9">
                  <c:v>938</c:v>
                </c:pt>
              </c:numCache>
            </c:numRef>
          </c:val>
          <c:extLst>
            <c:ext xmlns:c16="http://schemas.microsoft.com/office/drawing/2014/chart" uri="{C3380CC4-5D6E-409C-BE32-E72D297353CC}">
              <c16:uniqueId val="{00000000-FFED-4ADB-A76D-FD8ABCC3D3FF}"/>
            </c:ext>
          </c:extLst>
        </c:ser>
        <c:dLbls>
          <c:showLegendKey val="0"/>
          <c:showVal val="0"/>
          <c:showCatName val="0"/>
          <c:showSerName val="0"/>
          <c:showPercent val="0"/>
          <c:showBubbleSize val="0"/>
        </c:dLbls>
        <c:gapWidth val="174"/>
        <c:overlap val="-29"/>
        <c:axId val="369436447"/>
        <c:axId val="369428543"/>
      </c:barChart>
      <c:lineChart>
        <c:grouping val="standard"/>
        <c:varyColors val="0"/>
        <c:ser>
          <c:idx val="2"/>
          <c:order val="1"/>
          <c:tx>
            <c:strRef>
              <c:f>Sheet1!$D$1</c:f>
              <c:strCache>
                <c:ptCount val="1"/>
                <c:pt idx="0">
                  <c:v>% cumulative total customer</c:v>
                </c:pt>
              </c:strCache>
            </c:strRef>
          </c:tx>
          <c:spPr>
            <a:ln w="28575" cap="rnd">
              <a:solidFill>
                <a:schemeClr val="accent3"/>
              </a:solidFill>
              <a:round/>
              <a:headEnd type="none"/>
              <a:extLst>
                <a:ext uri="{C807C97D-BFC1-408E-A445-0C87EB9F89A2}">
                  <ask:lineSketchStyleProps xmlns:ask="http://schemas.microsoft.com/office/drawing/2018/sketchyshapes">
                    <ask:type>
                      <ask:lineSketchCurved/>
                    </ask:type>
                  </ask:lineSketchStyleProps>
                </a:ext>
              </a:extLst>
            </a:ln>
            <a:effectLst/>
          </c:spPr>
          <c:marker>
            <c:symbol val="circle"/>
            <c:size val="7"/>
            <c:spPr>
              <a:solidFill>
                <a:schemeClr val="bg2">
                  <a:lumMod val="50000"/>
                </a:schemeClr>
              </a:solidFill>
              <a:ln w="9525">
                <a:solidFill>
                  <a:schemeClr val="bg2">
                    <a:lumMod val="50000"/>
                  </a:schemeClr>
                </a:solidFill>
              </a:ln>
              <a:effectLst/>
            </c:spPr>
          </c:marker>
          <c:dLbls>
            <c:numFmt formatCode="#,###&quot;%&quot;" sourceLinked="0"/>
            <c:spPr>
              <a:solidFill>
                <a:schemeClr val="bg2">
                  <a:lumMod val="75000"/>
                  <a:alpha val="48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alpha val="78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sao paulo</c:v>
                </c:pt>
                <c:pt idx="1">
                  <c:v>rio de janeiro</c:v>
                </c:pt>
                <c:pt idx="2">
                  <c:v>belo horizonte</c:v>
                </c:pt>
                <c:pt idx="3">
                  <c:v>brasilia</c:v>
                </c:pt>
                <c:pt idx="4">
                  <c:v>curitiba</c:v>
                </c:pt>
                <c:pt idx="5">
                  <c:v>campinas</c:v>
                </c:pt>
                <c:pt idx="6">
                  <c:v>porto alegre</c:v>
                </c:pt>
                <c:pt idx="7">
                  <c:v>salvador</c:v>
                </c:pt>
                <c:pt idx="8">
                  <c:v>guarulhos</c:v>
                </c:pt>
                <c:pt idx="9">
                  <c:v>sao bernardo do campo</c:v>
                </c:pt>
              </c:strCache>
            </c:strRef>
          </c:cat>
          <c:val>
            <c:numRef>
              <c:f>Sheet1!$D$2:$D$11</c:f>
              <c:numCache>
                <c:formatCode>General</c:formatCode>
                <c:ptCount val="10"/>
                <c:pt idx="0">
                  <c:v>15.63</c:v>
                </c:pt>
                <c:pt idx="1">
                  <c:v>22.55</c:v>
                </c:pt>
                <c:pt idx="2">
                  <c:v>25.34</c:v>
                </c:pt>
                <c:pt idx="3">
                  <c:v>27.48</c:v>
                </c:pt>
                <c:pt idx="4">
                  <c:v>29.01</c:v>
                </c:pt>
                <c:pt idx="5">
                  <c:v>30.46</c:v>
                </c:pt>
                <c:pt idx="6">
                  <c:v>31.85</c:v>
                </c:pt>
                <c:pt idx="7">
                  <c:v>33.1</c:v>
                </c:pt>
                <c:pt idx="8">
                  <c:v>34.299999999999997</c:v>
                </c:pt>
                <c:pt idx="9">
                  <c:v>35.24</c:v>
                </c:pt>
              </c:numCache>
            </c:numRef>
          </c:val>
          <c:smooth val="0"/>
          <c:extLst>
            <c:ext xmlns:c16="http://schemas.microsoft.com/office/drawing/2014/chart" uri="{C3380CC4-5D6E-409C-BE32-E72D297353CC}">
              <c16:uniqueId val="{00000001-FFED-4ADB-A76D-FD8ABCC3D3FF}"/>
            </c:ext>
          </c:extLst>
        </c:ser>
        <c:dLbls>
          <c:showLegendKey val="0"/>
          <c:showVal val="0"/>
          <c:showCatName val="0"/>
          <c:showSerName val="0"/>
          <c:showPercent val="0"/>
          <c:showBubbleSize val="0"/>
        </c:dLbls>
        <c:marker val="1"/>
        <c:smooth val="0"/>
        <c:axId val="303709727"/>
        <c:axId val="303708479"/>
      </c:lineChart>
      <c:catAx>
        <c:axId val="369436447"/>
        <c:scaling>
          <c:orientation val="minMax"/>
        </c:scaling>
        <c:delete val="0"/>
        <c:axPos val="b"/>
        <c:numFmt formatCode="General" sourceLinked="1"/>
        <c:majorTickMark val="out"/>
        <c:minorTickMark val="cross"/>
        <c:tickLblPos val="nextTo"/>
        <c:spPr>
          <a:noFill/>
          <a:ln w="9525" cap="flat" cmpd="sng" algn="ctr">
            <a:solidFill>
              <a:schemeClr val="bg2">
                <a:lumMod val="50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9428543"/>
        <c:crosses val="autoZero"/>
        <c:auto val="1"/>
        <c:lblAlgn val="ctr"/>
        <c:lblOffset val="100"/>
        <c:noMultiLvlLbl val="0"/>
      </c:catAx>
      <c:valAx>
        <c:axId val="369428543"/>
        <c:scaling>
          <c:orientation val="minMax"/>
        </c:scaling>
        <c:delete val="0"/>
        <c:axPos val="l"/>
        <c:numFmt formatCode="#0,&quot;K&quot;" sourceLinked="0"/>
        <c:majorTickMark val="out"/>
        <c:minorTickMark val="cross"/>
        <c:tickLblPos val="nextTo"/>
        <c:spPr>
          <a:noFill/>
          <a:ln>
            <a:solidFill>
              <a:schemeClr val="bg2">
                <a:lumMod val="50000"/>
              </a:scheme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9436447"/>
        <c:crosses val="autoZero"/>
        <c:crossBetween val="between"/>
        <c:majorUnit val="5000"/>
      </c:valAx>
      <c:valAx>
        <c:axId val="303708479"/>
        <c:scaling>
          <c:orientation val="minMax"/>
        </c:scaling>
        <c:delete val="0"/>
        <c:axPos val="r"/>
        <c:numFmt formatCode="General" sourceLinked="1"/>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3709727"/>
        <c:crosses val="max"/>
        <c:crossBetween val="between"/>
      </c:valAx>
      <c:catAx>
        <c:axId val="303709727"/>
        <c:scaling>
          <c:orientation val="minMax"/>
        </c:scaling>
        <c:delete val="1"/>
        <c:axPos val="t"/>
        <c:numFmt formatCode="General" sourceLinked="1"/>
        <c:majorTickMark val="out"/>
        <c:minorTickMark val="none"/>
        <c:tickLblPos val="nextTo"/>
        <c:crossAx val="303708479"/>
        <c:crosses val="max"/>
        <c:auto val="1"/>
        <c:lblAlgn val="ctr"/>
        <c:lblOffset val="100"/>
        <c:noMultiLvlLbl val="0"/>
      </c:catAx>
      <c:spPr>
        <a:noFill/>
        <a:ln>
          <a:noFill/>
        </a:ln>
        <a:effectLst/>
      </c:spPr>
    </c:plotArea>
    <c:legend>
      <c:legendPos val="r"/>
      <c:layout>
        <c:manualLayout>
          <c:xMode val="edge"/>
          <c:yMode val="edge"/>
          <c:x val="0.71145571316133205"/>
          <c:y val="0.3489627815515951"/>
          <c:w val="0.2885443555829823"/>
          <c:h val="0.1224960360778192"/>
        </c:manualLayout>
      </c:layout>
      <c:overlay val="1"/>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stacked"/>
        <c:varyColors val="0"/>
        <c:ser>
          <c:idx val="0"/>
          <c:order val="0"/>
          <c:tx>
            <c:strRef>
              <c:f>Sheet1!$B$1</c:f>
              <c:strCache>
                <c:ptCount val="1"/>
                <c:pt idx="0">
                  <c:v>Total seller</c:v>
                </c:pt>
              </c:strCache>
            </c:strRef>
          </c:tx>
          <c:spPr>
            <a:solidFill>
              <a:srgbClr val="1DD78C"/>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sao paulo</c:v>
                </c:pt>
                <c:pt idx="1">
                  <c:v>curitiba</c:v>
                </c:pt>
                <c:pt idx="2">
                  <c:v>rio de janeiro</c:v>
                </c:pt>
                <c:pt idx="3">
                  <c:v>belo horizonte</c:v>
                </c:pt>
                <c:pt idx="4">
                  <c:v>ribeirao preto</c:v>
                </c:pt>
                <c:pt idx="5">
                  <c:v>guarulhos</c:v>
                </c:pt>
                <c:pt idx="6">
                  <c:v>ibitinga</c:v>
                </c:pt>
                <c:pt idx="7">
                  <c:v>santo andre</c:v>
                </c:pt>
                <c:pt idx="8">
                  <c:v>campinas</c:v>
                </c:pt>
                <c:pt idx="9">
                  <c:v>maringa</c:v>
                </c:pt>
              </c:strCache>
            </c:strRef>
          </c:cat>
          <c:val>
            <c:numRef>
              <c:f>Sheet1!$B$2:$B$11</c:f>
              <c:numCache>
                <c:formatCode>General</c:formatCode>
                <c:ptCount val="10"/>
                <c:pt idx="0">
                  <c:v>694</c:v>
                </c:pt>
                <c:pt idx="1">
                  <c:v>127</c:v>
                </c:pt>
                <c:pt idx="2">
                  <c:v>96</c:v>
                </c:pt>
                <c:pt idx="3">
                  <c:v>68</c:v>
                </c:pt>
                <c:pt idx="4">
                  <c:v>52</c:v>
                </c:pt>
                <c:pt idx="5">
                  <c:v>50</c:v>
                </c:pt>
                <c:pt idx="6">
                  <c:v>49</c:v>
                </c:pt>
                <c:pt idx="7">
                  <c:v>45</c:v>
                </c:pt>
                <c:pt idx="8">
                  <c:v>41</c:v>
                </c:pt>
                <c:pt idx="9">
                  <c:v>40</c:v>
                </c:pt>
              </c:numCache>
            </c:numRef>
          </c:val>
          <c:extLst>
            <c:ext xmlns:c16="http://schemas.microsoft.com/office/drawing/2014/chart" uri="{C3380CC4-5D6E-409C-BE32-E72D297353CC}">
              <c16:uniqueId val="{00000000-1A2C-4327-8A3D-696DFB411E3D}"/>
            </c:ext>
          </c:extLst>
        </c:ser>
        <c:dLbls>
          <c:showLegendKey val="0"/>
          <c:showVal val="1"/>
          <c:showCatName val="0"/>
          <c:showSerName val="0"/>
          <c:showPercent val="0"/>
          <c:showBubbleSize val="0"/>
        </c:dLbls>
        <c:gapWidth val="150"/>
        <c:shape val="box"/>
        <c:axId val="367410655"/>
        <c:axId val="367409407"/>
        <c:axId val="0"/>
      </c:bar3DChart>
      <c:catAx>
        <c:axId val="367410655"/>
        <c:scaling>
          <c:orientation val="minMax"/>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7409407"/>
        <c:crosses val="autoZero"/>
        <c:auto val="1"/>
        <c:lblAlgn val="ctr"/>
        <c:lblOffset val="100"/>
        <c:noMultiLvlLbl val="0"/>
      </c:catAx>
      <c:valAx>
        <c:axId val="367409407"/>
        <c:scaling>
          <c:orientation val="minMax"/>
        </c:scaling>
        <c:delete val="1"/>
        <c:axPos val="b"/>
        <c:numFmt formatCode="General" sourceLinked="1"/>
        <c:majorTickMark val="out"/>
        <c:minorTickMark val="none"/>
        <c:tickLblPos val="nextTo"/>
        <c:crossAx val="3674106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4.4509561993076575E-2"/>
          <c:y val="0.11030298382875356"/>
          <c:w val="0.94846261242906926"/>
          <c:h val="0.77827986078866707"/>
        </c:manualLayout>
      </c:layout>
      <c:pie3DChart>
        <c:varyColors val="1"/>
        <c:ser>
          <c:idx val="0"/>
          <c:order val="0"/>
          <c:tx>
            <c:strRef>
              <c:f>Sheet1!$B$1</c:f>
              <c:strCache>
                <c:ptCount val="1"/>
                <c:pt idx="0">
                  <c:v>most freq</c:v>
                </c:pt>
              </c:strCache>
            </c:strRef>
          </c:tx>
          <c:dPt>
            <c:idx val="0"/>
            <c:bubble3D val="0"/>
            <c:spPr>
              <a:solidFill>
                <a:schemeClr val="accent1">
                  <a:lumMod val="5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1-1105-4C1E-8B1E-4C1B506E24B4}"/>
              </c:ext>
            </c:extLst>
          </c:dPt>
          <c:dPt>
            <c:idx val="1"/>
            <c:bubble3D val="0"/>
            <c:spPr>
              <a:solidFill>
                <a:schemeClr val="accent1">
                  <a:lumMod val="75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2-1105-4C1E-8B1E-4C1B506E24B4}"/>
              </c:ext>
            </c:extLst>
          </c:dPt>
          <c:dPt>
            <c:idx val="2"/>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3-1105-4C1E-8B1E-4C1B506E24B4}"/>
              </c:ext>
            </c:extLst>
          </c:dPt>
          <c:dPt>
            <c:idx val="3"/>
            <c:bubble3D val="0"/>
            <c:spPr>
              <a:solidFill>
                <a:schemeClr val="accent1">
                  <a:lumMod val="60000"/>
                  <a:lumOff val="4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4-1105-4C1E-8B1E-4C1B506E24B4}"/>
              </c:ext>
            </c:extLst>
          </c:dPt>
          <c:dPt>
            <c:idx val="4"/>
            <c:bubble3D val="0"/>
            <c:spPr>
              <a:solidFill>
                <a:schemeClr val="accent1">
                  <a:lumMod val="40000"/>
                  <a:lumOff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5-1105-4C1E-8B1E-4C1B506E24B4}"/>
              </c:ext>
            </c:extLst>
          </c:dPt>
          <c:dPt>
            <c:idx val="5"/>
            <c:bubble3D val="0"/>
            <c:spPr>
              <a:solidFill>
                <a:schemeClr val="accent1">
                  <a:lumMod val="20000"/>
                  <a:lumOff val="8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6-1105-4C1E-8B1E-4C1B506E24B4}"/>
              </c:ext>
            </c:extLst>
          </c:dPt>
          <c:dPt>
            <c:idx val="6"/>
            <c:bubble3D val="0"/>
            <c:spPr>
              <a:solidFill>
                <a:schemeClr val="accent5">
                  <a:lumMod val="40000"/>
                  <a:lumOff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7-1105-4C1E-8B1E-4C1B506E24B4}"/>
              </c:ext>
            </c:extLst>
          </c:dPt>
          <c:dPt>
            <c:idx val="7"/>
            <c:bubble3D val="0"/>
            <c:spPr>
              <a:solidFill>
                <a:schemeClr val="accent5">
                  <a:lumMod val="20000"/>
                  <a:lumOff val="8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8-1105-4C1E-8B1E-4C1B506E24B4}"/>
              </c:ext>
            </c:extLst>
          </c:dPt>
          <c:dPt>
            <c:idx val="8"/>
            <c:bubble3D val="0"/>
            <c:spPr>
              <a:solidFill>
                <a:schemeClr val="tx2">
                  <a:lumMod val="20000"/>
                  <a:lumOff val="8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9-1105-4C1E-8B1E-4C1B506E24B4}"/>
              </c:ext>
            </c:extLst>
          </c:dPt>
          <c:dPt>
            <c:idx val="9"/>
            <c:bubble3D val="0"/>
            <c:spPr>
              <a:solidFill>
                <a:schemeClr val="bg1">
                  <a:lumMod val="95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A-1105-4C1E-8B1E-4C1B506E24B4}"/>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50000"/>
                        <a:lumOff val="50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Sheet1!$A$2:$A$11</c:f>
              <c:strCache>
                <c:ptCount val="10"/>
                <c:pt idx="0">
                  <c:v>sao paulo</c:v>
                </c:pt>
                <c:pt idx="1">
                  <c:v>rio de janeiro</c:v>
                </c:pt>
                <c:pt idx="2">
                  <c:v>belo horizonte</c:v>
                </c:pt>
                <c:pt idx="3">
                  <c:v>são paulo</c:v>
                </c:pt>
                <c:pt idx="4">
                  <c:v>curitiba</c:v>
                </c:pt>
                <c:pt idx="5">
                  <c:v>porto alegre</c:v>
                </c:pt>
                <c:pt idx="6">
                  <c:v>salvador</c:v>
                </c:pt>
                <c:pt idx="7">
                  <c:v>guarulhos</c:v>
                </c:pt>
                <c:pt idx="8">
                  <c:v>brasilia</c:v>
                </c:pt>
                <c:pt idx="9">
                  <c:v>sao bernardo do campo</c:v>
                </c:pt>
              </c:strCache>
            </c:strRef>
          </c:cat>
          <c:val>
            <c:numRef>
              <c:f>Sheet1!$B$2:$B$11</c:f>
              <c:numCache>
                <c:formatCode>General</c:formatCode>
                <c:ptCount val="10"/>
                <c:pt idx="0">
                  <c:v>135800</c:v>
                </c:pt>
                <c:pt idx="1">
                  <c:v>62151</c:v>
                </c:pt>
                <c:pt idx="2">
                  <c:v>27805</c:v>
                </c:pt>
                <c:pt idx="3">
                  <c:v>24918</c:v>
                </c:pt>
                <c:pt idx="4">
                  <c:v>16593</c:v>
                </c:pt>
                <c:pt idx="5">
                  <c:v>13521</c:v>
                </c:pt>
                <c:pt idx="6">
                  <c:v>11865</c:v>
                </c:pt>
                <c:pt idx="7">
                  <c:v>11340</c:v>
                </c:pt>
                <c:pt idx="8">
                  <c:v>10470</c:v>
                </c:pt>
                <c:pt idx="9">
                  <c:v>8112</c:v>
                </c:pt>
              </c:numCache>
            </c:numRef>
          </c:val>
          <c:extLst>
            <c:ext xmlns:c16="http://schemas.microsoft.com/office/drawing/2014/chart" uri="{C3380CC4-5D6E-409C-BE32-E72D297353CC}">
              <c16:uniqueId val="{00000000-1105-4C1E-8B1E-4C1B506E24B4}"/>
            </c:ext>
          </c:extLst>
        </c:ser>
        <c:dLbls>
          <c:showLegendKey val="0"/>
          <c:showVal val="0"/>
          <c:showCatName val="0"/>
          <c:showSerName val="0"/>
          <c:showPercent val="0"/>
          <c:showBubbleSize val="0"/>
          <c:showLeaderLines val="1"/>
        </c:dLbls>
      </c:pie3DChart>
      <c:spPr>
        <a:noFill/>
        <a:ln>
          <a:noFill/>
        </a:ln>
        <a:effectLst/>
      </c:spPr>
    </c:plotArea>
    <c:legend>
      <c:legendPos val="l"/>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4916363576109562E-2"/>
          <c:y val="3.2885090133829023E-2"/>
          <c:w val="0.96508363642389039"/>
          <c:h val="0.65518776282381674"/>
        </c:manualLayout>
      </c:layout>
      <c:barChart>
        <c:barDir val="col"/>
        <c:grouping val="clustered"/>
        <c:varyColors val="0"/>
        <c:ser>
          <c:idx val="0"/>
          <c:order val="0"/>
          <c:tx>
            <c:strRef>
              <c:f>Sheet1!$B$1</c:f>
              <c:strCache>
                <c:ptCount val="1"/>
                <c:pt idx="0">
                  <c:v>total orders</c:v>
                </c:pt>
              </c:strCache>
            </c:strRef>
          </c:tx>
          <c:spPr>
            <a:solidFill>
              <a:schemeClr val="accent4">
                <a:lumMod val="60000"/>
                <a:lumOff val="40000"/>
              </a:schemeClr>
            </a:solidFill>
            <a:ln>
              <a:noFill/>
            </a:ln>
            <a:effectLst/>
          </c:spPr>
          <c:invertIfNegative val="0"/>
          <c:dLbls>
            <c:numFmt formatCode="#,##0;\-#,##0" sourceLinked="0"/>
            <c:spPr>
              <a:solidFill>
                <a:schemeClr val="accent1">
                  <a:alpha val="37000"/>
                </a:schemeClr>
              </a:solidFill>
              <a:ln>
                <a:noFill/>
              </a:ln>
              <a:effectLst/>
              <a:scene3d>
                <a:camera prst="orthographicFront"/>
                <a:lightRig rig="threePt" dir="t"/>
              </a:scene3d>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Sheet1!$A$2:$A$11</c:f>
              <c:strCache>
                <c:ptCount val="9"/>
                <c:pt idx="0">
                  <c:v>cama_mesa_banho</c:v>
                </c:pt>
                <c:pt idx="1">
                  <c:v>esporte_lazer</c:v>
                </c:pt>
                <c:pt idx="2">
                  <c:v>moveis_decoracao</c:v>
                </c:pt>
                <c:pt idx="3">
                  <c:v>beleza_saude</c:v>
                </c:pt>
                <c:pt idx="4">
                  <c:v>utilidades_domesticas</c:v>
                </c:pt>
                <c:pt idx="5">
                  <c:v>automotivo</c:v>
                </c:pt>
                <c:pt idx="6">
                  <c:v>informatica_acessorios</c:v>
                </c:pt>
                <c:pt idx="7">
                  <c:v>brinquedos</c:v>
                </c:pt>
                <c:pt idx="8">
                  <c:v>relogios_presentes</c:v>
                </c:pt>
              </c:strCache>
            </c:strRef>
          </c:cat>
          <c:val>
            <c:numRef>
              <c:f>Sheet1!$B$2:$B$11</c:f>
              <c:numCache>
                <c:formatCode>General</c:formatCode>
                <c:ptCount val="10"/>
                <c:pt idx="0">
                  <c:v>3029</c:v>
                </c:pt>
                <c:pt idx="1">
                  <c:v>2867</c:v>
                </c:pt>
                <c:pt idx="2">
                  <c:v>2657</c:v>
                </c:pt>
                <c:pt idx="3">
                  <c:v>2444</c:v>
                </c:pt>
                <c:pt idx="4">
                  <c:v>2335</c:v>
                </c:pt>
                <c:pt idx="5">
                  <c:v>1900</c:v>
                </c:pt>
                <c:pt idx="6">
                  <c:v>1639</c:v>
                </c:pt>
                <c:pt idx="7">
                  <c:v>1411</c:v>
                </c:pt>
                <c:pt idx="8">
                  <c:v>1329</c:v>
                </c:pt>
              </c:numCache>
            </c:numRef>
          </c:val>
          <c:extLst>
            <c:ext xmlns:c16="http://schemas.microsoft.com/office/drawing/2014/chart" uri="{C3380CC4-5D6E-409C-BE32-E72D297353CC}">
              <c16:uniqueId val="{00000000-734F-4A8B-9414-0CC4E4446665}"/>
            </c:ext>
          </c:extLst>
        </c:ser>
        <c:dLbls>
          <c:showLegendKey val="0"/>
          <c:showVal val="0"/>
          <c:showCatName val="0"/>
          <c:showSerName val="0"/>
          <c:showPercent val="0"/>
          <c:showBubbleSize val="0"/>
        </c:dLbls>
        <c:gapWidth val="174"/>
        <c:overlap val="-29"/>
        <c:axId val="369436447"/>
        <c:axId val="369428543"/>
      </c:barChart>
      <c:lineChart>
        <c:grouping val="standard"/>
        <c:varyColors val="0"/>
        <c:ser>
          <c:idx val="2"/>
          <c:order val="1"/>
          <c:tx>
            <c:strRef>
              <c:f>Sheet1!$D$1</c:f>
              <c:strCache>
                <c:ptCount val="1"/>
                <c:pt idx="0">
                  <c:v>% cumulative total orders</c:v>
                </c:pt>
              </c:strCache>
            </c:strRef>
          </c:tx>
          <c:spPr>
            <a:ln w="28575" cap="rnd" cmpd="dbl">
              <a:solidFill>
                <a:schemeClr val="tx1">
                  <a:lumMod val="75000"/>
                  <a:lumOff val="25000"/>
                </a:schemeClr>
              </a:solidFill>
              <a:prstDash val="sysDot"/>
              <a:round/>
              <a:headEnd type="none"/>
              <a:extLst>
                <a:ext uri="{C807C97D-BFC1-408E-A445-0C87EB9F89A2}">
                  <ask:lineSketchStyleProps xmlns:ask="http://schemas.microsoft.com/office/drawing/2018/sketchyshapes">
                    <ask:type>
                      <ask:lineSketchNone/>
                    </ask:type>
                  </ask:lineSketchStyleProps>
                </a:ext>
              </a:extLst>
            </a:ln>
            <a:effectLst/>
          </c:spPr>
          <c:marker>
            <c:symbol val="diamond"/>
            <c:size val="7"/>
            <c:spPr>
              <a:solidFill>
                <a:schemeClr val="tx1">
                  <a:lumMod val="75000"/>
                  <a:lumOff val="25000"/>
                </a:schemeClr>
              </a:solidFill>
              <a:ln w="9525">
                <a:solidFill>
                  <a:schemeClr val="bg2">
                    <a:lumMod val="50000"/>
                  </a:schemeClr>
                </a:solidFill>
              </a:ln>
              <a:effectLst/>
            </c:spPr>
          </c:marker>
          <c:dLbls>
            <c:numFmt formatCode="#,###&quot;%&quot;" sourceLinked="0"/>
            <c:spPr>
              <a:solidFill>
                <a:schemeClr val="bg2">
                  <a:lumMod val="75000"/>
                  <a:alpha val="48000"/>
                </a:schemeClr>
              </a:solid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alpha val="78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9"/>
                <c:pt idx="0">
                  <c:v>cama_mesa_banho</c:v>
                </c:pt>
                <c:pt idx="1">
                  <c:v>esporte_lazer</c:v>
                </c:pt>
                <c:pt idx="2">
                  <c:v>moveis_decoracao</c:v>
                </c:pt>
                <c:pt idx="3">
                  <c:v>beleza_saude</c:v>
                </c:pt>
                <c:pt idx="4">
                  <c:v>utilidades_domesticas</c:v>
                </c:pt>
                <c:pt idx="5">
                  <c:v>automotivo</c:v>
                </c:pt>
                <c:pt idx="6">
                  <c:v>informatica_acessorios</c:v>
                </c:pt>
                <c:pt idx="7">
                  <c:v>brinquedos</c:v>
                </c:pt>
                <c:pt idx="8">
                  <c:v>relogios_presentes</c:v>
                </c:pt>
              </c:strCache>
            </c:strRef>
          </c:cat>
          <c:val>
            <c:numRef>
              <c:f>Sheet1!$D$2:$D$11</c:f>
              <c:numCache>
                <c:formatCode>General</c:formatCode>
                <c:ptCount val="10"/>
                <c:pt idx="0">
                  <c:v>9.3699999999999992</c:v>
                </c:pt>
                <c:pt idx="1">
                  <c:v>18.23</c:v>
                </c:pt>
                <c:pt idx="2">
                  <c:v>26.45</c:v>
                </c:pt>
                <c:pt idx="3">
                  <c:v>34.01</c:v>
                </c:pt>
                <c:pt idx="4">
                  <c:v>41.23</c:v>
                </c:pt>
                <c:pt idx="5">
                  <c:v>47.1</c:v>
                </c:pt>
                <c:pt idx="6">
                  <c:v>52.17</c:v>
                </c:pt>
                <c:pt idx="7">
                  <c:v>56.53</c:v>
                </c:pt>
                <c:pt idx="8">
                  <c:v>60.64</c:v>
                </c:pt>
              </c:numCache>
            </c:numRef>
          </c:val>
          <c:smooth val="0"/>
          <c:extLst>
            <c:ext xmlns:c16="http://schemas.microsoft.com/office/drawing/2014/chart" uri="{C3380CC4-5D6E-409C-BE32-E72D297353CC}">
              <c16:uniqueId val="{00000001-734F-4A8B-9414-0CC4E4446665}"/>
            </c:ext>
          </c:extLst>
        </c:ser>
        <c:dLbls>
          <c:showLegendKey val="0"/>
          <c:showVal val="0"/>
          <c:showCatName val="0"/>
          <c:showSerName val="0"/>
          <c:showPercent val="0"/>
          <c:showBubbleSize val="0"/>
        </c:dLbls>
        <c:marker val="1"/>
        <c:smooth val="0"/>
        <c:axId val="303709727"/>
        <c:axId val="303708479"/>
      </c:lineChart>
      <c:catAx>
        <c:axId val="369436447"/>
        <c:scaling>
          <c:orientation val="minMax"/>
        </c:scaling>
        <c:delete val="0"/>
        <c:axPos val="b"/>
        <c:numFmt formatCode="General" sourceLinked="1"/>
        <c:majorTickMark val="out"/>
        <c:minorTickMark val="cross"/>
        <c:tickLblPos val="nextTo"/>
        <c:spPr>
          <a:noFill/>
          <a:ln w="9525" cap="flat" cmpd="sng" algn="ctr">
            <a:solidFill>
              <a:schemeClr val="bg2">
                <a:lumMod val="50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9428543"/>
        <c:crosses val="autoZero"/>
        <c:auto val="1"/>
        <c:lblAlgn val="ctr"/>
        <c:lblOffset val="100"/>
        <c:noMultiLvlLbl val="0"/>
      </c:catAx>
      <c:valAx>
        <c:axId val="369428543"/>
        <c:scaling>
          <c:orientation val="minMax"/>
        </c:scaling>
        <c:delete val="0"/>
        <c:axPos val="l"/>
        <c:numFmt formatCode="#0,&quot;K&quot;" sourceLinked="0"/>
        <c:majorTickMark val="out"/>
        <c:minorTickMark val="cross"/>
        <c:tickLblPos val="nextTo"/>
        <c:spPr>
          <a:noFill/>
          <a:ln>
            <a:solidFill>
              <a:schemeClr val="bg2">
                <a:lumMod val="50000"/>
              </a:scheme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9436447"/>
        <c:crosses val="autoZero"/>
        <c:crossBetween val="between"/>
        <c:majorUnit val="5000"/>
      </c:valAx>
      <c:valAx>
        <c:axId val="303708479"/>
        <c:scaling>
          <c:orientation val="minMax"/>
        </c:scaling>
        <c:delete val="0"/>
        <c:axPos val="r"/>
        <c:numFmt formatCode="General" sourceLinked="1"/>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3709727"/>
        <c:crosses val="max"/>
        <c:crossBetween val="between"/>
      </c:valAx>
      <c:catAx>
        <c:axId val="303709727"/>
        <c:scaling>
          <c:orientation val="minMax"/>
        </c:scaling>
        <c:delete val="1"/>
        <c:axPos val="t"/>
        <c:numFmt formatCode="General" sourceLinked="1"/>
        <c:majorTickMark val="out"/>
        <c:minorTickMark val="none"/>
        <c:tickLblPos val="nextTo"/>
        <c:crossAx val="303708479"/>
        <c:crosses val="max"/>
        <c:auto val="1"/>
        <c:lblAlgn val="ctr"/>
        <c:lblOffset val="100"/>
        <c:noMultiLvlLbl val="0"/>
      </c:catAx>
      <c:spPr>
        <a:noFill/>
        <a:ln>
          <a:noFill/>
        </a:ln>
        <a:effectLst/>
      </c:spPr>
    </c:plotArea>
    <c:legend>
      <c:legendPos val="r"/>
      <c:layout>
        <c:manualLayout>
          <c:xMode val="edge"/>
          <c:yMode val="edge"/>
          <c:x val="0.71145569078411386"/>
          <c:y val="0.20925504733075773"/>
          <c:w val="0.2885443555829823"/>
          <c:h val="0.1224960360778192"/>
        </c:manualLayout>
      </c:layout>
      <c:overlay val="1"/>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total transaction</c:v>
                </c:pt>
              </c:strCache>
            </c:strRef>
          </c:tx>
          <c:spPr>
            <a:solidFill>
              <a:schemeClr val="accent3"/>
            </a:solidFill>
            <a:ln>
              <a:noFill/>
            </a:ln>
            <a:effectLst/>
          </c:spPr>
          <c:invertIfNegative val="0"/>
          <c:dLbls>
            <c:spPr>
              <a:solidFill>
                <a:schemeClr val="accent3">
                  <a:alpha val="40000"/>
                </a:schemeClr>
              </a:solidFill>
              <a:ln>
                <a:noFill/>
              </a:ln>
              <a:effectLst>
                <a:outerShdw blurRad="50800" dist="38100" dir="5400000" algn="t" rotWithShape="0">
                  <a:prstClr val="black">
                    <a:alpha val="40000"/>
                  </a:prstClr>
                </a:outerShdw>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credit_card</c:v>
                </c:pt>
                <c:pt idx="1">
                  <c:v>boleto</c:v>
                </c:pt>
                <c:pt idx="2">
                  <c:v>voucher</c:v>
                </c:pt>
                <c:pt idx="3">
                  <c:v>debit_card</c:v>
                </c:pt>
              </c:strCache>
            </c:strRef>
          </c:cat>
          <c:val>
            <c:numRef>
              <c:f>Sheet1!$B$2:$B$5</c:f>
              <c:numCache>
                <c:formatCode>General</c:formatCode>
                <c:ptCount val="4"/>
                <c:pt idx="0">
                  <c:v>76795</c:v>
                </c:pt>
                <c:pt idx="1">
                  <c:v>19784</c:v>
                </c:pt>
                <c:pt idx="2">
                  <c:v>5775</c:v>
                </c:pt>
                <c:pt idx="3">
                  <c:v>1529</c:v>
                </c:pt>
              </c:numCache>
            </c:numRef>
          </c:val>
          <c:extLst>
            <c:ext xmlns:c16="http://schemas.microsoft.com/office/drawing/2014/chart" uri="{C3380CC4-5D6E-409C-BE32-E72D297353CC}">
              <c16:uniqueId val="{00000000-232E-4850-84C1-44ECA133B7A7}"/>
            </c:ext>
          </c:extLst>
        </c:ser>
        <c:dLbls>
          <c:showLegendKey val="0"/>
          <c:showVal val="0"/>
          <c:showCatName val="0"/>
          <c:showSerName val="0"/>
          <c:showPercent val="0"/>
          <c:showBubbleSize val="0"/>
        </c:dLbls>
        <c:gapWidth val="219"/>
        <c:overlap val="-27"/>
        <c:axId val="1277002208"/>
        <c:axId val="1276984320"/>
      </c:barChart>
      <c:catAx>
        <c:axId val="1277002208"/>
        <c:scaling>
          <c:orientation val="minMax"/>
        </c:scaling>
        <c:delete val="0"/>
        <c:axPos val="b"/>
        <c:numFmt formatCode="General" sourceLinked="1"/>
        <c:majorTickMark val="out"/>
        <c:minorTickMark val="out"/>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76984320"/>
        <c:crosses val="autoZero"/>
        <c:auto val="1"/>
        <c:lblAlgn val="ctr"/>
        <c:lblOffset val="100"/>
        <c:noMultiLvlLbl val="0"/>
      </c:catAx>
      <c:valAx>
        <c:axId val="1276984320"/>
        <c:scaling>
          <c:orientation val="minMax"/>
        </c:scaling>
        <c:delete val="0"/>
        <c:axPos val="l"/>
        <c:numFmt formatCode="#0,&quot;K&quot;" sourceLinked="0"/>
        <c:majorTickMark val="out"/>
        <c:minorTickMark val="none"/>
        <c:tickLblPos val="nextTo"/>
        <c:spPr>
          <a:solidFill>
            <a:schemeClr val="bg1"/>
          </a:solid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77002208"/>
        <c:crosses val="autoZero"/>
        <c:crossBetween val="between"/>
        <c:minorUnit val="3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86AF90-4CD2-4793-B822-F1DCF5346338}" type="doc">
      <dgm:prSet loTypeId="urn:microsoft.com/office/officeart/2005/8/layout/cycle1" loCatId="cycle" qsTypeId="urn:microsoft.com/office/officeart/2005/8/quickstyle/simple5" qsCatId="simple" csTypeId="urn:microsoft.com/office/officeart/2005/8/colors/accent5_2" csCatId="accent5" phldr="1"/>
      <dgm:spPr/>
      <dgm:t>
        <a:bodyPr/>
        <a:lstStyle/>
        <a:p>
          <a:endParaRPr lang="en-US"/>
        </a:p>
      </dgm:t>
    </dgm:pt>
    <dgm:pt modelId="{1C9EB8D5-0375-4ABF-B419-FA459A2BA2E0}">
      <dgm:prSet/>
      <dgm:spPr/>
      <dgm:t>
        <a:bodyPr/>
        <a:lstStyle/>
        <a:p>
          <a:r>
            <a:rPr lang="en-US"/>
            <a:t>Define the problems of business </a:t>
          </a:r>
        </a:p>
      </dgm:t>
    </dgm:pt>
    <dgm:pt modelId="{859236DB-3875-488A-8322-EB30FF332E8A}" type="parTrans" cxnId="{A2D4ECF5-DA6F-493A-BE05-960CACE47BB2}">
      <dgm:prSet/>
      <dgm:spPr/>
      <dgm:t>
        <a:bodyPr/>
        <a:lstStyle/>
        <a:p>
          <a:endParaRPr lang="en-US"/>
        </a:p>
      </dgm:t>
    </dgm:pt>
    <dgm:pt modelId="{FDF554FD-241B-4566-8FED-530FE2457355}" type="sibTrans" cxnId="{A2D4ECF5-DA6F-493A-BE05-960CACE47BB2}">
      <dgm:prSet/>
      <dgm:spPr/>
      <dgm:t>
        <a:bodyPr/>
        <a:lstStyle/>
        <a:p>
          <a:endParaRPr lang="en-US"/>
        </a:p>
      </dgm:t>
    </dgm:pt>
    <dgm:pt modelId="{4615742D-6552-4003-9EEF-01BDF1B16D58}">
      <dgm:prSet/>
      <dgm:spPr/>
      <dgm:t>
        <a:bodyPr/>
        <a:lstStyle/>
        <a:p>
          <a:r>
            <a:rPr lang="en-US"/>
            <a:t>Detect any abnormalities in the data</a:t>
          </a:r>
        </a:p>
      </dgm:t>
    </dgm:pt>
    <dgm:pt modelId="{3A58007A-8B88-4375-B23A-6A0238D85EBD}" type="parTrans" cxnId="{533E5014-7D83-4DBF-A1AC-9092DF0DF0E8}">
      <dgm:prSet/>
      <dgm:spPr/>
      <dgm:t>
        <a:bodyPr/>
        <a:lstStyle/>
        <a:p>
          <a:endParaRPr lang="en-US"/>
        </a:p>
      </dgm:t>
    </dgm:pt>
    <dgm:pt modelId="{1E562CF5-8868-4F44-B55D-59A0850706AA}" type="sibTrans" cxnId="{533E5014-7D83-4DBF-A1AC-9092DF0DF0E8}">
      <dgm:prSet/>
      <dgm:spPr/>
      <dgm:t>
        <a:bodyPr/>
        <a:lstStyle/>
        <a:p>
          <a:endParaRPr lang="en-US"/>
        </a:p>
      </dgm:t>
    </dgm:pt>
    <dgm:pt modelId="{FCF7C489-9A0A-4586-B18C-7FA31275C861}">
      <dgm:prSet/>
      <dgm:spPr/>
      <dgm:t>
        <a:bodyPr/>
        <a:lstStyle/>
        <a:p>
          <a:r>
            <a:rPr lang="en-US"/>
            <a:t>Identify the weak points of business</a:t>
          </a:r>
        </a:p>
      </dgm:t>
    </dgm:pt>
    <dgm:pt modelId="{CFE4C556-154C-4073-B5F3-265656C0C97B}" type="parTrans" cxnId="{8E49C402-EE9D-4184-97C8-3CB76B3394F7}">
      <dgm:prSet/>
      <dgm:spPr/>
      <dgm:t>
        <a:bodyPr/>
        <a:lstStyle/>
        <a:p>
          <a:endParaRPr lang="en-US"/>
        </a:p>
      </dgm:t>
    </dgm:pt>
    <dgm:pt modelId="{BA105519-DB98-47DA-9C05-9F0F8DBF9AFB}" type="sibTrans" cxnId="{8E49C402-EE9D-4184-97C8-3CB76B3394F7}">
      <dgm:prSet/>
      <dgm:spPr/>
      <dgm:t>
        <a:bodyPr/>
        <a:lstStyle/>
        <a:p>
          <a:endParaRPr lang="en-US"/>
        </a:p>
      </dgm:t>
    </dgm:pt>
    <dgm:pt modelId="{386BA884-95E2-421A-9EF3-2CB60E0A205F}">
      <dgm:prSet/>
      <dgm:spPr/>
      <dgm:t>
        <a:bodyPr/>
        <a:lstStyle/>
        <a:p>
          <a:r>
            <a:rPr lang="en-US"/>
            <a:t>Asking effective business questions and answering on it</a:t>
          </a:r>
        </a:p>
      </dgm:t>
    </dgm:pt>
    <dgm:pt modelId="{B74B1232-9A37-48D9-B407-37AB5A24E8C9}" type="parTrans" cxnId="{9F43E2AB-EA71-40C3-BFB4-74CA654103FF}">
      <dgm:prSet/>
      <dgm:spPr/>
      <dgm:t>
        <a:bodyPr/>
        <a:lstStyle/>
        <a:p>
          <a:endParaRPr lang="en-US"/>
        </a:p>
      </dgm:t>
    </dgm:pt>
    <dgm:pt modelId="{9B266E00-49CB-4840-9F0B-2570B806D205}" type="sibTrans" cxnId="{9F43E2AB-EA71-40C3-BFB4-74CA654103FF}">
      <dgm:prSet/>
      <dgm:spPr/>
      <dgm:t>
        <a:bodyPr/>
        <a:lstStyle/>
        <a:p>
          <a:endParaRPr lang="en-US"/>
        </a:p>
      </dgm:t>
    </dgm:pt>
    <dgm:pt modelId="{EF2D7BE1-56B7-4B2A-8005-F343F369E57E}">
      <dgm:prSet/>
      <dgm:spPr/>
      <dgm:t>
        <a:bodyPr/>
        <a:lstStyle/>
        <a:p>
          <a:r>
            <a:rPr lang="en-US"/>
            <a:t>Extract useful insights from the data</a:t>
          </a:r>
        </a:p>
      </dgm:t>
    </dgm:pt>
    <dgm:pt modelId="{E5455DE4-C096-4846-B59F-635E9E8388BA}" type="parTrans" cxnId="{2A8EF9C7-5089-4973-8BF9-F6A704C92BBB}">
      <dgm:prSet/>
      <dgm:spPr/>
      <dgm:t>
        <a:bodyPr/>
        <a:lstStyle/>
        <a:p>
          <a:endParaRPr lang="en-US"/>
        </a:p>
      </dgm:t>
    </dgm:pt>
    <dgm:pt modelId="{996A3E0C-5072-4E4F-9AB6-E521E14E2B88}" type="sibTrans" cxnId="{2A8EF9C7-5089-4973-8BF9-F6A704C92BBB}">
      <dgm:prSet/>
      <dgm:spPr/>
      <dgm:t>
        <a:bodyPr/>
        <a:lstStyle/>
        <a:p>
          <a:endParaRPr lang="en-US"/>
        </a:p>
      </dgm:t>
    </dgm:pt>
    <dgm:pt modelId="{EB999AE0-3810-406D-8CAA-FC4C8A3FF7F4}">
      <dgm:prSet/>
      <dgm:spPr/>
      <dgm:t>
        <a:bodyPr/>
        <a:lstStyle/>
        <a:p>
          <a:r>
            <a:rPr lang="en-US"/>
            <a:t>Showing the trends and KPIs of the business</a:t>
          </a:r>
        </a:p>
      </dgm:t>
    </dgm:pt>
    <dgm:pt modelId="{0BE84F72-7C0E-415B-B486-63A56FC4BA32}" type="parTrans" cxnId="{1A0929E0-E55F-4B8B-85ED-EC130071A9DC}">
      <dgm:prSet/>
      <dgm:spPr/>
      <dgm:t>
        <a:bodyPr/>
        <a:lstStyle/>
        <a:p>
          <a:endParaRPr lang="en-US"/>
        </a:p>
      </dgm:t>
    </dgm:pt>
    <dgm:pt modelId="{C9A17D64-6530-41B6-86E0-50CD712986F3}" type="sibTrans" cxnId="{1A0929E0-E55F-4B8B-85ED-EC130071A9DC}">
      <dgm:prSet/>
      <dgm:spPr/>
      <dgm:t>
        <a:bodyPr/>
        <a:lstStyle/>
        <a:p>
          <a:endParaRPr lang="en-US"/>
        </a:p>
      </dgm:t>
    </dgm:pt>
    <dgm:pt modelId="{25B5987D-36BC-4EE1-8DFB-AEF328E86E76}">
      <dgm:prSet/>
      <dgm:spPr/>
      <dgm:t>
        <a:bodyPr/>
        <a:lstStyle/>
        <a:p>
          <a:r>
            <a:rPr lang="en-US"/>
            <a:t>Make recommendations the improve the business</a:t>
          </a:r>
        </a:p>
      </dgm:t>
    </dgm:pt>
    <dgm:pt modelId="{EC32260B-F59C-4163-99C2-FA7C4324AA83}" type="parTrans" cxnId="{D7A05938-2A35-46D8-B602-F5FCAB7F5C91}">
      <dgm:prSet/>
      <dgm:spPr/>
      <dgm:t>
        <a:bodyPr/>
        <a:lstStyle/>
        <a:p>
          <a:endParaRPr lang="en-US"/>
        </a:p>
      </dgm:t>
    </dgm:pt>
    <dgm:pt modelId="{AC5F912A-D3CA-4713-B03C-5C668FD53607}" type="sibTrans" cxnId="{D7A05938-2A35-46D8-B602-F5FCAB7F5C91}">
      <dgm:prSet/>
      <dgm:spPr/>
      <dgm:t>
        <a:bodyPr/>
        <a:lstStyle/>
        <a:p>
          <a:endParaRPr lang="en-US"/>
        </a:p>
      </dgm:t>
    </dgm:pt>
    <dgm:pt modelId="{0E65B28F-5C11-4C50-A934-28738BE93C39}" type="pres">
      <dgm:prSet presAssocID="{C786AF90-4CD2-4793-B822-F1DCF5346338}" presName="cycle" presStyleCnt="0">
        <dgm:presLayoutVars>
          <dgm:dir/>
          <dgm:resizeHandles val="exact"/>
        </dgm:presLayoutVars>
      </dgm:prSet>
      <dgm:spPr/>
    </dgm:pt>
    <dgm:pt modelId="{EFAD9BB7-9367-4227-BFE2-4D747393E61D}" type="pres">
      <dgm:prSet presAssocID="{1C9EB8D5-0375-4ABF-B419-FA459A2BA2E0}" presName="dummy" presStyleCnt="0"/>
      <dgm:spPr/>
    </dgm:pt>
    <dgm:pt modelId="{CABEDF1E-7F68-4B50-9D21-8D884BC441B6}" type="pres">
      <dgm:prSet presAssocID="{1C9EB8D5-0375-4ABF-B419-FA459A2BA2E0}" presName="node" presStyleLbl="revTx" presStyleIdx="0" presStyleCnt="7">
        <dgm:presLayoutVars>
          <dgm:bulletEnabled val="1"/>
        </dgm:presLayoutVars>
      </dgm:prSet>
      <dgm:spPr/>
    </dgm:pt>
    <dgm:pt modelId="{0CD43BC0-B2FE-4151-AC1D-5766BA8A60F1}" type="pres">
      <dgm:prSet presAssocID="{FDF554FD-241B-4566-8FED-530FE2457355}" presName="sibTrans" presStyleLbl="node1" presStyleIdx="0" presStyleCnt="7"/>
      <dgm:spPr/>
    </dgm:pt>
    <dgm:pt modelId="{B4830DD0-615D-40B2-989C-81AAA14F3D96}" type="pres">
      <dgm:prSet presAssocID="{4615742D-6552-4003-9EEF-01BDF1B16D58}" presName="dummy" presStyleCnt="0"/>
      <dgm:spPr/>
    </dgm:pt>
    <dgm:pt modelId="{8491AC05-9F55-4A21-81EF-43CB306E7BE4}" type="pres">
      <dgm:prSet presAssocID="{4615742D-6552-4003-9EEF-01BDF1B16D58}" presName="node" presStyleLbl="revTx" presStyleIdx="1" presStyleCnt="7">
        <dgm:presLayoutVars>
          <dgm:bulletEnabled val="1"/>
        </dgm:presLayoutVars>
      </dgm:prSet>
      <dgm:spPr/>
    </dgm:pt>
    <dgm:pt modelId="{EFBA96CB-68C0-4162-967C-3ED2E1BFE051}" type="pres">
      <dgm:prSet presAssocID="{1E562CF5-8868-4F44-B55D-59A0850706AA}" presName="sibTrans" presStyleLbl="node1" presStyleIdx="1" presStyleCnt="7"/>
      <dgm:spPr/>
    </dgm:pt>
    <dgm:pt modelId="{1D8FC5D6-4C63-4019-9C17-508B345AC7D5}" type="pres">
      <dgm:prSet presAssocID="{FCF7C489-9A0A-4586-B18C-7FA31275C861}" presName="dummy" presStyleCnt="0"/>
      <dgm:spPr/>
    </dgm:pt>
    <dgm:pt modelId="{E93F311A-AF3D-495F-914D-964EB29CA6F9}" type="pres">
      <dgm:prSet presAssocID="{FCF7C489-9A0A-4586-B18C-7FA31275C861}" presName="node" presStyleLbl="revTx" presStyleIdx="2" presStyleCnt="7">
        <dgm:presLayoutVars>
          <dgm:bulletEnabled val="1"/>
        </dgm:presLayoutVars>
      </dgm:prSet>
      <dgm:spPr/>
    </dgm:pt>
    <dgm:pt modelId="{DED0B81C-78E9-4255-8ED3-9B5191299F0B}" type="pres">
      <dgm:prSet presAssocID="{BA105519-DB98-47DA-9C05-9F0F8DBF9AFB}" presName="sibTrans" presStyleLbl="node1" presStyleIdx="2" presStyleCnt="7"/>
      <dgm:spPr/>
    </dgm:pt>
    <dgm:pt modelId="{FC48D3F7-707F-4211-94FA-90BEAE3C4973}" type="pres">
      <dgm:prSet presAssocID="{386BA884-95E2-421A-9EF3-2CB60E0A205F}" presName="dummy" presStyleCnt="0"/>
      <dgm:spPr/>
    </dgm:pt>
    <dgm:pt modelId="{470EEEAC-1B0A-4375-A67A-5CE970B24222}" type="pres">
      <dgm:prSet presAssocID="{386BA884-95E2-421A-9EF3-2CB60E0A205F}" presName="node" presStyleLbl="revTx" presStyleIdx="3" presStyleCnt="7">
        <dgm:presLayoutVars>
          <dgm:bulletEnabled val="1"/>
        </dgm:presLayoutVars>
      </dgm:prSet>
      <dgm:spPr/>
    </dgm:pt>
    <dgm:pt modelId="{15E5FADA-4CF8-42EE-9576-08CCEFF86EAB}" type="pres">
      <dgm:prSet presAssocID="{9B266E00-49CB-4840-9F0B-2570B806D205}" presName="sibTrans" presStyleLbl="node1" presStyleIdx="3" presStyleCnt="7"/>
      <dgm:spPr/>
    </dgm:pt>
    <dgm:pt modelId="{049C9605-CF44-4CB2-8A62-22577028D242}" type="pres">
      <dgm:prSet presAssocID="{EF2D7BE1-56B7-4B2A-8005-F343F369E57E}" presName="dummy" presStyleCnt="0"/>
      <dgm:spPr/>
    </dgm:pt>
    <dgm:pt modelId="{709FE65F-47BC-43A6-83D5-3A77846527B2}" type="pres">
      <dgm:prSet presAssocID="{EF2D7BE1-56B7-4B2A-8005-F343F369E57E}" presName="node" presStyleLbl="revTx" presStyleIdx="4" presStyleCnt="7">
        <dgm:presLayoutVars>
          <dgm:bulletEnabled val="1"/>
        </dgm:presLayoutVars>
      </dgm:prSet>
      <dgm:spPr/>
    </dgm:pt>
    <dgm:pt modelId="{BA662BE7-01D4-46D6-999E-C7B05296B1BD}" type="pres">
      <dgm:prSet presAssocID="{996A3E0C-5072-4E4F-9AB6-E521E14E2B88}" presName="sibTrans" presStyleLbl="node1" presStyleIdx="4" presStyleCnt="7"/>
      <dgm:spPr/>
    </dgm:pt>
    <dgm:pt modelId="{69060825-9265-43AA-84BE-82BA2A36C1CB}" type="pres">
      <dgm:prSet presAssocID="{EB999AE0-3810-406D-8CAA-FC4C8A3FF7F4}" presName="dummy" presStyleCnt="0"/>
      <dgm:spPr/>
    </dgm:pt>
    <dgm:pt modelId="{2495CF05-49CD-4B2D-85A6-C687490B5B3B}" type="pres">
      <dgm:prSet presAssocID="{EB999AE0-3810-406D-8CAA-FC4C8A3FF7F4}" presName="node" presStyleLbl="revTx" presStyleIdx="5" presStyleCnt="7">
        <dgm:presLayoutVars>
          <dgm:bulletEnabled val="1"/>
        </dgm:presLayoutVars>
      </dgm:prSet>
      <dgm:spPr/>
    </dgm:pt>
    <dgm:pt modelId="{9BA5A6AB-25CD-4E37-BC95-EB6BCBC5CB56}" type="pres">
      <dgm:prSet presAssocID="{C9A17D64-6530-41B6-86E0-50CD712986F3}" presName="sibTrans" presStyleLbl="node1" presStyleIdx="5" presStyleCnt="7"/>
      <dgm:spPr/>
    </dgm:pt>
    <dgm:pt modelId="{16D4C0CD-4276-4214-89CE-C9CD053EFFAC}" type="pres">
      <dgm:prSet presAssocID="{25B5987D-36BC-4EE1-8DFB-AEF328E86E76}" presName="dummy" presStyleCnt="0"/>
      <dgm:spPr/>
    </dgm:pt>
    <dgm:pt modelId="{F5993BF1-F933-4058-93EF-8DFD4B23D525}" type="pres">
      <dgm:prSet presAssocID="{25B5987D-36BC-4EE1-8DFB-AEF328E86E76}" presName="node" presStyleLbl="revTx" presStyleIdx="6" presStyleCnt="7">
        <dgm:presLayoutVars>
          <dgm:bulletEnabled val="1"/>
        </dgm:presLayoutVars>
      </dgm:prSet>
      <dgm:spPr/>
    </dgm:pt>
    <dgm:pt modelId="{EB17E40B-7ED1-482F-B6C2-B8248AFED8A2}" type="pres">
      <dgm:prSet presAssocID="{AC5F912A-D3CA-4713-B03C-5C668FD53607}" presName="sibTrans" presStyleLbl="node1" presStyleIdx="6" presStyleCnt="7"/>
      <dgm:spPr/>
    </dgm:pt>
  </dgm:ptLst>
  <dgm:cxnLst>
    <dgm:cxn modelId="{8E49C402-EE9D-4184-97C8-3CB76B3394F7}" srcId="{C786AF90-4CD2-4793-B822-F1DCF5346338}" destId="{FCF7C489-9A0A-4586-B18C-7FA31275C861}" srcOrd="2" destOrd="0" parTransId="{CFE4C556-154C-4073-B5F3-265656C0C97B}" sibTransId="{BA105519-DB98-47DA-9C05-9F0F8DBF9AFB}"/>
    <dgm:cxn modelId="{533E5014-7D83-4DBF-A1AC-9092DF0DF0E8}" srcId="{C786AF90-4CD2-4793-B822-F1DCF5346338}" destId="{4615742D-6552-4003-9EEF-01BDF1B16D58}" srcOrd="1" destOrd="0" parTransId="{3A58007A-8B88-4375-B23A-6A0238D85EBD}" sibTransId="{1E562CF5-8868-4F44-B55D-59A0850706AA}"/>
    <dgm:cxn modelId="{E422C418-B877-4B50-9127-A05F727D0475}" type="presOf" srcId="{996A3E0C-5072-4E4F-9AB6-E521E14E2B88}" destId="{BA662BE7-01D4-46D6-999E-C7B05296B1BD}" srcOrd="0" destOrd="0" presId="urn:microsoft.com/office/officeart/2005/8/layout/cycle1"/>
    <dgm:cxn modelId="{9844851D-09FB-4433-A26C-DF881A89F071}" type="presOf" srcId="{1C9EB8D5-0375-4ABF-B419-FA459A2BA2E0}" destId="{CABEDF1E-7F68-4B50-9D21-8D884BC441B6}" srcOrd="0" destOrd="0" presId="urn:microsoft.com/office/officeart/2005/8/layout/cycle1"/>
    <dgm:cxn modelId="{60F0A032-CC8A-46F0-B091-6A76BC175221}" type="presOf" srcId="{386BA884-95E2-421A-9EF3-2CB60E0A205F}" destId="{470EEEAC-1B0A-4375-A67A-5CE970B24222}" srcOrd="0" destOrd="0" presId="urn:microsoft.com/office/officeart/2005/8/layout/cycle1"/>
    <dgm:cxn modelId="{D7A05938-2A35-46D8-B602-F5FCAB7F5C91}" srcId="{C786AF90-4CD2-4793-B822-F1DCF5346338}" destId="{25B5987D-36BC-4EE1-8DFB-AEF328E86E76}" srcOrd="6" destOrd="0" parTransId="{EC32260B-F59C-4163-99C2-FA7C4324AA83}" sibTransId="{AC5F912A-D3CA-4713-B03C-5C668FD53607}"/>
    <dgm:cxn modelId="{8B273A3D-8851-4996-A5C3-E3919AD546DC}" type="presOf" srcId="{1E562CF5-8868-4F44-B55D-59A0850706AA}" destId="{EFBA96CB-68C0-4162-967C-3ED2E1BFE051}" srcOrd="0" destOrd="0" presId="urn:microsoft.com/office/officeart/2005/8/layout/cycle1"/>
    <dgm:cxn modelId="{5D318648-68AB-4FB1-8610-43FA8C69D3D0}" type="presOf" srcId="{4615742D-6552-4003-9EEF-01BDF1B16D58}" destId="{8491AC05-9F55-4A21-81EF-43CB306E7BE4}" srcOrd="0" destOrd="0" presId="urn:microsoft.com/office/officeart/2005/8/layout/cycle1"/>
    <dgm:cxn modelId="{F1083170-05BD-4314-B790-AB068090F9EE}" type="presOf" srcId="{AC5F912A-D3CA-4713-B03C-5C668FD53607}" destId="{EB17E40B-7ED1-482F-B6C2-B8248AFED8A2}" srcOrd="0" destOrd="0" presId="urn:microsoft.com/office/officeart/2005/8/layout/cycle1"/>
    <dgm:cxn modelId="{A4D2A551-F418-4F51-91B7-505FCEC9A2C3}" type="presOf" srcId="{25B5987D-36BC-4EE1-8DFB-AEF328E86E76}" destId="{F5993BF1-F933-4058-93EF-8DFD4B23D525}" srcOrd="0" destOrd="0" presId="urn:microsoft.com/office/officeart/2005/8/layout/cycle1"/>
    <dgm:cxn modelId="{453AAF7B-BF1F-434B-822B-D753E1BB1D51}" type="presOf" srcId="{BA105519-DB98-47DA-9C05-9F0F8DBF9AFB}" destId="{DED0B81C-78E9-4255-8ED3-9B5191299F0B}" srcOrd="0" destOrd="0" presId="urn:microsoft.com/office/officeart/2005/8/layout/cycle1"/>
    <dgm:cxn modelId="{9F43E2AB-EA71-40C3-BFB4-74CA654103FF}" srcId="{C786AF90-4CD2-4793-B822-F1DCF5346338}" destId="{386BA884-95E2-421A-9EF3-2CB60E0A205F}" srcOrd="3" destOrd="0" parTransId="{B74B1232-9A37-48D9-B407-37AB5A24E8C9}" sibTransId="{9B266E00-49CB-4840-9F0B-2570B806D205}"/>
    <dgm:cxn modelId="{08F4E6AB-EFD2-4E7D-AC7E-72719D7A8943}" type="presOf" srcId="{FDF554FD-241B-4566-8FED-530FE2457355}" destId="{0CD43BC0-B2FE-4151-AC1D-5766BA8A60F1}" srcOrd="0" destOrd="0" presId="urn:microsoft.com/office/officeart/2005/8/layout/cycle1"/>
    <dgm:cxn modelId="{90F47CAE-CE96-4E51-A5E1-53629FA54212}" type="presOf" srcId="{EB999AE0-3810-406D-8CAA-FC4C8A3FF7F4}" destId="{2495CF05-49CD-4B2D-85A6-C687490B5B3B}" srcOrd="0" destOrd="0" presId="urn:microsoft.com/office/officeart/2005/8/layout/cycle1"/>
    <dgm:cxn modelId="{2A8EF9C7-5089-4973-8BF9-F6A704C92BBB}" srcId="{C786AF90-4CD2-4793-B822-F1DCF5346338}" destId="{EF2D7BE1-56B7-4B2A-8005-F343F369E57E}" srcOrd="4" destOrd="0" parTransId="{E5455DE4-C096-4846-B59F-635E9E8388BA}" sibTransId="{996A3E0C-5072-4E4F-9AB6-E521E14E2B88}"/>
    <dgm:cxn modelId="{E366F3CB-F62A-4D8A-951B-E2AB41D5385B}" type="presOf" srcId="{C786AF90-4CD2-4793-B822-F1DCF5346338}" destId="{0E65B28F-5C11-4C50-A934-28738BE93C39}" srcOrd="0" destOrd="0" presId="urn:microsoft.com/office/officeart/2005/8/layout/cycle1"/>
    <dgm:cxn modelId="{F584F1DF-CD19-495B-8097-A94AD8D45605}" type="presOf" srcId="{EF2D7BE1-56B7-4B2A-8005-F343F369E57E}" destId="{709FE65F-47BC-43A6-83D5-3A77846527B2}" srcOrd="0" destOrd="0" presId="urn:microsoft.com/office/officeart/2005/8/layout/cycle1"/>
    <dgm:cxn modelId="{1A0929E0-E55F-4B8B-85ED-EC130071A9DC}" srcId="{C786AF90-4CD2-4793-B822-F1DCF5346338}" destId="{EB999AE0-3810-406D-8CAA-FC4C8A3FF7F4}" srcOrd="5" destOrd="0" parTransId="{0BE84F72-7C0E-415B-B486-63A56FC4BA32}" sibTransId="{C9A17D64-6530-41B6-86E0-50CD712986F3}"/>
    <dgm:cxn modelId="{4383D8E2-E022-48CD-8F8D-E3C69BED0ADF}" type="presOf" srcId="{FCF7C489-9A0A-4586-B18C-7FA31275C861}" destId="{E93F311A-AF3D-495F-914D-964EB29CA6F9}" srcOrd="0" destOrd="0" presId="urn:microsoft.com/office/officeart/2005/8/layout/cycle1"/>
    <dgm:cxn modelId="{E11100EF-C638-4938-8764-3D822F815677}" type="presOf" srcId="{C9A17D64-6530-41B6-86E0-50CD712986F3}" destId="{9BA5A6AB-25CD-4E37-BC95-EB6BCBC5CB56}" srcOrd="0" destOrd="0" presId="urn:microsoft.com/office/officeart/2005/8/layout/cycle1"/>
    <dgm:cxn modelId="{A2D4ECF5-DA6F-493A-BE05-960CACE47BB2}" srcId="{C786AF90-4CD2-4793-B822-F1DCF5346338}" destId="{1C9EB8D5-0375-4ABF-B419-FA459A2BA2E0}" srcOrd="0" destOrd="0" parTransId="{859236DB-3875-488A-8322-EB30FF332E8A}" sibTransId="{FDF554FD-241B-4566-8FED-530FE2457355}"/>
    <dgm:cxn modelId="{A0F6CDF8-0B51-415D-931E-5776521424D3}" type="presOf" srcId="{9B266E00-49CB-4840-9F0B-2570B806D205}" destId="{15E5FADA-4CF8-42EE-9576-08CCEFF86EAB}" srcOrd="0" destOrd="0" presId="urn:microsoft.com/office/officeart/2005/8/layout/cycle1"/>
    <dgm:cxn modelId="{70736B83-36E0-466D-B4FE-ACA02A0202A6}" type="presParOf" srcId="{0E65B28F-5C11-4C50-A934-28738BE93C39}" destId="{EFAD9BB7-9367-4227-BFE2-4D747393E61D}" srcOrd="0" destOrd="0" presId="urn:microsoft.com/office/officeart/2005/8/layout/cycle1"/>
    <dgm:cxn modelId="{384CB235-3354-4B4F-B2B3-AA5022DD5F7E}" type="presParOf" srcId="{0E65B28F-5C11-4C50-A934-28738BE93C39}" destId="{CABEDF1E-7F68-4B50-9D21-8D884BC441B6}" srcOrd="1" destOrd="0" presId="urn:microsoft.com/office/officeart/2005/8/layout/cycle1"/>
    <dgm:cxn modelId="{9CDC5343-8953-4FDD-A66F-0CB8B18892C4}" type="presParOf" srcId="{0E65B28F-5C11-4C50-A934-28738BE93C39}" destId="{0CD43BC0-B2FE-4151-AC1D-5766BA8A60F1}" srcOrd="2" destOrd="0" presId="urn:microsoft.com/office/officeart/2005/8/layout/cycle1"/>
    <dgm:cxn modelId="{97998246-081A-4AB5-8DF5-05BC6EE1313C}" type="presParOf" srcId="{0E65B28F-5C11-4C50-A934-28738BE93C39}" destId="{B4830DD0-615D-40B2-989C-81AAA14F3D96}" srcOrd="3" destOrd="0" presId="urn:microsoft.com/office/officeart/2005/8/layout/cycle1"/>
    <dgm:cxn modelId="{93E2F351-04D5-40E3-AF27-FB14C56A7D62}" type="presParOf" srcId="{0E65B28F-5C11-4C50-A934-28738BE93C39}" destId="{8491AC05-9F55-4A21-81EF-43CB306E7BE4}" srcOrd="4" destOrd="0" presId="urn:microsoft.com/office/officeart/2005/8/layout/cycle1"/>
    <dgm:cxn modelId="{0CF9DF19-B141-4378-90B6-F948AE3B2EFE}" type="presParOf" srcId="{0E65B28F-5C11-4C50-A934-28738BE93C39}" destId="{EFBA96CB-68C0-4162-967C-3ED2E1BFE051}" srcOrd="5" destOrd="0" presId="urn:microsoft.com/office/officeart/2005/8/layout/cycle1"/>
    <dgm:cxn modelId="{82259C5D-684D-44DC-9541-94DD504EA0D1}" type="presParOf" srcId="{0E65B28F-5C11-4C50-A934-28738BE93C39}" destId="{1D8FC5D6-4C63-4019-9C17-508B345AC7D5}" srcOrd="6" destOrd="0" presId="urn:microsoft.com/office/officeart/2005/8/layout/cycle1"/>
    <dgm:cxn modelId="{7B65D5E5-EC01-4421-B54E-AF12D6838FE9}" type="presParOf" srcId="{0E65B28F-5C11-4C50-A934-28738BE93C39}" destId="{E93F311A-AF3D-495F-914D-964EB29CA6F9}" srcOrd="7" destOrd="0" presId="urn:microsoft.com/office/officeart/2005/8/layout/cycle1"/>
    <dgm:cxn modelId="{E1AC5C04-7C92-49B6-A26E-7524B7EAE61B}" type="presParOf" srcId="{0E65B28F-5C11-4C50-A934-28738BE93C39}" destId="{DED0B81C-78E9-4255-8ED3-9B5191299F0B}" srcOrd="8" destOrd="0" presId="urn:microsoft.com/office/officeart/2005/8/layout/cycle1"/>
    <dgm:cxn modelId="{3FD7C59C-577F-4966-98C5-09B1222C4F53}" type="presParOf" srcId="{0E65B28F-5C11-4C50-A934-28738BE93C39}" destId="{FC48D3F7-707F-4211-94FA-90BEAE3C4973}" srcOrd="9" destOrd="0" presId="urn:microsoft.com/office/officeart/2005/8/layout/cycle1"/>
    <dgm:cxn modelId="{4289BDF3-A014-424F-A7E0-DBC609E97689}" type="presParOf" srcId="{0E65B28F-5C11-4C50-A934-28738BE93C39}" destId="{470EEEAC-1B0A-4375-A67A-5CE970B24222}" srcOrd="10" destOrd="0" presId="urn:microsoft.com/office/officeart/2005/8/layout/cycle1"/>
    <dgm:cxn modelId="{51D376DD-A36D-42BD-9176-D1C30336FB3D}" type="presParOf" srcId="{0E65B28F-5C11-4C50-A934-28738BE93C39}" destId="{15E5FADA-4CF8-42EE-9576-08CCEFF86EAB}" srcOrd="11" destOrd="0" presId="urn:microsoft.com/office/officeart/2005/8/layout/cycle1"/>
    <dgm:cxn modelId="{C53F0564-A8EB-4ABE-9442-F5870954EED6}" type="presParOf" srcId="{0E65B28F-5C11-4C50-A934-28738BE93C39}" destId="{049C9605-CF44-4CB2-8A62-22577028D242}" srcOrd="12" destOrd="0" presId="urn:microsoft.com/office/officeart/2005/8/layout/cycle1"/>
    <dgm:cxn modelId="{B39A2931-D084-4A57-B2D9-566458F591F3}" type="presParOf" srcId="{0E65B28F-5C11-4C50-A934-28738BE93C39}" destId="{709FE65F-47BC-43A6-83D5-3A77846527B2}" srcOrd="13" destOrd="0" presId="urn:microsoft.com/office/officeart/2005/8/layout/cycle1"/>
    <dgm:cxn modelId="{CBCFEBF9-E0DC-40F0-9973-B5E78FE317E1}" type="presParOf" srcId="{0E65B28F-5C11-4C50-A934-28738BE93C39}" destId="{BA662BE7-01D4-46D6-999E-C7B05296B1BD}" srcOrd="14" destOrd="0" presId="urn:microsoft.com/office/officeart/2005/8/layout/cycle1"/>
    <dgm:cxn modelId="{EA28987D-642E-4819-80BF-755897494C48}" type="presParOf" srcId="{0E65B28F-5C11-4C50-A934-28738BE93C39}" destId="{69060825-9265-43AA-84BE-82BA2A36C1CB}" srcOrd="15" destOrd="0" presId="urn:microsoft.com/office/officeart/2005/8/layout/cycle1"/>
    <dgm:cxn modelId="{790ADB03-7988-49A6-B6DB-687DDFB066E2}" type="presParOf" srcId="{0E65B28F-5C11-4C50-A934-28738BE93C39}" destId="{2495CF05-49CD-4B2D-85A6-C687490B5B3B}" srcOrd="16" destOrd="0" presId="urn:microsoft.com/office/officeart/2005/8/layout/cycle1"/>
    <dgm:cxn modelId="{8041413F-E888-42DB-8B05-197E5FB68743}" type="presParOf" srcId="{0E65B28F-5C11-4C50-A934-28738BE93C39}" destId="{9BA5A6AB-25CD-4E37-BC95-EB6BCBC5CB56}" srcOrd="17" destOrd="0" presId="urn:microsoft.com/office/officeart/2005/8/layout/cycle1"/>
    <dgm:cxn modelId="{2742249B-6807-4E3E-8644-A86CCA090C60}" type="presParOf" srcId="{0E65B28F-5C11-4C50-A934-28738BE93C39}" destId="{16D4C0CD-4276-4214-89CE-C9CD053EFFAC}" srcOrd="18" destOrd="0" presId="urn:microsoft.com/office/officeart/2005/8/layout/cycle1"/>
    <dgm:cxn modelId="{1C2A184C-B16A-4654-80F4-4FDDC63C741D}" type="presParOf" srcId="{0E65B28F-5C11-4C50-A934-28738BE93C39}" destId="{F5993BF1-F933-4058-93EF-8DFD4B23D525}" srcOrd="19" destOrd="0" presId="urn:microsoft.com/office/officeart/2005/8/layout/cycle1"/>
    <dgm:cxn modelId="{FDAF5BEC-0C3B-4789-BDCC-6CB2ACC4F9FB}" type="presParOf" srcId="{0E65B28F-5C11-4C50-A934-28738BE93C39}" destId="{EB17E40B-7ED1-482F-B6C2-B8248AFED8A2}" srcOrd="20"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86AF90-4CD2-4793-B822-F1DCF5346338}"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1C9EB8D5-0375-4ABF-B419-FA459A2BA2E0}">
      <dgm:prSet/>
      <dgm:spPr/>
      <dgm:t>
        <a:bodyPr/>
        <a:lstStyle/>
        <a:p>
          <a:pPr>
            <a:lnSpc>
              <a:spcPct val="100000"/>
            </a:lnSpc>
          </a:pPr>
          <a:r>
            <a:rPr lang="en-US" dirty="0"/>
            <a:t>Define the problems of business </a:t>
          </a:r>
        </a:p>
      </dgm:t>
    </dgm:pt>
    <dgm:pt modelId="{859236DB-3875-488A-8322-EB30FF332E8A}" type="parTrans" cxnId="{A2D4ECF5-DA6F-493A-BE05-960CACE47BB2}">
      <dgm:prSet/>
      <dgm:spPr/>
      <dgm:t>
        <a:bodyPr/>
        <a:lstStyle/>
        <a:p>
          <a:endParaRPr lang="en-US"/>
        </a:p>
      </dgm:t>
    </dgm:pt>
    <dgm:pt modelId="{FDF554FD-241B-4566-8FED-530FE2457355}" type="sibTrans" cxnId="{A2D4ECF5-DA6F-493A-BE05-960CACE47BB2}">
      <dgm:prSet/>
      <dgm:spPr/>
      <dgm:t>
        <a:bodyPr/>
        <a:lstStyle/>
        <a:p>
          <a:endParaRPr lang="en-US"/>
        </a:p>
      </dgm:t>
    </dgm:pt>
    <dgm:pt modelId="{4615742D-6552-4003-9EEF-01BDF1B16D58}">
      <dgm:prSet/>
      <dgm:spPr/>
      <dgm:t>
        <a:bodyPr/>
        <a:lstStyle/>
        <a:p>
          <a:pPr>
            <a:lnSpc>
              <a:spcPct val="100000"/>
            </a:lnSpc>
          </a:pPr>
          <a:r>
            <a:rPr lang="en-US"/>
            <a:t>Detect any abnormalities in the data</a:t>
          </a:r>
        </a:p>
      </dgm:t>
    </dgm:pt>
    <dgm:pt modelId="{3A58007A-8B88-4375-B23A-6A0238D85EBD}" type="parTrans" cxnId="{533E5014-7D83-4DBF-A1AC-9092DF0DF0E8}">
      <dgm:prSet/>
      <dgm:spPr/>
      <dgm:t>
        <a:bodyPr/>
        <a:lstStyle/>
        <a:p>
          <a:endParaRPr lang="en-US"/>
        </a:p>
      </dgm:t>
    </dgm:pt>
    <dgm:pt modelId="{1E562CF5-8868-4F44-B55D-59A0850706AA}" type="sibTrans" cxnId="{533E5014-7D83-4DBF-A1AC-9092DF0DF0E8}">
      <dgm:prSet/>
      <dgm:spPr/>
      <dgm:t>
        <a:bodyPr/>
        <a:lstStyle/>
        <a:p>
          <a:endParaRPr lang="en-US"/>
        </a:p>
      </dgm:t>
    </dgm:pt>
    <dgm:pt modelId="{FCF7C489-9A0A-4586-B18C-7FA31275C861}">
      <dgm:prSet/>
      <dgm:spPr/>
      <dgm:t>
        <a:bodyPr/>
        <a:lstStyle/>
        <a:p>
          <a:pPr>
            <a:lnSpc>
              <a:spcPct val="100000"/>
            </a:lnSpc>
          </a:pPr>
          <a:r>
            <a:rPr lang="en-US"/>
            <a:t>Identify the weak points of business</a:t>
          </a:r>
        </a:p>
      </dgm:t>
    </dgm:pt>
    <dgm:pt modelId="{CFE4C556-154C-4073-B5F3-265656C0C97B}" type="parTrans" cxnId="{8E49C402-EE9D-4184-97C8-3CB76B3394F7}">
      <dgm:prSet/>
      <dgm:spPr/>
      <dgm:t>
        <a:bodyPr/>
        <a:lstStyle/>
        <a:p>
          <a:endParaRPr lang="en-US"/>
        </a:p>
      </dgm:t>
    </dgm:pt>
    <dgm:pt modelId="{BA105519-DB98-47DA-9C05-9F0F8DBF9AFB}" type="sibTrans" cxnId="{8E49C402-EE9D-4184-97C8-3CB76B3394F7}">
      <dgm:prSet/>
      <dgm:spPr/>
      <dgm:t>
        <a:bodyPr/>
        <a:lstStyle/>
        <a:p>
          <a:endParaRPr lang="en-US"/>
        </a:p>
      </dgm:t>
    </dgm:pt>
    <dgm:pt modelId="{386BA884-95E2-421A-9EF3-2CB60E0A205F}">
      <dgm:prSet/>
      <dgm:spPr/>
      <dgm:t>
        <a:bodyPr/>
        <a:lstStyle/>
        <a:p>
          <a:pPr>
            <a:lnSpc>
              <a:spcPct val="100000"/>
            </a:lnSpc>
          </a:pPr>
          <a:r>
            <a:rPr lang="en-US" dirty="0"/>
            <a:t>Asking effective business questions and answering on it</a:t>
          </a:r>
        </a:p>
      </dgm:t>
    </dgm:pt>
    <dgm:pt modelId="{B74B1232-9A37-48D9-B407-37AB5A24E8C9}" type="parTrans" cxnId="{9F43E2AB-EA71-40C3-BFB4-74CA654103FF}">
      <dgm:prSet/>
      <dgm:spPr/>
      <dgm:t>
        <a:bodyPr/>
        <a:lstStyle/>
        <a:p>
          <a:endParaRPr lang="en-US"/>
        </a:p>
      </dgm:t>
    </dgm:pt>
    <dgm:pt modelId="{9B266E00-49CB-4840-9F0B-2570B806D205}" type="sibTrans" cxnId="{9F43E2AB-EA71-40C3-BFB4-74CA654103FF}">
      <dgm:prSet/>
      <dgm:spPr/>
      <dgm:t>
        <a:bodyPr/>
        <a:lstStyle/>
        <a:p>
          <a:endParaRPr lang="en-US"/>
        </a:p>
      </dgm:t>
    </dgm:pt>
    <dgm:pt modelId="{EF2D7BE1-56B7-4B2A-8005-F343F369E57E}">
      <dgm:prSet/>
      <dgm:spPr/>
      <dgm:t>
        <a:bodyPr/>
        <a:lstStyle/>
        <a:p>
          <a:pPr>
            <a:lnSpc>
              <a:spcPct val="100000"/>
            </a:lnSpc>
          </a:pPr>
          <a:r>
            <a:rPr lang="en-US"/>
            <a:t>Extract useful insights from the data</a:t>
          </a:r>
        </a:p>
      </dgm:t>
    </dgm:pt>
    <dgm:pt modelId="{E5455DE4-C096-4846-B59F-635E9E8388BA}" type="parTrans" cxnId="{2A8EF9C7-5089-4973-8BF9-F6A704C92BBB}">
      <dgm:prSet/>
      <dgm:spPr/>
      <dgm:t>
        <a:bodyPr/>
        <a:lstStyle/>
        <a:p>
          <a:endParaRPr lang="en-US"/>
        </a:p>
      </dgm:t>
    </dgm:pt>
    <dgm:pt modelId="{996A3E0C-5072-4E4F-9AB6-E521E14E2B88}" type="sibTrans" cxnId="{2A8EF9C7-5089-4973-8BF9-F6A704C92BBB}">
      <dgm:prSet/>
      <dgm:spPr/>
      <dgm:t>
        <a:bodyPr/>
        <a:lstStyle/>
        <a:p>
          <a:endParaRPr lang="en-US"/>
        </a:p>
      </dgm:t>
    </dgm:pt>
    <dgm:pt modelId="{EB999AE0-3810-406D-8CAA-FC4C8A3FF7F4}">
      <dgm:prSet/>
      <dgm:spPr/>
      <dgm:t>
        <a:bodyPr/>
        <a:lstStyle/>
        <a:p>
          <a:pPr>
            <a:lnSpc>
              <a:spcPct val="100000"/>
            </a:lnSpc>
          </a:pPr>
          <a:r>
            <a:rPr lang="en-US"/>
            <a:t>Showing the trends and KPIs of the business</a:t>
          </a:r>
        </a:p>
      </dgm:t>
    </dgm:pt>
    <dgm:pt modelId="{0BE84F72-7C0E-415B-B486-63A56FC4BA32}" type="parTrans" cxnId="{1A0929E0-E55F-4B8B-85ED-EC130071A9DC}">
      <dgm:prSet/>
      <dgm:spPr/>
      <dgm:t>
        <a:bodyPr/>
        <a:lstStyle/>
        <a:p>
          <a:endParaRPr lang="en-US"/>
        </a:p>
      </dgm:t>
    </dgm:pt>
    <dgm:pt modelId="{C9A17D64-6530-41B6-86E0-50CD712986F3}" type="sibTrans" cxnId="{1A0929E0-E55F-4B8B-85ED-EC130071A9DC}">
      <dgm:prSet/>
      <dgm:spPr/>
      <dgm:t>
        <a:bodyPr/>
        <a:lstStyle/>
        <a:p>
          <a:endParaRPr lang="en-US"/>
        </a:p>
      </dgm:t>
    </dgm:pt>
    <dgm:pt modelId="{25B5987D-36BC-4EE1-8DFB-AEF328E86E76}">
      <dgm:prSet/>
      <dgm:spPr/>
      <dgm:t>
        <a:bodyPr/>
        <a:lstStyle/>
        <a:p>
          <a:pPr>
            <a:lnSpc>
              <a:spcPct val="100000"/>
            </a:lnSpc>
          </a:pPr>
          <a:r>
            <a:rPr lang="en-US"/>
            <a:t>Make recommendations the improve the business</a:t>
          </a:r>
        </a:p>
      </dgm:t>
    </dgm:pt>
    <dgm:pt modelId="{EC32260B-F59C-4163-99C2-FA7C4324AA83}" type="parTrans" cxnId="{D7A05938-2A35-46D8-B602-F5FCAB7F5C91}">
      <dgm:prSet/>
      <dgm:spPr/>
      <dgm:t>
        <a:bodyPr/>
        <a:lstStyle/>
        <a:p>
          <a:endParaRPr lang="en-US"/>
        </a:p>
      </dgm:t>
    </dgm:pt>
    <dgm:pt modelId="{AC5F912A-D3CA-4713-B03C-5C668FD53607}" type="sibTrans" cxnId="{D7A05938-2A35-46D8-B602-F5FCAB7F5C91}">
      <dgm:prSet/>
      <dgm:spPr/>
      <dgm:t>
        <a:bodyPr/>
        <a:lstStyle/>
        <a:p>
          <a:endParaRPr lang="en-US"/>
        </a:p>
      </dgm:t>
    </dgm:pt>
    <dgm:pt modelId="{BE820236-465D-4718-8062-E59B56F9C5C7}" type="pres">
      <dgm:prSet presAssocID="{C786AF90-4CD2-4793-B822-F1DCF5346338}" presName="root" presStyleCnt="0">
        <dgm:presLayoutVars>
          <dgm:dir/>
          <dgm:resizeHandles val="exact"/>
        </dgm:presLayoutVars>
      </dgm:prSet>
      <dgm:spPr/>
    </dgm:pt>
    <dgm:pt modelId="{BD10E5D0-FEBB-4BAE-BC6B-B2CD52A7E042}" type="pres">
      <dgm:prSet presAssocID="{1C9EB8D5-0375-4ABF-B419-FA459A2BA2E0}" presName="compNode" presStyleCnt="0"/>
      <dgm:spPr/>
    </dgm:pt>
    <dgm:pt modelId="{43A2171D-7980-4A9A-AD45-5452C758876C}" type="pres">
      <dgm:prSet presAssocID="{1C9EB8D5-0375-4ABF-B419-FA459A2BA2E0}"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BB3F7628-5756-4120-BA89-507D02424CC2}" type="pres">
      <dgm:prSet presAssocID="{1C9EB8D5-0375-4ABF-B419-FA459A2BA2E0}" presName="spaceRect" presStyleCnt="0"/>
      <dgm:spPr/>
    </dgm:pt>
    <dgm:pt modelId="{0DAF4223-CC15-4174-82A2-49B173682D54}" type="pres">
      <dgm:prSet presAssocID="{1C9EB8D5-0375-4ABF-B419-FA459A2BA2E0}" presName="textRect" presStyleLbl="revTx" presStyleIdx="0" presStyleCnt="7">
        <dgm:presLayoutVars>
          <dgm:chMax val="1"/>
          <dgm:chPref val="1"/>
        </dgm:presLayoutVars>
      </dgm:prSet>
      <dgm:spPr/>
    </dgm:pt>
    <dgm:pt modelId="{6F842914-2130-48BC-9520-C5552D670731}" type="pres">
      <dgm:prSet presAssocID="{FDF554FD-241B-4566-8FED-530FE2457355}" presName="sibTrans" presStyleCnt="0"/>
      <dgm:spPr/>
    </dgm:pt>
    <dgm:pt modelId="{C5B2C35D-BE57-4AB0-9F25-90CC052D8D7A}" type="pres">
      <dgm:prSet presAssocID="{4615742D-6552-4003-9EEF-01BDF1B16D58}" presName="compNode" presStyleCnt="0"/>
      <dgm:spPr/>
    </dgm:pt>
    <dgm:pt modelId="{E5D97578-B1B0-45DB-8878-E02FB225213A}" type="pres">
      <dgm:prSet presAssocID="{4615742D-6552-4003-9EEF-01BDF1B16D58}"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NA"/>
        </a:ext>
      </dgm:extLst>
    </dgm:pt>
    <dgm:pt modelId="{C1168D63-5FCE-4043-88A5-61F420FDE0FF}" type="pres">
      <dgm:prSet presAssocID="{4615742D-6552-4003-9EEF-01BDF1B16D58}" presName="spaceRect" presStyleCnt="0"/>
      <dgm:spPr/>
    </dgm:pt>
    <dgm:pt modelId="{51C65376-A50D-40DB-B5A5-A512D35B2EBD}" type="pres">
      <dgm:prSet presAssocID="{4615742D-6552-4003-9EEF-01BDF1B16D58}" presName="textRect" presStyleLbl="revTx" presStyleIdx="1" presStyleCnt="7">
        <dgm:presLayoutVars>
          <dgm:chMax val="1"/>
          <dgm:chPref val="1"/>
        </dgm:presLayoutVars>
      </dgm:prSet>
      <dgm:spPr/>
    </dgm:pt>
    <dgm:pt modelId="{791B098E-925B-4DB9-B066-3F0FE3C84C7F}" type="pres">
      <dgm:prSet presAssocID="{1E562CF5-8868-4F44-B55D-59A0850706AA}" presName="sibTrans" presStyleCnt="0"/>
      <dgm:spPr/>
    </dgm:pt>
    <dgm:pt modelId="{74395426-4AF2-4C9D-8D64-A14BEB272863}" type="pres">
      <dgm:prSet presAssocID="{FCF7C489-9A0A-4586-B18C-7FA31275C861}" presName="compNode" presStyleCnt="0"/>
      <dgm:spPr/>
    </dgm:pt>
    <dgm:pt modelId="{17B7D522-87FC-4D61-996A-99B1D70CD0CC}" type="pres">
      <dgm:prSet presAssocID="{FCF7C489-9A0A-4586-B18C-7FA31275C861}"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agnifying glass"/>
        </a:ext>
      </dgm:extLst>
    </dgm:pt>
    <dgm:pt modelId="{A768E7F8-CEAB-476C-B863-B658AA4B406C}" type="pres">
      <dgm:prSet presAssocID="{FCF7C489-9A0A-4586-B18C-7FA31275C861}" presName="spaceRect" presStyleCnt="0"/>
      <dgm:spPr/>
    </dgm:pt>
    <dgm:pt modelId="{F79B711D-F73D-42A1-8D89-1DE23753DDE4}" type="pres">
      <dgm:prSet presAssocID="{FCF7C489-9A0A-4586-B18C-7FA31275C861}" presName="textRect" presStyleLbl="revTx" presStyleIdx="2" presStyleCnt="7">
        <dgm:presLayoutVars>
          <dgm:chMax val="1"/>
          <dgm:chPref val="1"/>
        </dgm:presLayoutVars>
      </dgm:prSet>
      <dgm:spPr/>
    </dgm:pt>
    <dgm:pt modelId="{827B9C00-E5B1-42A0-B552-E105A70F9ACF}" type="pres">
      <dgm:prSet presAssocID="{BA105519-DB98-47DA-9C05-9F0F8DBF9AFB}" presName="sibTrans" presStyleCnt="0"/>
      <dgm:spPr/>
    </dgm:pt>
    <dgm:pt modelId="{CC136596-F2BF-493A-9DE4-632849A9FAAF}" type="pres">
      <dgm:prSet presAssocID="{386BA884-95E2-421A-9EF3-2CB60E0A205F}" presName="compNode" presStyleCnt="0"/>
      <dgm:spPr/>
    </dgm:pt>
    <dgm:pt modelId="{C25ACDB5-7E0C-447F-BE10-AADE1F8AA107}" type="pres">
      <dgm:prSet presAssocID="{386BA884-95E2-421A-9EF3-2CB60E0A205F}"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elp"/>
        </a:ext>
      </dgm:extLst>
    </dgm:pt>
    <dgm:pt modelId="{2CD94A58-6C1B-4782-9142-7CC08C7BB83E}" type="pres">
      <dgm:prSet presAssocID="{386BA884-95E2-421A-9EF3-2CB60E0A205F}" presName="spaceRect" presStyleCnt="0"/>
      <dgm:spPr/>
    </dgm:pt>
    <dgm:pt modelId="{7A42578D-3259-4EB7-B834-093E177F031C}" type="pres">
      <dgm:prSet presAssocID="{386BA884-95E2-421A-9EF3-2CB60E0A205F}" presName="textRect" presStyleLbl="revTx" presStyleIdx="3" presStyleCnt="7">
        <dgm:presLayoutVars>
          <dgm:chMax val="1"/>
          <dgm:chPref val="1"/>
        </dgm:presLayoutVars>
      </dgm:prSet>
      <dgm:spPr/>
    </dgm:pt>
    <dgm:pt modelId="{26107F2D-06D9-4488-9FD8-4E1AE71FDED8}" type="pres">
      <dgm:prSet presAssocID="{9B266E00-49CB-4840-9F0B-2570B806D205}" presName="sibTrans" presStyleCnt="0"/>
      <dgm:spPr/>
    </dgm:pt>
    <dgm:pt modelId="{D96C8C60-550E-4389-BC4C-87202CD2D661}" type="pres">
      <dgm:prSet presAssocID="{EF2D7BE1-56B7-4B2A-8005-F343F369E57E}" presName="compNode" presStyleCnt="0"/>
      <dgm:spPr/>
    </dgm:pt>
    <dgm:pt modelId="{F3C532FF-35C6-4D7B-9A86-998523B8EF8D}" type="pres">
      <dgm:prSet presAssocID="{EF2D7BE1-56B7-4B2A-8005-F343F369E57E}"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Bar chart"/>
        </a:ext>
      </dgm:extLst>
    </dgm:pt>
    <dgm:pt modelId="{EF6E8284-2C77-443A-A05B-2B7D1650C72C}" type="pres">
      <dgm:prSet presAssocID="{EF2D7BE1-56B7-4B2A-8005-F343F369E57E}" presName="spaceRect" presStyleCnt="0"/>
      <dgm:spPr/>
    </dgm:pt>
    <dgm:pt modelId="{1441E0FE-5190-4BFC-A10E-525BD4C87E60}" type="pres">
      <dgm:prSet presAssocID="{EF2D7BE1-56B7-4B2A-8005-F343F369E57E}" presName="textRect" presStyleLbl="revTx" presStyleIdx="4" presStyleCnt="7">
        <dgm:presLayoutVars>
          <dgm:chMax val="1"/>
          <dgm:chPref val="1"/>
        </dgm:presLayoutVars>
      </dgm:prSet>
      <dgm:spPr/>
    </dgm:pt>
    <dgm:pt modelId="{DA7FA021-546D-4D09-A86C-476A13BA4BB7}" type="pres">
      <dgm:prSet presAssocID="{996A3E0C-5072-4E4F-9AB6-E521E14E2B88}" presName="sibTrans" presStyleCnt="0"/>
      <dgm:spPr/>
    </dgm:pt>
    <dgm:pt modelId="{FE6EF1D2-8856-4BF3-BD56-B73F09797353}" type="pres">
      <dgm:prSet presAssocID="{EB999AE0-3810-406D-8CAA-FC4C8A3FF7F4}" presName="compNode" presStyleCnt="0"/>
      <dgm:spPr/>
    </dgm:pt>
    <dgm:pt modelId="{1D50FB27-6263-43A6-9627-F6CC20F6B5F1}" type="pres">
      <dgm:prSet presAssocID="{EB999AE0-3810-406D-8CAA-FC4C8A3FF7F4}"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Upward trend"/>
        </a:ext>
      </dgm:extLst>
    </dgm:pt>
    <dgm:pt modelId="{56A72866-FD6C-4E55-8651-53ED0A9A41B1}" type="pres">
      <dgm:prSet presAssocID="{EB999AE0-3810-406D-8CAA-FC4C8A3FF7F4}" presName="spaceRect" presStyleCnt="0"/>
      <dgm:spPr/>
    </dgm:pt>
    <dgm:pt modelId="{91B692BE-2E6A-4A41-9EF2-BBFE7D227087}" type="pres">
      <dgm:prSet presAssocID="{EB999AE0-3810-406D-8CAA-FC4C8A3FF7F4}" presName="textRect" presStyleLbl="revTx" presStyleIdx="5" presStyleCnt="7">
        <dgm:presLayoutVars>
          <dgm:chMax val="1"/>
          <dgm:chPref val="1"/>
        </dgm:presLayoutVars>
      </dgm:prSet>
      <dgm:spPr/>
    </dgm:pt>
    <dgm:pt modelId="{5775BEA9-1EDA-456B-A2EE-B0BF524A6DF7}" type="pres">
      <dgm:prSet presAssocID="{C9A17D64-6530-41B6-86E0-50CD712986F3}" presName="sibTrans" presStyleCnt="0"/>
      <dgm:spPr/>
    </dgm:pt>
    <dgm:pt modelId="{840A85B6-2566-47D0-9B0A-542D7A5B0A60}" type="pres">
      <dgm:prSet presAssocID="{25B5987D-36BC-4EE1-8DFB-AEF328E86E76}" presName="compNode" presStyleCnt="0"/>
      <dgm:spPr/>
    </dgm:pt>
    <dgm:pt modelId="{46D6F61D-F916-4B6E-A4C0-8776F7F0832D}" type="pres">
      <dgm:prSet presAssocID="{25B5987D-36BC-4EE1-8DFB-AEF328E86E76}"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Handshake"/>
        </a:ext>
      </dgm:extLst>
    </dgm:pt>
    <dgm:pt modelId="{EB549B3C-C64B-4640-96ED-13B430AAD5CC}" type="pres">
      <dgm:prSet presAssocID="{25B5987D-36BC-4EE1-8DFB-AEF328E86E76}" presName="spaceRect" presStyleCnt="0"/>
      <dgm:spPr/>
    </dgm:pt>
    <dgm:pt modelId="{2CEEA4B3-EBD4-4BE7-B1A2-3C383E226C36}" type="pres">
      <dgm:prSet presAssocID="{25B5987D-36BC-4EE1-8DFB-AEF328E86E76}" presName="textRect" presStyleLbl="revTx" presStyleIdx="6" presStyleCnt="7">
        <dgm:presLayoutVars>
          <dgm:chMax val="1"/>
          <dgm:chPref val="1"/>
        </dgm:presLayoutVars>
      </dgm:prSet>
      <dgm:spPr/>
    </dgm:pt>
  </dgm:ptLst>
  <dgm:cxnLst>
    <dgm:cxn modelId="{8E49C402-EE9D-4184-97C8-3CB76B3394F7}" srcId="{C786AF90-4CD2-4793-B822-F1DCF5346338}" destId="{FCF7C489-9A0A-4586-B18C-7FA31275C861}" srcOrd="2" destOrd="0" parTransId="{CFE4C556-154C-4073-B5F3-265656C0C97B}" sibTransId="{BA105519-DB98-47DA-9C05-9F0F8DBF9AFB}"/>
    <dgm:cxn modelId="{533E5014-7D83-4DBF-A1AC-9092DF0DF0E8}" srcId="{C786AF90-4CD2-4793-B822-F1DCF5346338}" destId="{4615742D-6552-4003-9EEF-01BDF1B16D58}" srcOrd="1" destOrd="0" parTransId="{3A58007A-8B88-4375-B23A-6A0238D85EBD}" sibTransId="{1E562CF5-8868-4F44-B55D-59A0850706AA}"/>
    <dgm:cxn modelId="{3777ED1B-8475-4BBF-B370-1296469F127E}" type="presOf" srcId="{4615742D-6552-4003-9EEF-01BDF1B16D58}" destId="{51C65376-A50D-40DB-B5A5-A512D35B2EBD}" srcOrd="0" destOrd="0" presId="urn:microsoft.com/office/officeart/2018/2/layout/IconLabelList"/>
    <dgm:cxn modelId="{8F64362E-4C36-448D-9A91-A8524F083B2D}" type="presOf" srcId="{25B5987D-36BC-4EE1-8DFB-AEF328E86E76}" destId="{2CEEA4B3-EBD4-4BE7-B1A2-3C383E226C36}" srcOrd="0" destOrd="0" presId="urn:microsoft.com/office/officeart/2018/2/layout/IconLabelList"/>
    <dgm:cxn modelId="{D7A05938-2A35-46D8-B602-F5FCAB7F5C91}" srcId="{C786AF90-4CD2-4793-B822-F1DCF5346338}" destId="{25B5987D-36BC-4EE1-8DFB-AEF328E86E76}" srcOrd="6" destOrd="0" parTransId="{EC32260B-F59C-4163-99C2-FA7C4324AA83}" sibTransId="{AC5F912A-D3CA-4713-B03C-5C668FD53607}"/>
    <dgm:cxn modelId="{EA6C295D-6593-4D3F-9626-8C2DCE8040D7}" type="presOf" srcId="{FCF7C489-9A0A-4586-B18C-7FA31275C861}" destId="{F79B711D-F73D-42A1-8D89-1DE23753DDE4}" srcOrd="0" destOrd="0" presId="urn:microsoft.com/office/officeart/2018/2/layout/IconLabelList"/>
    <dgm:cxn modelId="{75770242-535A-4794-B456-10CE9343D089}" type="presOf" srcId="{C786AF90-4CD2-4793-B822-F1DCF5346338}" destId="{BE820236-465D-4718-8062-E59B56F9C5C7}" srcOrd="0" destOrd="0" presId="urn:microsoft.com/office/officeart/2018/2/layout/IconLabelList"/>
    <dgm:cxn modelId="{38D81462-F163-437E-B3AB-67E11B2BB7F4}" type="presOf" srcId="{1C9EB8D5-0375-4ABF-B419-FA459A2BA2E0}" destId="{0DAF4223-CC15-4174-82A2-49B173682D54}" srcOrd="0" destOrd="0" presId="urn:microsoft.com/office/officeart/2018/2/layout/IconLabelList"/>
    <dgm:cxn modelId="{3B8EA44C-2288-4B15-92B1-F738314A78F0}" type="presOf" srcId="{EB999AE0-3810-406D-8CAA-FC4C8A3FF7F4}" destId="{91B692BE-2E6A-4A41-9EF2-BBFE7D227087}" srcOrd="0" destOrd="0" presId="urn:microsoft.com/office/officeart/2018/2/layout/IconLabelList"/>
    <dgm:cxn modelId="{9F43E2AB-EA71-40C3-BFB4-74CA654103FF}" srcId="{C786AF90-4CD2-4793-B822-F1DCF5346338}" destId="{386BA884-95E2-421A-9EF3-2CB60E0A205F}" srcOrd="3" destOrd="0" parTransId="{B74B1232-9A37-48D9-B407-37AB5A24E8C9}" sibTransId="{9B266E00-49CB-4840-9F0B-2570B806D205}"/>
    <dgm:cxn modelId="{8D1D8BB4-69DD-4AA3-9953-620585396FD2}" type="presOf" srcId="{386BA884-95E2-421A-9EF3-2CB60E0A205F}" destId="{7A42578D-3259-4EB7-B834-093E177F031C}" srcOrd="0" destOrd="0" presId="urn:microsoft.com/office/officeart/2018/2/layout/IconLabelList"/>
    <dgm:cxn modelId="{E61E77BB-32DB-40CB-9412-F25079613FA5}" type="presOf" srcId="{EF2D7BE1-56B7-4B2A-8005-F343F369E57E}" destId="{1441E0FE-5190-4BFC-A10E-525BD4C87E60}" srcOrd="0" destOrd="0" presId="urn:microsoft.com/office/officeart/2018/2/layout/IconLabelList"/>
    <dgm:cxn modelId="{2A8EF9C7-5089-4973-8BF9-F6A704C92BBB}" srcId="{C786AF90-4CD2-4793-B822-F1DCF5346338}" destId="{EF2D7BE1-56B7-4B2A-8005-F343F369E57E}" srcOrd="4" destOrd="0" parTransId="{E5455DE4-C096-4846-B59F-635E9E8388BA}" sibTransId="{996A3E0C-5072-4E4F-9AB6-E521E14E2B88}"/>
    <dgm:cxn modelId="{1A0929E0-E55F-4B8B-85ED-EC130071A9DC}" srcId="{C786AF90-4CD2-4793-B822-F1DCF5346338}" destId="{EB999AE0-3810-406D-8CAA-FC4C8A3FF7F4}" srcOrd="5" destOrd="0" parTransId="{0BE84F72-7C0E-415B-B486-63A56FC4BA32}" sibTransId="{C9A17D64-6530-41B6-86E0-50CD712986F3}"/>
    <dgm:cxn modelId="{A2D4ECF5-DA6F-493A-BE05-960CACE47BB2}" srcId="{C786AF90-4CD2-4793-B822-F1DCF5346338}" destId="{1C9EB8D5-0375-4ABF-B419-FA459A2BA2E0}" srcOrd="0" destOrd="0" parTransId="{859236DB-3875-488A-8322-EB30FF332E8A}" sibTransId="{FDF554FD-241B-4566-8FED-530FE2457355}"/>
    <dgm:cxn modelId="{4793173A-E4BF-42A0-9538-4DDB7E421E0E}" type="presParOf" srcId="{BE820236-465D-4718-8062-E59B56F9C5C7}" destId="{BD10E5D0-FEBB-4BAE-BC6B-B2CD52A7E042}" srcOrd="0" destOrd="0" presId="urn:microsoft.com/office/officeart/2018/2/layout/IconLabelList"/>
    <dgm:cxn modelId="{6A96856F-993A-4E04-B71F-3F54C08D60C4}" type="presParOf" srcId="{BD10E5D0-FEBB-4BAE-BC6B-B2CD52A7E042}" destId="{43A2171D-7980-4A9A-AD45-5452C758876C}" srcOrd="0" destOrd="0" presId="urn:microsoft.com/office/officeart/2018/2/layout/IconLabelList"/>
    <dgm:cxn modelId="{1E7BE002-1D44-4E1D-A429-55A2C6ECE3F1}" type="presParOf" srcId="{BD10E5D0-FEBB-4BAE-BC6B-B2CD52A7E042}" destId="{BB3F7628-5756-4120-BA89-507D02424CC2}" srcOrd="1" destOrd="0" presId="urn:microsoft.com/office/officeart/2018/2/layout/IconLabelList"/>
    <dgm:cxn modelId="{FB639E02-E4C3-4CE3-B426-7F90753DBEEE}" type="presParOf" srcId="{BD10E5D0-FEBB-4BAE-BC6B-B2CD52A7E042}" destId="{0DAF4223-CC15-4174-82A2-49B173682D54}" srcOrd="2" destOrd="0" presId="urn:microsoft.com/office/officeart/2018/2/layout/IconLabelList"/>
    <dgm:cxn modelId="{2F9CC13B-4169-44BA-BDE1-E7D4E43A5A14}" type="presParOf" srcId="{BE820236-465D-4718-8062-E59B56F9C5C7}" destId="{6F842914-2130-48BC-9520-C5552D670731}" srcOrd="1" destOrd="0" presId="urn:microsoft.com/office/officeart/2018/2/layout/IconLabelList"/>
    <dgm:cxn modelId="{6E17C311-7D87-45EB-AACC-ABDF93E4CF25}" type="presParOf" srcId="{BE820236-465D-4718-8062-E59B56F9C5C7}" destId="{C5B2C35D-BE57-4AB0-9F25-90CC052D8D7A}" srcOrd="2" destOrd="0" presId="urn:microsoft.com/office/officeart/2018/2/layout/IconLabelList"/>
    <dgm:cxn modelId="{834EFE09-6822-4774-9CCB-49C9E782786C}" type="presParOf" srcId="{C5B2C35D-BE57-4AB0-9F25-90CC052D8D7A}" destId="{E5D97578-B1B0-45DB-8878-E02FB225213A}" srcOrd="0" destOrd="0" presId="urn:microsoft.com/office/officeart/2018/2/layout/IconLabelList"/>
    <dgm:cxn modelId="{22D0E7A3-0495-4F5C-8C88-AE0B0732625B}" type="presParOf" srcId="{C5B2C35D-BE57-4AB0-9F25-90CC052D8D7A}" destId="{C1168D63-5FCE-4043-88A5-61F420FDE0FF}" srcOrd="1" destOrd="0" presId="urn:microsoft.com/office/officeart/2018/2/layout/IconLabelList"/>
    <dgm:cxn modelId="{313CC067-1629-4A0D-8AEA-06E509ED61DB}" type="presParOf" srcId="{C5B2C35D-BE57-4AB0-9F25-90CC052D8D7A}" destId="{51C65376-A50D-40DB-B5A5-A512D35B2EBD}" srcOrd="2" destOrd="0" presId="urn:microsoft.com/office/officeart/2018/2/layout/IconLabelList"/>
    <dgm:cxn modelId="{39FCB032-D087-4DC5-950A-F2CDAC55A004}" type="presParOf" srcId="{BE820236-465D-4718-8062-E59B56F9C5C7}" destId="{791B098E-925B-4DB9-B066-3F0FE3C84C7F}" srcOrd="3" destOrd="0" presId="urn:microsoft.com/office/officeart/2018/2/layout/IconLabelList"/>
    <dgm:cxn modelId="{2A3FA79F-D1DA-4C74-AC3B-51F0539644D8}" type="presParOf" srcId="{BE820236-465D-4718-8062-E59B56F9C5C7}" destId="{74395426-4AF2-4C9D-8D64-A14BEB272863}" srcOrd="4" destOrd="0" presId="urn:microsoft.com/office/officeart/2018/2/layout/IconLabelList"/>
    <dgm:cxn modelId="{C36E587E-66CB-46D4-AD75-F8028CC6B8AE}" type="presParOf" srcId="{74395426-4AF2-4C9D-8D64-A14BEB272863}" destId="{17B7D522-87FC-4D61-996A-99B1D70CD0CC}" srcOrd="0" destOrd="0" presId="urn:microsoft.com/office/officeart/2018/2/layout/IconLabelList"/>
    <dgm:cxn modelId="{B567A0A8-A95B-4C99-A598-B9810A6762E4}" type="presParOf" srcId="{74395426-4AF2-4C9D-8D64-A14BEB272863}" destId="{A768E7F8-CEAB-476C-B863-B658AA4B406C}" srcOrd="1" destOrd="0" presId="urn:microsoft.com/office/officeart/2018/2/layout/IconLabelList"/>
    <dgm:cxn modelId="{A24E3DE8-7C30-4589-9F7C-CBB2ABE1A799}" type="presParOf" srcId="{74395426-4AF2-4C9D-8D64-A14BEB272863}" destId="{F79B711D-F73D-42A1-8D89-1DE23753DDE4}" srcOrd="2" destOrd="0" presId="urn:microsoft.com/office/officeart/2018/2/layout/IconLabelList"/>
    <dgm:cxn modelId="{182C5169-257C-4FB3-BC58-B2AD1C24B6D2}" type="presParOf" srcId="{BE820236-465D-4718-8062-E59B56F9C5C7}" destId="{827B9C00-E5B1-42A0-B552-E105A70F9ACF}" srcOrd="5" destOrd="0" presId="urn:microsoft.com/office/officeart/2018/2/layout/IconLabelList"/>
    <dgm:cxn modelId="{E991FA24-C8BA-45E0-B844-A2925B635CEC}" type="presParOf" srcId="{BE820236-465D-4718-8062-E59B56F9C5C7}" destId="{CC136596-F2BF-493A-9DE4-632849A9FAAF}" srcOrd="6" destOrd="0" presId="urn:microsoft.com/office/officeart/2018/2/layout/IconLabelList"/>
    <dgm:cxn modelId="{A0EC5CEA-4CBF-4A39-985A-0509E45EF1F5}" type="presParOf" srcId="{CC136596-F2BF-493A-9DE4-632849A9FAAF}" destId="{C25ACDB5-7E0C-447F-BE10-AADE1F8AA107}" srcOrd="0" destOrd="0" presId="urn:microsoft.com/office/officeart/2018/2/layout/IconLabelList"/>
    <dgm:cxn modelId="{A610B6EA-A94B-4E6C-BCC3-658FD9E9AB14}" type="presParOf" srcId="{CC136596-F2BF-493A-9DE4-632849A9FAAF}" destId="{2CD94A58-6C1B-4782-9142-7CC08C7BB83E}" srcOrd="1" destOrd="0" presId="urn:microsoft.com/office/officeart/2018/2/layout/IconLabelList"/>
    <dgm:cxn modelId="{18BACC4F-D27A-49D9-AE0C-16AE4EA53271}" type="presParOf" srcId="{CC136596-F2BF-493A-9DE4-632849A9FAAF}" destId="{7A42578D-3259-4EB7-B834-093E177F031C}" srcOrd="2" destOrd="0" presId="urn:microsoft.com/office/officeart/2018/2/layout/IconLabelList"/>
    <dgm:cxn modelId="{C9F05F52-1C18-4B75-97A2-B2D91CE3721B}" type="presParOf" srcId="{BE820236-465D-4718-8062-E59B56F9C5C7}" destId="{26107F2D-06D9-4488-9FD8-4E1AE71FDED8}" srcOrd="7" destOrd="0" presId="urn:microsoft.com/office/officeart/2018/2/layout/IconLabelList"/>
    <dgm:cxn modelId="{FAB31B9A-D902-4A33-9EDD-54C93B9FF2CC}" type="presParOf" srcId="{BE820236-465D-4718-8062-E59B56F9C5C7}" destId="{D96C8C60-550E-4389-BC4C-87202CD2D661}" srcOrd="8" destOrd="0" presId="urn:microsoft.com/office/officeart/2018/2/layout/IconLabelList"/>
    <dgm:cxn modelId="{85ACD560-A61B-4CAB-9587-5A300D507A3F}" type="presParOf" srcId="{D96C8C60-550E-4389-BC4C-87202CD2D661}" destId="{F3C532FF-35C6-4D7B-9A86-998523B8EF8D}" srcOrd="0" destOrd="0" presId="urn:microsoft.com/office/officeart/2018/2/layout/IconLabelList"/>
    <dgm:cxn modelId="{4A2D9D75-0C41-4F7A-B682-163CAB45D5F6}" type="presParOf" srcId="{D96C8C60-550E-4389-BC4C-87202CD2D661}" destId="{EF6E8284-2C77-443A-A05B-2B7D1650C72C}" srcOrd="1" destOrd="0" presId="urn:microsoft.com/office/officeart/2018/2/layout/IconLabelList"/>
    <dgm:cxn modelId="{4E265E5B-65FE-44CE-8C32-12D4B1EC56C9}" type="presParOf" srcId="{D96C8C60-550E-4389-BC4C-87202CD2D661}" destId="{1441E0FE-5190-4BFC-A10E-525BD4C87E60}" srcOrd="2" destOrd="0" presId="urn:microsoft.com/office/officeart/2018/2/layout/IconLabelList"/>
    <dgm:cxn modelId="{4BD451C4-4923-412E-81D8-31886DF78F7E}" type="presParOf" srcId="{BE820236-465D-4718-8062-E59B56F9C5C7}" destId="{DA7FA021-546D-4D09-A86C-476A13BA4BB7}" srcOrd="9" destOrd="0" presId="urn:microsoft.com/office/officeart/2018/2/layout/IconLabelList"/>
    <dgm:cxn modelId="{D74DD491-8BC5-4E03-AB91-0A599EF0E5AD}" type="presParOf" srcId="{BE820236-465D-4718-8062-E59B56F9C5C7}" destId="{FE6EF1D2-8856-4BF3-BD56-B73F09797353}" srcOrd="10" destOrd="0" presId="urn:microsoft.com/office/officeart/2018/2/layout/IconLabelList"/>
    <dgm:cxn modelId="{C395C58E-1906-45A4-B3EC-F86AD4B25DF8}" type="presParOf" srcId="{FE6EF1D2-8856-4BF3-BD56-B73F09797353}" destId="{1D50FB27-6263-43A6-9627-F6CC20F6B5F1}" srcOrd="0" destOrd="0" presId="urn:microsoft.com/office/officeart/2018/2/layout/IconLabelList"/>
    <dgm:cxn modelId="{6DDC3E78-CAB0-4D49-B8B2-B2205FCBA819}" type="presParOf" srcId="{FE6EF1D2-8856-4BF3-BD56-B73F09797353}" destId="{56A72866-FD6C-4E55-8651-53ED0A9A41B1}" srcOrd="1" destOrd="0" presId="urn:microsoft.com/office/officeart/2018/2/layout/IconLabelList"/>
    <dgm:cxn modelId="{9BF2DDC0-A3B3-4E63-B201-F291E4A4762F}" type="presParOf" srcId="{FE6EF1D2-8856-4BF3-BD56-B73F09797353}" destId="{91B692BE-2E6A-4A41-9EF2-BBFE7D227087}" srcOrd="2" destOrd="0" presId="urn:microsoft.com/office/officeart/2018/2/layout/IconLabelList"/>
    <dgm:cxn modelId="{54095C22-F308-497F-B2F9-36E762D09843}" type="presParOf" srcId="{BE820236-465D-4718-8062-E59B56F9C5C7}" destId="{5775BEA9-1EDA-456B-A2EE-B0BF524A6DF7}" srcOrd="11" destOrd="0" presId="urn:microsoft.com/office/officeart/2018/2/layout/IconLabelList"/>
    <dgm:cxn modelId="{88D31183-7688-4725-9D61-028481C5D3F5}" type="presParOf" srcId="{BE820236-465D-4718-8062-E59B56F9C5C7}" destId="{840A85B6-2566-47D0-9B0A-542D7A5B0A60}" srcOrd="12" destOrd="0" presId="urn:microsoft.com/office/officeart/2018/2/layout/IconLabelList"/>
    <dgm:cxn modelId="{D4CEDCD5-742E-41DA-9711-44760FCD305F}" type="presParOf" srcId="{840A85B6-2566-47D0-9B0A-542D7A5B0A60}" destId="{46D6F61D-F916-4B6E-A4C0-8776F7F0832D}" srcOrd="0" destOrd="0" presId="urn:microsoft.com/office/officeart/2018/2/layout/IconLabelList"/>
    <dgm:cxn modelId="{6496A5D4-266B-4231-85EC-757BAC79B57A}" type="presParOf" srcId="{840A85B6-2566-47D0-9B0A-542D7A5B0A60}" destId="{EB549B3C-C64B-4640-96ED-13B430AAD5CC}" srcOrd="1" destOrd="0" presId="urn:microsoft.com/office/officeart/2018/2/layout/IconLabelList"/>
    <dgm:cxn modelId="{C451EC87-81FB-431C-B4D5-74A0FC7B48DD}" type="presParOf" srcId="{840A85B6-2566-47D0-9B0A-542D7A5B0A60}" destId="{2CEEA4B3-EBD4-4BE7-B1A2-3C383E226C36}" srcOrd="2" destOrd="0" presId="urn:microsoft.com/office/officeart/2018/2/layout/IconLabel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BEDF1E-7F68-4B50-9D21-8D884BC441B6}">
      <dsp:nvSpPr>
        <dsp:cNvPr id="0" name=""/>
        <dsp:cNvSpPr/>
      </dsp:nvSpPr>
      <dsp:spPr>
        <a:xfrm>
          <a:off x="3774256" y="2360"/>
          <a:ext cx="1107267" cy="1107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Define the problems of business </a:t>
          </a:r>
        </a:p>
      </dsp:txBody>
      <dsp:txXfrm>
        <a:off x="3774256" y="2360"/>
        <a:ext cx="1107267" cy="1107267"/>
      </dsp:txXfrm>
    </dsp:sp>
    <dsp:sp modelId="{0CD43BC0-B2FE-4151-AC1D-5766BA8A60F1}">
      <dsp:nvSpPr>
        <dsp:cNvPr id="0" name=""/>
        <dsp:cNvSpPr/>
      </dsp:nvSpPr>
      <dsp:spPr>
        <a:xfrm>
          <a:off x="316825" y="61214"/>
          <a:ext cx="5736245" cy="5736245"/>
        </a:xfrm>
        <a:prstGeom prst="circularArrow">
          <a:avLst>
            <a:gd name="adj1" fmla="val 3764"/>
            <a:gd name="adj2" fmla="val 234862"/>
            <a:gd name="adj3" fmla="val 19826829"/>
            <a:gd name="adj4" fmla="val 18605688"/>
            <a:gd name="adj5" fmla="val 4391"/>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491AC05-9F55-4A21-81EF-43CB306E7BE4}">
      <dsp:nvSpPr>
        <dsp:cNvPr id="0" name=""/>
        <dsp:cNvSpPr/>
      </dsp:nvSpPr>
      <dsp:spPr>
        <a:xfrm>
          <a:off x="5199482" y="1789536"/>
          <a:ext cx="1107267" cy="1107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Detect any abnormalities in the data</a:t>
          </a:r>
        </a:p>
      </dsp:txBody>
      <dsp:txXfrm>
        <a:off x="5199482" y="1789536"/>
        <a:ext cx="1107267" cy="1107267"/>
      </dsp:txXfrm>
    </dsp:sp>
    <dsp:sp modelId="{EFBA96CB-68C0-4162-967C-3ED2E1BFE051}">
      <dsp:nvSpPr>
        <dsp:cNvPr id="0" name=""/>
        <dsp:cNvSpPr/>
      </dsp:nvSpPr>
      <dsp:spPr>
        <a:xfrm>
          <a:off x="316825" y="61214"/>
          <a:ext cx="5736245" cy="5736245"/>
        </a:xfrm>
        <a:prstGeom prst="circularArrow">
          <a:avLst>
            <a:gd name="adj1" fmla="val 3764"/>
            <a:gd name="adj2" fmla="val 234862"/>
            <a:gd name="adj3" fmla="val 1229949"/>
            <a:gd name="adj4" fmla="val 21557541"/>
            <a:gd name="adj5" fmla="val 4391"/>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E93F311A-AF3D-495F-914D-964EB29CA6F9}">
      <dsp:nvSpPr>
        <dsp:cNvPr id="0" name=""/>
        <dsp:cNvSpPr/>
      </dsp:nvSpPr>
      <dsp:spPr>
        <a:xfrm>
          <a:off x="4690825" y="4018108"/>
          <a:ext cx="1107267" cy="1107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Identify the weak points of business</a:t>
          </a:r>
        </a:p>
      </dsp:txBody>
      <dsp:txXfrm>
        <a:off x="4690825" y="4018108"/>
        <a:ext cx="1107267" cy="1107267"/>
      </dsp:txXfrm>
    </dsp:sp>
    <dsp:sp modelId="{DED0B81C-78E9-4255-8ED3-9B5191299F0B}">
      <dsp:nvSpPr>
        <dsp:cNvPr id="0" name=""/>
        <dsp:cNvSpPr/>
      </dsp:nvSpPr>
      <dsp:spPr>
        <a:xfrm>
          <a:off x="316825" y="61214"/>
          <a:ext cx="5736245" cy="5736245"/>
        </a:xfrm>
        <a:prstGeom prst="circularArrow">
          <a:avLst>
            <a:gd name="adj1" fmla="val 3764"/>
            <a:gd name="adj2" fmla="val 234862"/>
            <a:gd name="adj3" fmla="val 4437197"/>
            <a:gd name="adj4" fmla="val 3308032"/>
            <a:gd name="adj5" fmla="val 4391"/>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70EEEAC-1B0A-4375-A67A-5CE970B24222}">
      <dsp:nvSpPr>
        <dsp:cNvPr id="0" name=""/>
        <dsp:cNvSpPr/>
      </dsp:nvSpPr>
      <dsp:spPr>
        <a:xfrm>
          <a:off x="2631314" y="5009916"/>
          <a:ext cx="1107267" cy="1107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Asking effective business questions and answering on it</a:t>
          </a:r>
        </a:p>
      </dsp:txBody>
      <dsp:txXfrm>
        <a:off x="2631314" y="5009916"/>
        <a:ext cx="1107267" cy="1107267"/>
      </dsp:txXfrm>
    </dsp:sp>
    <dsp:sp modelId="{15E5FADA-4CF8-42EE-9576-08CCEFF86EAB}">
      <dsp:nvSpPr>
        <dsp:cNvPr id="0" name=""/>
        <dsp:cNvSpPr/>
      </dsp:nvSpPr>
      <dsp:spPr>
        <a:xfrm>
          <a:off x="316825" y="61214"/>
          <a:ext cx="5736245" cy="5736245"/>
        </a:xfrm>
        <a:prstGeom prst="circularArrow">
          <a:avLst>
            <a:gd name="adj1" fmla="val 3764"/>
            <a:gd name="adj2" fmla="val 234862"/>
            <a:gd name="adj3" fmla="val 7257106"/>
            <a:gd name="adj4" fmla="val 6127940"/>
            <a:gd name="adj5" fmla="val 4391"/>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09FE65F-47BC-43A6-83D5-3A77846527B2}">
      <dsp:nvSpPr>
        <dsp:cNvPr id="0" name=""/>
        <dsp:cNvSpPr/>
      </dsp:nvSpPr>
      <dsp:spPr>
        <a:xfrm>
          <a:off x="571804" y="4018108"/>
          <a:ext cx="1107267" cy="1107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Extract useful insights from the data</a:t>
          </a:r>
        </a:p>
      </dsp:txBody>
      <dsp:txXfrm>
        <a:off x="571804" y="4018108"/>
        <a:ext cx="1107267" cy="1107267"/>
      </dsp:txXfrm>
    </dsp:sp>
    <dsp:sp modelId="{BA662BE7-01D4-46D6-999E-C7B05296B1BD}">
      <dsp:nvSpPr>
        <dsp:cNvPr id="0" name=""/>
        <dsp:cNvSpPr/>
      </dsp:nvSpPr>
      <dsp:spPr>
        <a:xfrm>
          <a:off x="316825" y="61214"/>
          <a:ext cx="5736245" cy="5736245"/>
        </a:xfrm>
        <a:prstGeom prst="circularArrow">
          <a:avLst>
            <a:gd name="adj1" fmla="val 3764"/>
            <a:gd name="adj2" fmla="val 234862"/>
            <a:gd name="adj3" fmla="val 10607597"/>
            <a:gd name="adj4" fmla="val 9335189"/>
            <a:gd name="adj5" fmla="val 4391"/>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495CF05-49CD-4B2D-85A6-C687490B5B3B}">
      <dsp:nvSpPr>
        <dsp:cNvPr id="0" name=""/>
        <dsp:cNvSpPr/>
      </dsp:nvSpPr>
      <dsp:spPr>
        <a:xfrm>
          <a:off x="63147" y="1789536"/>
          <a:ext cx="1107267" cy="1107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Showing the trends and KPIs of the business</a:t>
          </a:r>
        </a:p>
      </dsp:txBody>
      <dsp:txXfrm>
        <a:off x="63147" y="1789536"/>
        <a:ext cx="1107267" cy="1107267"/>
      </dsp:txXfrm>
    </dsp:sp>
    <dsp:sp modelId="{9BA5A6AB-25CD-4E37-BC95-EB6BCBC5CB56}">
      <dsp:nvSpPr>
        <dsp:cNvPr id="0" name=""/>
        <dsp:cNvSpPr/>
      </dsp:nvSpPr>
      <dsp:spPr>
        <a:xfrm>
          <a:off x="316825" y="61214"/>
          <a:ext cx="5736245" cy="5736245"/>
        </a:xfrm>
        <a:prstGeom prst="circularArrow">
          <a:avLst>
            <a:gd name="adj1" fmla="val 3764"/>
            <a:gd name="adj2" fmla="val 234862"/>
            <a:gd name="adj3" fmla="val 13559450"/>
            <a:gd name="adj4" fmla="val 12338309"/>
            <a:gd name="adj5" fmla="val 4391"/>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5993BF1-F933-4058-93EF-8DFD4B23D525}">
      <dsp:nvSpPr>
        <dsp:cNvPr id="0" name=""/>
        <dsp:cNvSpPr/>
      </dsp:nvSpPr>
      <dsp:spPr>
        <a:xfrm>
          <a:off x="1488372" y="2360"/>
          <a:ext cx="1107267" cy="1107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Make recommendations the improve the business</a:t>
          </a:r>
        </a:p>
      </dsp:txBody>
      <dsp:txXfrm>
        <a:off x="1488372" y="2360"/>
        <a:ext cx="1107267" cy="1107267"/>
      </dsp:txXfrm>
    </dsp:sp>
    <dsp:sp modelId="{EB17E40B-7ED1-482F-B6C2-B8248AFED8A2}">
      <dsp:nvSpPr>
        <dsp:cNvPr id="0" name=""/>
        <dsp:cNvSpPr/>
      </dsp:nvSpPr>
      <dsp:spPr>
        <a:xfrm>
          <a:off x="316825" y="61214"/>
          <a:ext cx="5736245" cy="5736245"/>
        </a:xfrm>
        <a:prstGeom prst="circularArrow">
          <a:avLst>
            <a:gd name="adj1" fmla="val 3764"/>
            <a:gd name="adj2" fmla="val 234862"/>
            <a:gd name="adj3" fmla="val 16740771"/>
            <a:gd name="adj4" fmla="val 15424366"/>
            <a:gd name="adj5" fmla="val 4391"/>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A2171D-7980-4A9A-AD45-5452C758876C}">
      <dsp:nvSpPr>
        <dsp:cNvPr id="0" name=""/>
        <dsp:cNvSpPr/>
      </dsp:nvSpPr>
      <dsp:spPr>
        <a:xfrm>
          <a:off x="282233" y="174298"/>
          <a:ext cx="460371" cy="4603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AF4223-CC15-4174-82A2-49B173682D54}">
      <dsp:nvSpPr>
        <dsp:cNvPr id="0" name=""/>
        <dsp:cNvSpPr/>
      </dsp:nvSpPr>
      <dsp:spPr>
        <a:xfrm>
          <a:off x="895" y="799173"/>
          <a:ext cx="1023046" cy="409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Define the problems of business </a:t>
          </a:r>
        </a:p>
      </dsp:txBody>
      <dsp:txXfrm>
        <a:off x="895" y="799173"/>
        <a:ext cx="1023046" cy="409218"/>
      </dsp:txXfrm>
    </dsp:sp>
    <dsp:sp modelId="{E5D97578-B1B0-45DB-8878-E02FB225213A}">
      <dsp:nvSpPr>
        <dsp:cNvPr id="0" name=""/>
        <dsp:cNvSpPr/>
      </dsp:nvSpPr>
      <dsp:spPr>
        <a:xfrm>
          <a:off x="1484313" y="174298"/>
          <a:ext cx="460371" cy="4603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C65376-A50D-40DB-B5A5-A512D35B2EBD}">
      <dsp:nvSpPr>
        <dsp:cNvPr id="0" name=""/>
        <dsp:cNvSpPr/>
      </dsp:nvSpPr>
      <dsp:spPr>
        <a:xfrm>
          <a:off x="1202976" y="799173"/>
          <a:ext cx="1023046" cy="409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Detect any abnormalities in the data</a:t>
          </a:r>
        </a:p>
      </dsp:txBody>
      <dsp:txXfrm>
        <a:off x="1202976" y="799173"/>
        <a:ext cx="1023046" cy="409218"/>
      </dsp:txXfrm>
    </dsp:sp>
    <dsp:sp modelId="{17B7D522-87FC-4D61-996A-99B1D70CD0CC}">
      <dsp:nvSpPr>
        <dsp:cNvPr id="0" name=""/>
        <dsp:cNvSpPr/>
      </dsp:nvSpPr>
      <dsp:spPr>
        <a:xfrm>
          <a:off x="2686394" y="174298"/>
          <a:ext cx="460371" cy="4603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9B711D-F73D-42A1-8D89-1DE23753DDE4}">
      <dsp:nvSpPr>
        <dsp:cNvPr id="0" name=""/>
        <dsp:cNvSpPr/>
      </dsp:nvSpPr>
      <dsp:spPr>
        <a:xfrm>
          <a:off x="2405056" y="799173"/>
          <a:ext cx="1023046" cy="409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Identify the weak points of business</a:t>
          </a:r>
        </a:p>
      </dsp:txBody>
      <dsp:txXfrm>
        <a:off x="2405056" y="799173"/>
        <a:ext cx="1023046" cy="409218"/>
      </dsp:txXfrm>
    </dsp:sp>
    <dsp:sp modelId="{C25ACDB5-7E0C-447F-BE10-AADE1F8AA107}">
      <dsp:nvSpPr>
        <dsp:cNvPr id="0" name=""/>
        <dsp:cNvSpPr/>
      </dsp:nvSpPr>
      <dsp:spPr>
        <a:xfrm>
          <a:off x="282233" y="1464153"/>
          <a:ext cx="460371" cy="4603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42578D-3259-4EB7-B834-093E177F031C}">
      <dsp:nvSpPr>
        <dsp:cNvPr id="0" name=""/>
        <dsp:cNvSpPr/>
      </dsp:nvSpPr>
      <dsp:spPr>
        <a:xfrm>
          <a:off x="895" y="2089027"/>
          <a:ext cx="1023046" cy="409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Asking effective business questions and answering on it</a:t>
          </a:r>
        </a:p>
      </dsp:txBody>
      <dsp:txXfrm>
        <a:off x="895" y="2089027"/>
        <a:ext cx="1023046" cy="409218"/>
      </dsp:txXfrm>
    </dsp:sp>
    <dsp:sp modelId="{F3C532FF-35C6-4D7B-9A86-998523B8EF8D}">
      <dsp:nvSpPr>
        <dsp:cNvPr id="0" name=""/>
        <dsp:cNvSpPr/>
      </dsp:nvSpPr>
      <dsp:spPr>
        <a:xfrm>
          <a:off x="1484313" y="1464153"/>
          <a:ext cx="460371" cy="46037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41E0FE-5190-4BFC-A10E-525BD4C87E60}">
      <dsp:nvSpPr>
        <dsp:cNvPr id="0" name=""/>
        <dsp:cNvSpPr/>
      </dsp:nvSpPr>
      <dsp:spPr>
        <a:xfrm>
          <a:off x="1202976" y="2089027"/>
          <a:ext cx="1023046" cy="409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Extract useful insights from the data</a:t>
          </a:r>
        </a:p>
      </dsp:txBody>
      <dsp:txXfrm>
        <a:off x="1202976" y="2089027"/>
        <a:ext cx="1023046" cy="409218"/>
      </dsp:txXfrm>
    </dsp:sp>
    <dsp:sp modelId="{1D50FB27-6263-43A6-9627-F6CC20F6B5F1}">
      <dsp:nvSpPr>
        <dsp:cNvPr id="0" name=""/>
        <dsp:cNvSpPr/>
      </dsp:nvSpPr>
      <dsp:spPr>
        <a:xfrm>
          <a:off x="2686394" y="1464153"/>
          <a:ext cx="460371" cy="46037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B692BE-2E6A-4A41-9EF2-BBFE7D227087}">
      <dsp:nvSpPr>
        <dsp:cNvPr id="0" name=""/>
        <dsp:cNvSpPr/>
      </dsp:nvSpPr>
      <dsp:spPr>
        <a:xfrm>
          <a:off x="2405056" y="2089027"/>
          <a:ext cx="1023046" cy="409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Showing the trends and KPIs of the business</a:t>
          </a:r>
        </a:p>
      </dsp:txBody>
      <dsp:txXfrm>
        <a:off x="2405056" y="2089027"/>
        <a:ext cx="1023046" cy="409218"/>
      </dsp:txXfrm>
    </dsp:sp>
    <dsp:sp modelId="{46D6F61D-F916-4B6E-A4C0-8776F7F0832D}">
      <dsp:nvSpPr>
        <dsp:cNvPr id="0" name=""/>
        <dsp:cNvSpPr/>
      </dsp:nvSpPr>
      <dsp:spPr>
        <a:xfrm>
          <a:off x="1484313" y="2754008"/>
          <a:ext cx="460371" cy="460371"/>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EEA4B3-EBD4-4BE7-B1A2-3C383E226C36}">
      <dsp:nvSpPr>
        <dsp:cNvPr id="0" name=""/>
        <dsp:cNvSpPr/>
      </dsp:nvSpPr>
      <dsp:spPr>
        <a:xfrm>
          <a:off x="1202976" y="3378882"/>
          <a:ext cx="1023046" cy="409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Make recommendations the improve the business</a:t>
          </a:r>
        </a:p>
      </dsp:txBody>
      <dsp:txXfrm>
        <a:off x="1202976" y="3378882"/>
        <a:ext cx="1023046" cy="409218"/>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44F036-DD19-42E1-A0ED-4AA92E7E4279}" type="datetimeFigureOut">
              <a:rPr lang="en-US" smtClean="0"/>
              <a:t>8/2/2023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C640ED-C620-45AF-93E4-B643F8D8B202}" type="slidenum">
              <a:rPr lang="en-US" smtClean="0"/>
              <a:t>‹#›</a:t>
            </a:fld>
            <a:endParaRPr lang="en-US"/>
          </a:p>
        </p:txBody>
      </p:sp>
    </p:spTree>
    <p:extLst>
      <p:ext uri="{BB962C8B-B14F-4D97-AF65-F5344CB8AC3E}">
        <p14:creationId xmlns:p14="http://schemas.microsoft.com/office/powerpoint/2010/main" val="282085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C640ED-C620-45AF-93E4-B643F8D8B202}" type="slidenum">
              <a:rPr lang="en-US" smtClean="0"/>
              <a:t>12</a:t>
            </a:fld>
            <a:endParaRPr lang="en-US"/>
          </a:p>
        </p:txBody>
      </p:sp>
    </p:spTree>
    <p:extLst>
      <p:ext uri="{BB962C8B-B14F-4D97-AF65-F5344CB8AC3E}">
        <p14:creationId xmlns:p14="http://schemas.microsoft.com/office/powerpoint/2010/main" val="3996670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C640ED-C620-45AF-93E4-B643F8D8B202}" type="slidenum">
              <a:rPr lang="en-US" smtClean="0"/>
              <a:t>14</a:t>
            </a:fld>
            <a:endParaRPr lang="en-US"/>
          </a:p>
        </p:txBody>
      </p:sp>
    </p:spTree>
    <p:extLst>
      <p:ext uri="{BB962C8B-B14F-4D97-AF65-F5344CB8AC3E}">
        <p14:creationId xmlns:p14="http://schemas.microsoft.com/office/powerpoint/2010/main" val="373627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C640ED-C620-45AF-93E4-B643F8D8B202}" type="slidenum">
              <a:rPr lang="en-US" smtClean="0"/>
              <a:t>15</a:t>
            </a:fld>
            <a:endParaRPr lang="en-US"/>
          </a:p>
        </p:txBody>
      </p:sp>
    </p:spTree>
    <p:extLst>
      <p:ext uri="{BB962C8B-B14F-4D97-AF65-F5344CB8AC3E}">
        <p14:creationId xmlns:p14="http://schemas.microsoft.com/office/powerpoint/2010/main" val="1603877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C640ED-C620-45AF-93E4-B643F8D8B202}" type="slidenum">
              <a:rPr lang="en-US" smtClean="0"/>
              <a:t>16</a:t>
            </a:fld>
            <a:endParaRPr lang="en-US"/>
          </a:p>
        </p:txBody>
      </p:sp>
    </p:spTree>
    <p:extLst>
      <p:ext uri="{BB962C8B-B14F-4D97-AF65-F5344CB8AC3E}">
        <p14:creationId xmlns:p14="http://schemas.microsoft.com/office/powerpoint/2010/main" val="3935677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677ECC6-3341-46D7-A1DB-BFD390BAA31E}" type="datetimeFigureOut">
              <a:rPr lang="en-US" smtClean="0"/>
              <a:t>8/2/2023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B7243F-61BF-43D5-9947-7E584C8DD424}" type="slidenum">
              <a:rPr lang="en-US" smtClean="0"/>
              <a:t>‹#›</a:t>
            </a:fld>
            <a:endParaRPr lang="en-US"/>
          </a:p>
        </p:txBody>
      </p:sp>
    </p:spTree>
    <p:extLst>
      <p:ext uri="{BB962C8B-B14F-4D97-AF65-F5344CB8AC3E}">
        <p14:creationId xmlns:p14="http://schemas.microsoft.com/office/powerpoint/2010/main" val="76931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77ECC6-3341-46D7-A1DB-BFD390BAA31E}" type="datetimeFigureOut">
              <a:rPr lang="en-US" smtClean="0"/>
              <a:t>8/2/2023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B7243F-61BF-43D5-9947-7E584C8DD424}" type="slidenum">
              <a:rPr lang="en-US" smtClean="0"/>
              <a:t>‹#›</a:t>
            </a:fld>
            <a:endParaRPr lang="en-US"/>
          </a:p>
        </p:txBody>
      </p:sp>
    </p:spTree>
    <p:extLst>
      <p:ext uri="{BB962C8B-B14F-4D97-AF65-F5344CB8AC3E}">
        <p14:creationId xmlns:p14="http://schemas.microsoft.com/office/powerpoint/2010/main" val="2131805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77ECC6-3341-46D7-A1DB-BFD390BAA31E}" type="datetimeFigureOut">
              <a:rPr lang="en-US" smtClean="0"/>
              <a:t>8/2/2023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B7243F-61BF-43D5-9947-7E584C8DD424}" type="slidenum">
              <a:rPr lang="en-US" smtClean="0"/>
              <a:t>‹#›</a:t>
            </a:fld>
            <a:endParaRPr lang="en-US"/>
          </a:p>
        </p:txBody>
      </p:sp>
    </p:spTree>
    <p:extLst>
      <p:ext uri="{BB962C8B-B14F-4D97-AF65-F5344CB8AC3E}">
        <p14:creationId xmlns:p14="http://schemas.microsoft.com/office/powerpoint/2010/main" val="3321065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77ECC6-3341-46D7-A1DB-BFD390BAA31E}" type="datetimeFigureOut">
              <a:rPr lang="en-US" smtClean="0"/>
              <a:t>8/2/2023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B7243F-61BF-43D5-9947-7E584C8DD424}" type="slidenum">
              <a:rPr lang="en-US" smtClean="0"/>
              <a:t>‹#›</a:t>
            </a:fld>
            <a:endParaRPr lang="en-US"/>
          </a:p>
        </p:txBody>
      </p:sp>
    </p:spTree>
    <p:extLst>
      <p:ext uri="{BB962C8B-B14F-4D97-AF65-F5344CB8AC3E}">
        <p14:creationId xmlns:p14="http://schemas.microsoft.com/office/powerpoint/2010/main" val="263801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77ECC6-3341-46D7-A1DB-BFD390BAA31E}" type="datetimeFigureOut">
              <a:rPr lang="en-US" smtClean="0"/>
              <a:t>8/2/2023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B7243F-61BF-43D5-9947-7E584C8DD424}" type="slidenum">
              <a:rPr lang="en-US" smtClean="0"/>
              <a:t>‹#›</a:t>
            </a:fld>
            <a:endParaRPr lang="en-US"/>
          </a:p>
        </p:txBody>
      </p:sp>
    </p:spTree>
    <p:extLst>
      <p:ext uri="{BB962C8B-B14F-4D97-AF65-F5344CB8AC3E}">
        <p14:creationId xmlns:p14="http://schemas.microsoft.com/office/powerpoint/2010/main" val="1204564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677ECC6-3341-46D7-A1DB-BFD390BAA31E}" type="datetimeFigureOut">
              <a:rPr lang="en-US" smtClean="0"/>
              <a:t>8/2/2023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B7243F-61BF-43D5-9947-7E584C8DD424}" type="slidenum">
              <a:rPr lang="en-US" smtClean="0"/>
              <a:t>‹#›</a:t>
            </a:fld>
            <a:endParaRPr lang="en-US"/>
          </a:p>
        </p:txBody>
      </p:sp>
    </p:spTree>
    <p:extLst>
      <p:ext uri="{BB962C8B-B14F-4D97-AF65-F5344CB8AC3E}">
        <p14:creationId xmlns:p14="http://schemas.microsoft.com/office/powerpoint/2010/main" val="2029235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677ECC6-3341-46D7-A1DB-BFD390BAA31E}" type="datetimeFigureOut">
              <a:rPr lang="en-US" smtClean="0"/>
              <a:t>8/2/2023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4B7243F-61BF-43D5-9947-7E584C8DD424}" type="slidenum">
              <a:rPr lang="en-US" smtClean="0"/>
              <a:t>‹#›</a:t>
            </a:fld>
            <a:endParaRPr lang="en-US"/>
          </a:p>
        </p:txBody>
      </p:sp>
    </p:spTree>
    <p:extLst>
      <p:ext uri="{BB962C8B-B14F-4D97-AF65-F5344CB8AC3E}">
        <p14:creationId xmlns:p14="http://schemas.microsoft.com/office/powerpoint/2010/main" val="1437010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677ECC6-3341-46D7-A1DB-BFD390BAA31E}" type="datetimeFigureOut">
              <a:rPr lang="en-US" smtClean="0"/>
              <a:t>8/2/2023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4B7243F-61BF-43D5-9947-7E584C8DD424}" type="slidenum">
              <a:rPr lang="en-US" smtClean="0"/>
              <a:t>‹#›</a:t>
            </a:fld>
            <a:endParaRPr lang="en-US"/>
          </a:p>
        </p:txBody>
      </p:sp>
    </p:spTree>
    <p:extLst>
      <p:ext uri="{BB962C8B-B14F-4D97-AF65-F5344CB8AC3E}">
        <p14:creationId xmlns:p14="http://schemas.microsoft.com/office/powerpoint/2010/main" val="3938134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77ECC6-3341-46D7-A1DB-BFD390BAA31E}" type="datetimeFigureOut">
              <a:rPr lang="en-US" smtClean="0"/>
              <a:t>8/2/2023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4B7243F-61BF-43D5-9947-7E584C8DD424}" type="slidenum">
              <a:rPr lang="en-US" smtClean="0"/>
              <a:t>‹#›</a:t>
            </a:fld>
            <a:endParaRPr lang="en-US"/>
          </a:p>
        </p:txBody>
      </p:sp>
    </p:spTree>
    <p:extLst>
      <p:ext uri="{BB962C8B-B14F-4D97-AF65-F5344CB8AC3E}">
        <p14:creationId xmlns:p14="http://schemas.microsoft.com/office/powerpoint/2010/main" val="1110014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677ECC6-3341-46D7-A1DB-BFD390BAA31E}" type="datetimeFigureOut">
              <a:rPr lang="en-US" smtClean="0"/>
              <a:t>8/2/2023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B7243F-61BF-43D5-9947-7E584C8DD424}" type="slidenum">
              <a:rPr lang="en-US" smtClean="0"/>
              <a:t>‹#›</a:t>
            </a:fld>
            <a:endParaRPr lang="en-US"/>
          </a:p>
        </p:txBody>
      </p:sp>
    </p:spTree>
    <p:extLst>
      <p:ext uri="{BB962C8B-B14F-4D97-AF65-F5344CB8AC3E}">
        <p14:creationId xmlns:p14="http://schemas.microsoft.com/office/powerpoint/2010/main" val="1162802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677ECC6-3341-46D7-A1DB-BFD390BAA31E}" type="datetimeFigureOut">
              <a:rPr lang="en-US" smtClean="0"/>
              <a:t>8/2/2023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B7243F-61BF-43D5-9947-7E584C8DD424}" type="slidenum">
              <a:rPr lang="en-US" smtClean="0"/>
              <a:t>‹#›</a:t>
            </a:fld>
            <a:endParaRPr lang="en-US"/>
          </a:p>
        </p:txBody>
      </p:sp>
    </p:spTree>
    <p:extLst>
      <p:ext uri="{BB962C8B-B14F-4D97-AF65-F5344CB8AC3E}">
        <p14:creationId xmlns:p14="http://schemas.microsoft.com/office/powerpoint/2010/main" val="226013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77ECC6-3341-46D7-A1DB-BFD390BAA31E}" type="datetimeFigureOut">
              <a:rPr lang="en-US" smtClean="0"/>
              <a:t>8/2/2023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B7243F-61BF-43D5-9947-7E584C8DD424}" type="slidenum">
              <a:rPr lang="en-US" smtClean="0"/>
              <a:t>‹#›</a:t>
            </a:fld>
            <a:endParaRPr lang="en-US"/>
          </a:p>
        </p:txBody>
      </p:sp>
    </p:spTree>
    <p:extLst>
      <p:ext uri="{BB962C8B-B14F-4D97-AF65-F5344CB8AC3E}">
        <p14:creationId xmlns:p14="http://schemas.microsoft.com/office/powerpoint/2010/main" val="20925240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8.sv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8.sv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svg"/></Relationships>
</file>

<file path=ppt/slides/_rels/slide18.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sv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sv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2.sv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hyperlink" Target="file:///H:\CS50\Portfolio%20Projects\Brazilian%20E-Commerce%20Public%20Dataset%20by%20Olist\htmlfiles\plotly1.html" TargetMode="External"/><Relationship Id="rId4" Type="http://schemas.openxmlformats.org/officeDocument/2006/relationships/hyperlink" Target="file:///H:\CS50\Portfolio%20Projects\Brazilian%20E-Commerce%20Public%20Dataset%20by%20Olist\htmlfiles\plotly2.html"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olist.com/" TargetMode="External"/><Relationship Id="rId2" Type="http://schemas.openxmlformats.org/officeDocument/2006/relationships/hyperlink" Target="http://www.olist.com/" TargetMode="External"/><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2.svg"/><Relationship Id="rId4" Type="http://schemas.openxmlformats.org/officeDocument/2006/relationships/image" Target="../media/image61.png"/></Relationships>
</file>

<file path=ppt/slides/_rels/slide21.xml.rels><?xml version="1.0" encoding="UTF-8" standalone="yes"?>
<Relationships xmlns="http://schemas.openxmlformats.org/package/2006/relationships"><Relationship Id="rId3" Type="http://schemas.openxmlformats.org/officeDocument/2006/relationships/hyperlink" Target="file:///H:\CS50\Portfolio%20Projects\Brazilian%20E-Commerce%20Public%20Dataset%20by%20Olist\htmlfiles\plotly3.html" TargetMode="External"/><Relationship Id="rId7" Type="http://schemas.openxmlformats.org/officeDocument/2006/relationships/image" Target="../media/image62.sv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6.png"/><Relationship Id="rId4" Type="http://schemas.openxmlformats.org/officeDocument/2006/relationships/hyperlink" Target="file:///H:\CS50\Portfolio%20Projects\Brazilian%20E-Commerce%20Public%20Dataset%20by%20Olist\htmlfiles\plotly4.html"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file:///H:\CS50\Portfolio%20Projects\Brazilian%20E-Commerce%20Public%20Dataset%20by%20Olist\htmlfiles\plotly5.html" TargetMode="External"/><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png"/></Relationships>
</file>

<file path=ppt/slides/_rels/slide23.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file:///H:\CS50\Portfolio%20Projects\Brazilian%20E-Commerce%20Public%20Dataset%20by%20Olist\htmlfiles\Q1.html" TargetMode="External"/><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file:///H:\CS50\Portfolio%20Projects\Brazilian%20E-Commerce%20Public%20Dataset%20by%20Olist\htmlfiles\Q2.html" TargetMode="Externa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26.xml.rels><?xml version="1.0" encoding="UTF-8" standalone="yes"?>
<Relationships xmlns="http://schemas.openxmlformats.org/package/2006/relationships"><Relationship Id="rId3" Type="http://schemas.openxmlformats.org/officeDocument/2006/relationships/hyperlink" Target="file:///H:\CS50\Portfolio%20Projects\Brazilian%20E-Commerce%20Public%20Dataset%20by%20Olist\htmlfiles\Q3.html" TargetMode="External"/><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file:///H:\CS50\Portfolio%20Projects\Brazilian%20E-Commerce%20Public%20Dataset%20by%20Olist\htmlfiles\Q4.html" TargetMode="Externa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28.xml.rels><?xml version="1.0" encoding="UTF-8" standalone="yes"?>
<Relationships xmlns="http://schemas.openxmlformats.org/package/2006/relationships"><Relationship Id="rId3" Type="http://schemas.openxmlformats.org/officeDocument/2006/relationships/hyperlink" Target="file:///H:\CS50\Portfolio%20Projects\Brazilian%20E-Commerce%20Public%20Dataset%20by%20Olist\htmlfiles\Q5.html" TargetMode="External"/><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29.xml.rels><?xml version="1.0" encoding="UTF-8" standalone="yes"?>
<Relationships xmlns="http://schemas.openxmlformats.org/package/2006/relationships"><Relationship Id="rId3" Type="http://schemas.openxmlformats.org/officeDocument/2006/relationships/hyperlink" Target="file:///H:\CS50\Portfolio%20Projects\Brazilian%20E-Commerce%20Public%20Dataset%20by%20Olist\htmlfiles\Q6.html" TargetMode="External"/><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0.xml.rels><?xml version="1.0" encoding="UTF-8" standalone="yes"?>
<Relationships xmlns="http://schemas.openxmlformats.org/package/2006/relationships"><Relationship Id="rId3" Type="http://schemas.openxmlformats.org/officeDocument/2006/relationships/hyperlink" Target="file:///H:\CS50\Portfolio%20Projects\Brazilian%20E-Commerce%20Public%20Dataset%20by%20Olist\htmlfiles\Q8.html" TargetMode="External"/><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file:///H:\CS50\Portfolio%20Projects\Brazilian%20E-Commerce%20Public%20Dataset%20by%20Olist\htmlfiles\Q9.html" TargetMode="External"/><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3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file:///H:\CS50\Portfolio%20Projects\Brazilian%20E-Commerce%20Public%20Dataset%20by%20Olist\htmlfiles\Q10.html" TargetMode="Externa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hyperlink" Target="file:///H:\CS50\Portfolio%20Projects\Brazilian%20E-Commerce%20Public%20Dataset%20by%20Olist\htmlfiles\Q7.html"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file:///H:\CS50\Portfolio%20Projects\Brazilian%20E-Commerce%20Public%20Dataset%20by%20Olist\htmlfiles\Q11.html" TargetMode="Externa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3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file:///H:\CS50\Portfolio%20Projects\Brazilian%20E-Commerce%20Public%20Dataset%20by%20Olist\htmlfiles\Q13.html" TargetMode="Externa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file:///H:\CS50\Portfolio%20Projects\Brazilian%20E-Commerce%20Public%20Dataset%20by%20Olist\htmlfiles\Q14.html" TargetMode="Externa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6.xml.rels><?xml version="1.0" encoding="UTF-8" standalone="yes"?>
<Relationships xmlns="http://schemas.openxmlformats.org/package/2006/relationships"><Relationship Id="rId3" Type="http://schemas.openxmlformats.org/officeDocument/2006/relationships/hyperlink" Target="file:///H:\CS50\Portfolio%20Projects\Brazilian%20E-Commerce%20Public%20Dataset%20by%20Olist\htmlfiles\Q15.html" TargetMode="External"/><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3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file:///H:\CS50\Portfolio%20Projects\Brazilian%20E-Commerce%20Public%20Dataset%20by%20Olist\htmlfiles\Q17.html" TargetMode="External"/><Relationship Id="rId1" Type="http://schemas.openxmlformats.org/officeDocument/2006/relationships/slideLayout" Target="../slideLayouts/slideLayout2.xml"/><Relationship Id="rId5" Type="http://schemas.openxmlformats.org/officeDocument/2006/relationships/hyperlink" Target="file:///H:\CS50\Portfolio%20Projects\Brazilian%20E-Commerce%20Public%20Dataset%20by%20Olist\htmlfiles\Q20.html" TargetMode="External"/><Relationship Id="rId4" Type="http://schemas.openxmlformats.org/officeDocument/2006/relationships/image" Target="../media/image94.png"/></Relationships>
</file>

<file path=ppt/slides/_rels/slide38.xml.rels><?xml version="1.0" encoding="UTF-8" standalone="yes"?>
<Relationships xmlns="http://schemas.openxmlformats.org/package/2006/relationships"><Relationship Id="rId3" Type="http://schemas.openxmlformats.org/officeDocument/2006/relationships/hyperlink" Target="file:///H:\CS50\Portfolio%20Projects\Brazilian%20E-Commerce%20Public%20Dataset%20by%20Olist\htmlfiles\Q18.html" TargetMode="External"/><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3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hyperlink" Target="file:///H:\CS50\Portfolio%20Projects\Brazilian%20E-Commerce%20Public%20Dataset%20by%20Olist\htmlfiles\Q19.html" TargetMode="Externa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10.sv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5" Type="http://schemas.openxmlformats.org/officeDocument/2006/relationships/image" Target="../media/image26.svg"/><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 Id="rId14" Type="http://schemas.openxmlformats.org/officeDocument/2006/relationships/image" Target="../media/image25.png"/></Relationships>
</file>

<file path=ppt/slides/_rels/slide4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hyperlink" Target="file:///H:\CS50\Portfolio%20Projects\Brazilian%20E-Commerce%20Public%20Dataset%20by%20Olist\htmlfiles\Q21.html" TargetMode="Externa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hyperlink" Target="file:///H:\CS50\Portfolio%20Projects\Brazilian%20E-Commerce%20Public%20Dataset%20by%20Olist\htmlfiles\Q22.html"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file:///H:\CS50\Portfolio%20Projects\Brazilian%20E-Commerce%20Public%20Dataset%20by%20Olist\htmlfiles\Q24.html"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file:///H:\CS50\Portfolio%20Projects\Brazilian%20E-Commerce%20Public%20Dataset%20by%20Olist\htmlfiles\Q25.html"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file:///H:\CS50\Portfolio%20Projects\Brazilian%20E-Commerce%20Public%20Dataset%20by%20Olist\htmlfiles\Q25.html"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hyperlink" Target="file:///H:\CS50\Portfolio%20Projects\Brazilian%20E-Commerce%20Public%20Dataset%20by%20Olist\htmlfiles\Q27.html"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file:///H:\CS50\Portfolio%20Projects\Brazilian%20E-Commerce%20Public%20Dataset%20by%20Olist\htmlfiles\Q29.html" TargetMode="External"/><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4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hyperlink" Target="file:///H:\CS50\Portfolio%20Projects\Brazilian%20E-Commerce%20Public%20Dataset%20by%20Olist\htmlfiles\Q30.html" TargetMode="Externa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48.xml.rels><?xml version="1.0" encoding="UTF-8" standalone="yes"?>
<Relationships xmlns="http://schemas.openxmlformats.org/package/2006/relationships"><Relationship Id="rId3" Type="http://schemas.openxmlformats.org/officeDocument/2006/relationships/hyperlink" Target="file:///H:\CS50\Portfolio%20Projects\Brazilian%20E-Commerce%20Public%20Dataset%20by%20Olist\htmlfiles\Q31.html" TargetMode="External"/><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file:///H:\CS50\Portfolio%20Projects\Brazilian%20E-Commerce%20Public%20Dataset%20by%20Olist\htmlfiles\Q32.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file:///H:\CS50\Portfolio%20Projects\Brazilian%20E-Commerce%20Public%20Dataset%20by%20Olist\htmlfiles\Q33.html"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hyperlink" Target="file:///H:\CS50\Portfolio%20Projects\Brazilian%20E-Commerce%20Public%20Dataset%20by%20Olist\htmlfiles\Q34.html"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file:///H:\CS50\Portfolio%20Projects\Brazilian%20E-Commerce%20Public%20Dataset%20by%20Olist\htmlfiles\Q35.html" TargetMode="External"/><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hyperlink" Target="file:///H:\CS50\Portfolio%20Projects\Brazilian%20E-Commerce%20Public%20Dataset%20by%20Olist\htmlfiles\Q36.html"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hyperlink" Target="file:///H:\CS50\Portfolio%20Projects\Brazilian%20E-Commerce%20Public%20Dataset%20by%20Olist\htmlfiles\Q37.html"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file:///H:\CS50\Portfolio%20Projects\Brazilian%20E-Commerce%20Public%20Dataset%20by%20Olist\htmlfiles\Q38.html" TargetMode="External"/><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56.xml.rels><?xml version="1.0" encoding="UTF-8" standalone="yes"?>
<Relationships xmlns="http://schemas.openxmlformats.org/package/2006/relationships"><Relationship Id="rId3" Type="http://schemas.openxmlformats.org/officeDocument/2006/relationships/hyperlink" Target="file:///H:\CS50\Portfolio%20Projects\Brazilian%20E-Commerce%20Public%20Dataset%20by%20Olist\htmlfiles\Q39.html" TargetMode="External"/><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hyperlink" Target="file:///H:\CS50\Portfolio%20Projects\Brazilian%20E-Commerce%20Public%20Dataset%20by%20Olist\htmlfiles\Q40.html"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hyperlink" Target="file:///H:\CS50\Portfolio%20Projects\Brazilian%20E-Commerce%20Public%20Dataset%20by%20Olist\htmlfiles\Q41.html"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file:///H:\CS50\Portfolio%20Projects\Brazilian%20E-Commerce%20Public%20Dataset%20by%20Olist\htmlfiles\Q44.html" TargetMode="External"/><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6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hyperlink" Target="file:///H:\CS50\Portfolio%20Projects\Brazilian%20E-Commerce%20Public%20Dataset%20by%20Olist\htmlfiles\Q45.html"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image" Target="../media/image125.png"/></Relationships>
</file>

<file path=ppt/slides/_rels/slide6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hyperlink" Target="file:///H:\CS50\Portfolio%20Projects\Brazilian%20E-Commerce%20Public%20Dataset%20by%20Olist\htmlfiles\Q47.html"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hyperlink" Target="file:///H:\CS50\Portfolio%20Projects\Brazilian%20E-Commerce%20Public%20Dataset%20by%20Olist\htmlfiles\Q48.html"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file:///H:\CS50\Portfolio%20Projects\Brazilian%20E-Commerce%20Public%20Dataset%20by%20Olist\htmlfiles\Q49.html" TargetMode="External"/><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3.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BDAC5B6-20CE-447F-8BA1-F2274AC7A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12">
            <a:extLst>
              <a:ext uri="{FF2B5EF4-FFF2-40B4-BE49-F238E27FC236}">
                <a16:creationId xmlns:a16="http://schemas.microsoft.com/office/drawing/2014/main" id="{D1D22B31-BF8F-446B-9009-8A251FB17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3094406 w 12192000"/>
              <a:gd name="connsiteY0" fmla="*/ 283966 h 6858000"/>
              <a:gd name="connsiteX1" fmla="*/ 3038833 w 12192000"/>
              <a:gd name="connsiteY1" fmla="*/ 309661 h 6858000"/>
              <a:gd name="connsiteX2" fmla="*/ 3348384 w 12192000"/>
              <a:gd name="connsiteY2" fmla="*/ 406000 h 6858000"/>
              <a:gd name="connsiteX3" fmla="*/ 2864309 w 12192000"/>
              <a:gd name="connsiteY3" fmla="*/ 355295 h 6858000"/>
              <a:gd name="connsiteX4" fmla="*/ 2856039 w 12192000"/>
              <a:gd name="connsiteY4" fmla="*/ 388058 h 6858000"/>
              <a:gd name="connsiteX5" fmla="*/ 3405794 w 12192000"/>
              <a:gd name="connsiteY5" fmla="*/ 512089 h 6858000"/>
              <a:gd name="connsiteX6" fmla="*/ 3356651 w 12192000"/>
              <a:gd name="connsiteY6" fmla="*/ 531204 h 6858000"/>
              <a:gd name="connsiteX7" fmla="*/ 3064552 w 12192000"/>
              <a:gd name="connsiteY7" fmla="*/ 483228 h 6858000"/>
              <a:gd name="connsiteX8" fmla="*/ 3005765 w 12192000"/>
              <a:gd name="connsiteY8" fmla="*/ 495708 h 6858000"/>
              <a:gd name="connsiteX9" fmla="*/ 3034700 w 12192000"/>
              <a:gd name="connsiteY9" fmla="*/ 553823 h 6858000"/>
              <a:gd name="connsiteX10" fmla="*/ 3161459 w 12192000"/>
              <a:gd name="connsiteY10" fmla="*/ 576445 h 6858000"/>
              <a:gd name="connsiteX11" fmla="*/ 3358949 w 12192000"/>
              <a:gd name="connsiteY11" fmla="*/ 712961 h 6858000"/>
              <a:gd name="connsiteX12" fmla="*/ 3059960 w 12192000"/>
              <a:gd name="connsiteY12" fmla="*/ 696576 h 6858000"/>
              <a:gd name="connsiteX13" fmla="*/ 3007143 w 12192000"/>
              <a:gd name="connsiteY13" fmla="*/ 729732 h 6858000"/>
              <a:gd name="connsiteX14" fmla="*/ 2986935 w 12192000"/>
              <a:gd name="connsiteY14" fmla="*/ 772635 h 6858000"/>
              <a:gd name="connsiteX15" fmla="*/ 2871197 w 12192000"/>
              <a:gd name="connsiteY15" fmla="*/ 808127 h 6858000"/>
              <a:gd name="connsiteX16" fmla="*/ 3053071 w 12192000"/>
              <a:gd name="connsiteY16" fmla="*/ 847913 h 6858000"/>
              <a:gd name="connsiteX17" fmla="*/ 2858796 w 12192000"/>
              <a:gd name="connsiteY17" fmla="*/ 847913 h 6858000"/>
              <a:gd name="connsiteX18" fmla="*/ 2635588 w 12192000"/>
              <a:gd name="connsiteY18" fmla="*/ 820611 h 6858000"/>
              <a:gd name="connsiteX19" fmla="*/ 2397683 w 12192000"/>
              <a:gd name="connsiteY19" fmla="*/ 829190 h 6858000"/>
              <a:gd name="connsiteX20" fmla="*/ 1921874 w 12192000"/>
              <a:gd name="connsiteY20" fmla="*/ 778877 h 6858000"/>
              <a:gd name="connsiteX21" fmla="*/ 1695450 w 12192000"/>
              <a:gd name="connsiteY21" fmla="*/ 782386 h 6858000"/>
              <a:gd name="connsiteX22" fmla="*/ 2954324 w 12192000"/>
              <a:gd name="connsiteY22" fmla="*/ 1120940 h 6858000"/>
              <a:gd name="connsiteX23" fmla="*/ 2890028 w 12192000"/>
              <a:gd name="connsiteY23" fmla="*/ 1195435 h 6858000"/>
              <a:gd name="connsiteX24" fmla="*/ 3153652 w 12192000"/>
              <a:gd name="connsiteY24" fmla="*/ 1276563 h 6858000"/>
              <a:gd name="connsiteX25" fmla="*/ 3218410 w 12192000"/>
              <a:gd name="connsiteY25" fmla="*/ 1356911 h 6858000"/>
              <a:gd name="connsiteX26" fmla="*/ 3137118 w 12192000"/>
              <a:gd name="connsiteY26" fmla="*/ 1349891 h 6858000"/>
              <a:gd name="connsiteX27" fmla="*/ 3067309 w 12192000"/>
              <a:gd name="connsiteY27" fmla="*/ 1365102 h 6858000"/>
              <a:gd name="connsiteX28" fmla="*/ 3096243 w 12192000"/>
              <a:gd name="connsiteY28" fmla="*/ 1467292 h 6858000"/>
              <a:gd name="connsiteX29" fmla="*/ 3468716 w 12192000"/>
              <a:gd name="connsiteY29" fmla="*/ 1599125 h 6858000"/>
              <a:gd name="connsiteX30" fmla="*/ 3502241 w 12192000"/>
              <a:gd name="connsiteY30" fmla="*/ 1642029 h 6858000"/>
              <a:gd name="connsiteX31" fmla="*/ 3457692 w 12192000"/>
              <a:gd name="connsiteY31" fmla="*/ 1672453 h 6858000"/>
              <a:gd name="connsiteX32" fmla="*/ 3337362 w 12192000"/>
              <a:gd name="connsiteY32" fmla="*/ 1688053 h 6858000"/>
              <a:gd name="connsiteX33" fmla="*/ 3505915 w 12192000"/>
              <a:gd name="connsiteY33" fmla="*/ 1834318 h 6858000"/>
              <a:gd name="connsiteX34" fmla="*/ 3567458 w 12192000"/>
              <a:gd name="connsiteY34" fmla="*/ 1874880 h 6858000"/>
              <a:gd name="connsiteX35" fmla="*/ 3672634 w 12192000"/>
              <a:gd name="connsiteY35" fmla="*/ 1937678 h 6858000"/>
              <a:gd name="connsiteX36" fmla="*/ 3674470 w 12192000"/>
              <a:gd name="connsiteY36" fmla="*/ 1956789 h 6858000"/>
              <a:gd name="connsiteX37" fmla="*/ 3531176 w 12192000"/>
              <a:gd name="connsiteY37" fmla="*/ 2024266 h 6858000"/>
              <a:gd name="connsiteX38" fmla="*/ 3272604 w 12192000"/>
              <a:gd name="connsiteY38" fmla="*/ 2005933 h 6858000"/>
              <a:gd name="connsiteX39" fmla="*/ 3654720 w 12192000"/>
              <a:gd name="connsiteY39" fmla="*/ 2106564 h 6858000"/>
              <a:gd name="connsiteX40" fmla="*/ 2417892 w 12192000"/>
              <a:gd name="connsiteY40" fmla="*/ 1866690 h 6858000"/>
              <a:gd name="connsiteX41" fmla="*/ 2496888 w 12192000"/>
              <a:gd name="connsiteY41" fmla="*/ 1929487 h 6858000"/>
              <a:gd name="connsiteX42" fmla="*/ 2929526 w 12192000"/>
              <a:gd name="connsiteY42" fmla="*/ 2094862 h 6858000"/>
              <a:gd name="connsiteX43" fmla="*/ 3052152 w 12192000"/>
              <a:gd name="connsiteY43" fmla="*/ 2198613 h 6858000"/>
              <a:gd name="connsiteX44" fmla="*/ 3180748 w 12192000"/>
              <a:gd name="connsiteY44" fmla="*/ 2255948 h 6858000"/>
              <a:gd name="connsiteX45" fmla="*/ 3361244 w 12192000"/>
              <a:gd name="connsiteY45" fmla="*/ 2254777 h 6858000"/>
              <a:gd name="connsiteX46" fmla="*/ 3489382 w 12192000"/>
              <a:gd name="connsiteY46" fmla="*/ 2342926 h 6858000"/>
              <a:gd name="connsiteX47" fmla="*/ 3355733 w 12192000"/>
              <a:gd name="connsiteY47" fmla="*/ 2361649 h 6858000"/>
              <a:gd name="connsiteX48" fmla="*/ 3199121 w 12192000"/>
              <a:gd name="connsiteY48" fmla="*/ 2347216 h 6858000"/>
              <a:gd name="connsiteX49" fmla="*/ 2861091 w 12192000"/>
              <a:gd name="connsiteY49" fmla="*/ 2351896 h 6858000"/>
              <a:gd name="connsiteX50" fmla="*/ 2667278 w 12192000"/>
              <a:gd name="connsiteY50" fmla="*/ 2369058 h 6858000"/>
              <a:gd name="connsiteX51" fmla="*/ 2221781 w 12192000"/>
              <a:gd name="connsiteY51" fmla="*/ 2339805 h 6858000"/>
              <a:gd name="connsiteX52" fmla="*/ 2247961 w 12192000"/>
              <a:gd name="connsiteY52" fmla="*/ 2414693 h 6858000"/>
              <a:gd name="connsiteX53" fmla="*/ 2231425 w 12192000"/>
              <a:gd name="connsiteY53" fmla="*/ 2479828 h 6858000"/>
              <a:gd name="connsiteX54" fmla="*/ 2224996 w 12192000"/>
              <a:gd name="connsiteY54" fmla="*/ 2621414 h 6858000"/>
              <a:gd name="connsiteX55" fmla="*/ 2229131 w 12192000"/>
              <a:gd name="connsiteY55" fmla="*/ 2644426 h 6858000"/>
              <a:gd name="connsiteX56" fmla="*/ 2129466 w 12192000"/>
              <a:gd name="connsiteY56" fmla="*/ 2659247 h 6858000"/>
              <a:gd name="connsiteX57" fmla="*/ 2723312 w 12192000"/>
              <a:gd name="connsiteY57" fmla="*/ 2953726 h 6858000"/>
              <a:gd name="connsiteX58" fmla="*/ 2326496 w 12192000"/>
              <a:gd name="connsiteY58" fmla="*/ 2878838 h 6858000"/>
              <a:gd name="connsiteX59" fmla="*/ 2272759 w 12192000"/>
              <a:gd name="connsiteY59" fmla="*/ 3002480 h 6858000"/>
              <a:gd name="connsiteX60" fmla="*/ 2459226 w 12192000"/>
              <a:gd name="connsiteY60" fmla="*/ 3112471 h 6858000"/>
              <a:gd name="connsiteX61" fmla="*/ 2528117 w 12192000"/>
              <a:gd name="connsiteY61" fmla="*/ 3330111 h 6858000"/>
              <a:gd name="connsiteX62" fmla="*/ 2494590 w 12192000"/>
              <a:gd name="connsiteY62" fmla="*/ 3529029 h 6858000"/>
              <a:gd name="connsiteX63" fmla="*/ 2414677 w 12192000"/>
              <a:gd name="connsiteY63" fmla="*/ 3592215 h 6858000"/>
              <a:gd name="connsiteX64" fmla="*/ 2298940 w 12192000"/>
              <a:gd name="connsiteY64" fmla="*/ 3705716 h 6858000"/>
              <a:gd name="connsiteX65" fmla="*/ 2227294 w 12192000"/>
              <a:gd name="connsiteY65" fmla="*/ 3775921 h 6858000"/>
              <a:gd name="connsiteX66" fmla="*/ 1978366 w 12192000"/>
              <a:gd name="connsiteY66" fmla="*/ 3748620 h 6858000"/>
              <a:gd name="connsiteX67" fmla="*/ 2310421 w 12192000"/>
              <a:gd name="connsiteY67" fmla="*/ 3926868 h 6858000"/>
              <a:gd name="connsiteX68" fmla="*/ 2041285 w 12192000"/>
              <a:gd name="connsiteY68" fmla="*/ 3904635 h 6858000"/>
              <a:gd name="connsiteX69" fmla="*/ 1953565 w 12192000"/>
              <a:gd name="connsiteY69" fmla="*/ 3917116 h 6858000"/>
              <a:gd name="connsiteX70" fmla="*/ 2003623 w 12192000"/>
              <a:gd name="connsiteY70" fmla="*/ 3974842 h 6858000"/>
              <a:gd name="connsiteX71" fmla="*/ 2201114 w 12192000"/>
              <a:gd name="connsiteY71" fmla="*/ 4072742 h 6858000"/>
              <a:gd name="connsiteX72" fmla="*/ 2608032 w 12192000"/>
              <a:gd name="connsiteY72" fmla="*/ 4337967 h 6858000"/>
              <a:gd name="connsiteX73" fmla="*/ 2213973 w 12192000"/>
              <a:gd name="connsiteY73" fmla="*/ 4216277 h 6858000"/>
              <a:gd name="connsiteX74" fmla="*/ 2629158 w 12192000"/>
              <a:gd name="connsiteY74" fmla="*/ 4488911 h 6858000"/>
              <a:gd name="connsiteX75" fmla="*/ 2721471 w 12192000"/>
              <a:gd name="connsiteY75" fmla="*/ 4579399 h 6858000"/>
              <a:gd name="connsiteX76" fmla="*/ 2907939 w 12192000"/>
              <a:gd name="connsiteY76" fmla="*/ 4804062 h 6858000"/>
              <a:gd name="connsiteX77" fmla="*/ 2898753 w 12192000"/>
              <a:gd name="connsiteY77" fmla="*/ 4829414 h 6858000"/>
              <a:gd name="connsiteX78" fmla="*/ 2683352 w 12192000"/>
              <a:gd name="connsiteY78" fmla="*/ 4793141 h 6858000"/>
              <a:gd name="connsiteX79" fmla="*/ 2962594 w 12192000"/>
              <a:gd name="connsiteY79" fmla="*/ 4981920 h 6858000"/>
              <a:gd name="connsiteX80" fmla="*/ 3251019 w 12192000"/>
              <a:gd name="connsiteY80" fmla="*/ 5127012 h 6858000"/>
              <a:gd name="connsiteX81" fmla="*/ 3046180 w 12192000"/>
              <a:gd name="connsiteY81" fmla="*/ 5104781 h 6858000"/>
              <a:gd name="connsiteX82" fmla="*/ 2764646 w 12192000"/>
              <a:gd name="connsiteY82" fmla="*/ 5021703 h 6858000"/>
              <a:gd name="connsiteX83" fmla="*/ 2666820 w 12192000"/>
              <a:gd name="connsiteY83" fmla="*/ 5052905 h 6858000"/>
              <a:gd name="connsiteX84" fmla="*/ 2933657 w 12192000"/>
              <a:gd name="connsiteY84" fmla="*/ 5190198 h 6858000"/>
              <a:gd name="connsiteX85" fmla="*/ 3086598 w 12192000"/>
              <a:gd name="connsiteY85" fmla="*/ 5253776 h 6858000"/>
              <a:gd name="connsiteX86" fmla="*/ 3147680 w 12192000"/>
              <a:gd name="connsiteY86" fmla="*/ 5302531 h 6858000"/>
              <a:gd name="connsiteX87" fmla="*/ 3322204 w 12192000"/>
              <a:gd name="connsiteY87" fmla="*/ 5476487 h 6858000"/>
              <a:gd name="connsiteX88" fmla="*/ 3834758 w 12192000"/>
              <a:gd name="connsiteY88" fmla="*/ 5666434 h 6858000"/>
              <a:gd name="connsiteX89" fmla="*/ 4314240 w 12192000"/>
              <a:gd name="connsiteY89" fmla="*/ 5902409 h 6858000"/>
              <a:gd name="connsiteX90" fmla="*/ 4688552 w 12192000"/>
              <a:gd name="connsiteY90" fmla="*/ 6049453 h 6858000"/>
              <a:gd name="connsiteX91" fmla="*/ 5634660 w 12192000"/>
              <a:gd name="connsiteY91" fmla="*/ 6238620 h 6858000"/>
              <a:gd name="connsiteX92" fmla="*/ 9222980 w 12192000"/>
              <a:gd name="connsiteY92" fmla="*/ 4955397 h 6858000"/>
              <a:gd name="connsiteX93" fmla="*/ 9268448 w 12192000"/>
              <a:gd name="connsiteY93" fmla="*/ 4917173 h 6858000"/>
              <a:gd name="connsiteX94" fmla="*/ 9442512 w 12192000"/>
              <a:gd name="connsiteY94" fmla="*/ 4773251 h 6858000"/>
              <a:gd name="connsiteX95" fmla="*/ 9590400 w 12192000"/>
              <a:gd name="connsiteY95" fmla="*/ 4643756 h 6858000"/>
              <a:gd name="connsiteX96" fmla="*/ 9513242 w 12192000"/>
              <a:gd name="connsiteY96" fmla="*/ 4600073 h 6858000"/>
              <a:gd name="connsiteX97" fmla="*/ 9617498 w 12192000"/>
              <a:gd name="connsiteY97" fmla="*/ 4476430 h 6858000"/>
              <a:gd name="connsiteX98" fmla="*/ 9949094 w 12192000"/>
              <a:gd name="connsiteY98" fmla="*/ 4095364 h 6858000"/>
              <a:gd name="connsiteX99" fmla="*/ 10094686 w 12192000"/>
              <a:gd name="connsiteY99" fmla="*/ 4011507 h 6858000"/>
              <a:gd name="connsiteX100" fmla="*/ 10271967 w 12192000"/>
              <a:gd name="connsiteY100" fmla="*/ 3800497 h 6858000"/>
              <a:gd name="connsiteX101" fmla="*/ 10297226 w 12192000"/>
              <a:gd name="connsiteY101" fmla="*/ 3751742 h 6858000"/>
              <a:gd name="connsiteX102" fmla="*/ 10260943 w 12192000"/>
              <a:gd name="connsiteY102" fmla="*/ 3689723 h 6858000"/>
              <a:gd name="connsiteX103" fmla="*/ 10233847 w 12192000"/>
              <a:gd name="connsiteY103" fmla="*/ 3627319 h 6858000"/>
              <a:gd name="connsiteX104" fmla="*/ 10269209 w 12192000"/>
              <a:gd name="connsiteY104" fmla="*/ 3608986 h 6858000"/>
              <a:gd name="connsiteX105" fmla="*/ 10496550 w 12192000"/>
              <a:gd name="connsiteY105" fmla="*/ 3577393 h 6858000"/>
              <a:gd name="connsiteX106" fmla="*/ 10364738 w 12192000"/>
              <a:gd name="connsiteY106" fmla="*/ 3458823 h 6858000"/>
              <a:gd name="connsiteX107" fmla="*/ 10132346 w 12192000"/>
              <a:gd name="connsiteY107" fmla="*/ 3282137 h 6858000"/>
              <a:gd name="connsiteX108" fmla="*/ 10026712 w 12192000"/>
              <a:gd name="connsiteY108" fmla="*/ 3156543 h 6858000"/>
              <a:gd name="connsiteX109" fmla="*/ 10014312 w 12192000"/>
              <a:gd name="connsiteY109" fmla="*/ 3044213 h 6858000"/>
              <a:gd name="connsiteX110" fmla="*/ 9806718 w 12192000"/>
              <a:gd name="connsiteY110" fmla="*/ 2977907 h 6858000"/>
              <a:gd name="connsiteX111" fmla="*/ 10001912 w 12192000"/>
              <a:gd name="connsiteY111" fmla="*/ 2740374 h 6858000"/>
              <a:gd name="connsiteX112" fmla="*/ 10021662 w 12192000"/>
              <a:gd name="connsiteY112" fmla="*/ 2691231 h 6858000"/>
              <a:gd name="connsiteX113" fmla="*/ 9904546 w 12192000"/>
              <a:gd name="connsiteY113" fmla="*/ 2515322 h 6858000"/>
              <a:gd name="connsiteX114" fmla="*/ 9885256 w 12192000"/>
              <a:gd name="connsiteY114" fmla="*/ 2487240 h 6858000"/>
              <a:gd name="connsiteX115" fmla="*/ 9842085 w 12192000"/>
              <a:gd name="connsiteY115" fmla="*/ 2431074 h 6858000"/>
              <a:gd name="connsiteX116" fmla="*/ 9718078 w 12192000"/>
              <a:gd name="connsiteY116" fmla="*/ 2417424 h 6858000"/>
              <a:gd name="connsiteX117" fmla="*/ 9782378 w 12192000"/>
              <a:gd name="connsiteY117" fmla="*/ 2377641 h 6858000"/>
              <a:gd name="connsiteX118" fmla="*/ 9907302 w 12192000"/>
              <a:gd name="connsiteY118" fmla="*/ 2243078 h 6858000"/>
              <a:gd name="connsiteX119" fmla="*/ 9824171 w 12192000"/>
              <a:gd name="connsiteY119" fmla="*/ 2114365 h 6858000"/>
              <a:gd name="connsiteX120" fmla="*/ 9818662 w 12192000"/>
              <a:gd name="connsiteY120" fmla="*/ 2043377 h 6858000"/>
              <a:gd name="connsiteX121" fmla="*/ 9958740 w 12192000"/>
              <a:gd name="connsiteY121" fmla="*/ 1952499 h 6858000"/>
              <a:gd name="connsiteX122" fmla="*/ 10064374 w 12192000"/>
              <a:gd name="connsiteY122" fmla="*/ 1916615 h 6858000"/>
              <a:gd name="connsiteX123" fmla="*/ 10113055 w 12192000"/>
              <a:gd name="connsiteY123" fmla="*/ 1865131 h 6858000"/>
              <a:gd name="connsiteX124" fmla="*/ 10055646 w 12192000"/>
              <a:gd name="connsiteY124" fmla="*/ 1822227 h 6858000"/>
              <a:gd name="connsiteX125" fmla="*/ 9800748 w 12192000"/>
              <a:gd name="connsiteY125" fmla="*/ 1720036 h 6858000"/>
              <a:gd name="connsiteX126" fmla="*/ 9938071 w 12192000"/>
              <a:gd name="connsiteY126" fmla="*/ 1634617 h 6858000"/>
              <a:gd name="connsiteX127" fmla="*/ 9220224 w 12192000"/>
              <a:gd name="connsiteY127" fmla="*/ 1231709 h 6858000"/>
              <a:gd name="connsiteX128" fmla="*/ 9133419 w 12192000"/>
              <a:gd name="connsiteY128" fmla="*/ 1170083 h 6858000"/>
              <a:gd name="connsiteX129" fmla="*/ 8672768 w 12192000"/>
              <a:gd name="connsiteY129" fmla="*/ 1020699 h 6858000"/>
              <a:gd name="connsiteX130" fmla="*/ 8198797 w 12192000"/>
              <a:gd name="connsiteY130" fmla="*/ 915000 h 6858000"/>
              <a:gd name="connsiteX131" fmla="*/ 8528095 w 12192000"/>
              <a:gd name="connsiteY131" fmla="*/ 691898 h 6858000"/>
              <a:gd name="connsiteX132" fmla="*/ 8025190 w 12192000"/>
              <a:gd name="connsiteY132" fmla="*/ 640021 h 6858000"/>
              <a:gd name="connsiteX133" fmla="*/ 7976047 w 12192000"/>
              <a:gd name="connsiteY133" fmla="*/ 641584 h 6858000"/>
              <a:gd name="connsiteX134" fmla="*/ 6988604 w 12192000"/>
              <a:gd name="connsiteY134" fmla="*/ 607260 h 6858000"/>
              <a:gd name="connsiteX135" fmla="*/ 5573116 w 12192000"/>
              <a:gd name="connsiteY135" fmla="*/ 493368 h 6858000"/>
              <a:gd name="connsiteX136" fmla="*/ 4401503 w 12192000"/>
              <a:gd name="connsiteY136" fmla="*/ 425112 h 6858000"/>
              <a:gd name="connsiteX137" fmla="*/ 3154109 w 12192000"/>
              <a:gd name="connsiteY137" fmla="*/ 292499 h 6858000"/>
              <a:gd name="connsiteX138" fmla="*/ 3094406 w 12192000"/>
              <a:gd name="connsiteY138" fmla="*/ 28396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3094406" y="283966"/>
                </a:moveTo>
                <a:cubicBezTo>
                  <a:pt x="3074312" y="283528"/>
                  <a:pt x="3054907" y="288795"/>
                  <a:pt x="3038833" y="309661"/>
                </a:cubicBezTo>
                <a:cubicBezTo>
                  <a:pt x="3124259" y="364657"/>
                  <a:pt x="3233105" y="343983"/>
                  <a:pt x="3348384" y="406000"/>
                </a:cubicBezTo>
                <a:cubicBezTo>
                  <a:pt x="3161001" y="386497"/>
                  <a:pt x="3012653" y="370896"/>
                  <a:pt x="2864309" y="355295"/>
                </a:cubicBezTo>
                <a:cubicBezTo>
                  <a:pt x="2861553" y="366216"/>
                  <a:pt x="2858796" y="377136"/>
                  <a:pt x="2856039" y="388058"/>
                </a:cubicBezTo>
                <a:cubicBezTo>
                  <a:pt x="3045722" y="411070"/>
                  <a:pt x="3221166" y="470356"/>
                  <a:pt x="3405794" y="512089"/>
                </a:cubicBezTo>
                <a:cubicBezTo>
                  <a:pt x="3388799" y="537835"/>
                  <a:pt x="3371808" y="532763"/>
                  <a:pt x="3356651" y="531204"/>
                </a:cubicBezTo>
                <a:cubicBezTo>
                  <a:pt x="3257907" y="521062"/>
                  <a:pt x="3159164" y="510922"/>
                  <a:pt x="3064552" y="483228"/>
                </a:cubicBezTo>
                <a:cubicBezTo>
                  <a:pt x="3043427" y="476987"/>
                  <a:pt x="3017704" y="476987"/>
                  <a:pt x="3005765" y="495708"/>
                </a:cubicBezTo>
                <a:cubicBezTo>
                  <a:pt x="2988771" y="522231"/>
                  <a:pt x="3013113" y="539393"/>
                  <a:pt x="3034700" y="553823"/>
                </a:cubicBezTo>
                <a:cubicBezTo>
                  <a:pt x="3072360" y="578787"/>
                  <a:pt x="3117827" y="571767"/>
                  <a:pt x="3161459" y="576445"/>
                </a:cubicBezTo>
                <a:cubicBezTo>
                  <a:pt x="3277655" y="588537"/>
                  <a:pt x="3333228" y="626370"/>
                  <a:pt x="3358949" y="712961"/>
                </a:cubicBezTo>
                <a:cubicBezTo>
                  <a:pt x="3256987" y="677857"/>
                  <a:pt x="3158703" y="721151"/>
                  <a:pt x="3059960" y="696576"/>
                </a:cubicBezTo>
                <a:cubicBezTo>
                  <a:pt x="3034240" y="690338"/>
                  <a:pt x="2993364" y="699698"/>
                  <a:pt x="3007143" y="729732"/>
                </a:cubicBezTo>
                <a:cubicBezTo>
                  <a:pt x="3020003" y="757814"/>
                  <a:pt x="3062716" y="778096"/>
                  <a:pt x="2986935" y="772635"/>
                </a:cubicBezTo>
                <a:cubicBezTo>
                  <a:pt x="2932740" y="768735"/>
                  <a:pt x="2826647" y="800329"/>
                  <a:pt x="2871197" y="808127"/>
                </a:cubicBezTo>
                <a:cubicBezTo>
                  <a:pt x="2927228" y="817881"/>
                  <a:pt x="2981883" y="831921"/>
                  <a:pt x="3053071" y="847913"/>
                </a:cubicBezTo>
                <a:cubicBezTo>
                  <a:pt x="2974533" y="874043"/>
                  <a:pt x="2918042" y="868584"/>
                  <a:pt x="2858796" y="847913"/>
                </a:cubicBezTo>
                <a:cubicBezTo>
                  <a:pt x="2787150" y="822949"/>
                  <a:pt x="2693916" y="792528"/>
                  <a:pt x="2635588" y="820611"/>
                </a:cubicBezTo>
                <a:cubicBezTo>
                  <a:pt x="2548326" y="862734"/>
                  <a:pt x="2475760" y="836211"/>
                  <a:pt x="2397683" y="829190"/>
                </a:cubicBezTo>
                <a:cubicBezTo>
                  <a:pt x="2238775" y="814759"/>
                  <a:pt x="2081241" y="790576"/>
                  <a:pt x="1921874" y="778877"/>
                </a:cubicBezTo>
                <a:cubicBezTo>
                  <a:pt x="1858036" y="774195"/>
                  <a:pt x="1789143" y="751964"/>
                  <a:pt x="1695450" y="782386"/>
                </a:cubicBezTo>
                <a:cubicBezTo>
                  <a:pt x="2119822" y="938012"/>
                  <a:pt x="2575423" y="928262"/>
                  <a:pt x="2954324" y="1120940"/>
                </a:cubicBezTo>
                <a:cubicBezTo>
                  <a:pt x="2938251" y="1139269"/>
                  <a:pt x="2856502" y="1191535"/>
                  <a:pt x="2890028" y="1195435"/>
                </a:cubicBezTo>
                <a:cubicBezTo>
                  <a:pt x="2984178" y="1206748"/>
                  <a:pt x="3067767" y="1244971"/>
                  <a:pt x="3153652" y="1276563"/>
                </a:cubicBezTo>
                <a:cubicBezTo>
                  <a:pt x="3190855" y="1290216"/>
                  <a:pt x="3235862" y="1308157"/>
                  <a:pt x="3218410" y="1356911"/>
                </a:cubicBezTo>
                <a:cubicBezTo>
                  <a:pt x="3186719" y="1370562"/>
                  <a:pt x="3163296" y="1351451"/>
                  <a:pt x="3137118" y="1349891"/>
                </a:cubicBezTo>
                <a:cubicBezTo>
                  <a:pt x="3110480" y="1348331"/>
                  <a:pt x="3050773" y="1358471"/>
                  <a:pt x="3067309" y="1365102"/>
                </a:cubicBezTo>
                <a:cubicBezTo>
                  <a:pt x="3142629" y="1395136"/>
                  <a:pt x="3007143" y="1467292"/>
                  <a:pt x="3096243" y="1467292"/>
                </a:cubicBezTo>
                <a:cubicBezTo>
                  <a:pt x="3245506" y="1467681"/>
                  <a:pt x="3324961" y="1595613"/>
                  <a:pt x="3468716" y="1599125"/>
                </a:cubicBezTo>
                <a:cubicBezTo>
                  <a:pt x="3491677" y="1599513"/>
                  <a:pt x="3502700" y="1622137"/>
                  <a:pt x="3502241" y="1642029"/>
                </a:cubicBezTo>
                <a:cubicBezTo>
                  <a:pt x="3502241" y="1665822"/>
                  <a:pt x="3481116" y="1670112"/>
                  <a:pt x="3457692" y="1672453"/>
                </a:cubicBezTo>
                <a:cubicBezTo>
                  <a:pt x="3421868" y="1675962"/>
                  <a:pt x="3384667" y="1642029"/>
                  <a:pt x="3337362" y="1688053"/>
                </a:cubicBezTo>
                <a:cubicBezTo>
                  <a:pt x="3422329" y="1714966"/>
                  <a:pt x="3507294" y="1741878"/>
                  <a:pt x="3505915" y="1834318"/>
                </a:cubicBezTo>
                <a:cubicBezTo>
                  <a:pt x="3505457" y="1859279"/>
                  <a:pt x="3540820" y="1868640"/>
                  <a:pt x="3567458" y="1874880"/>
                </a:cubicBezTo>
                <a:cubicBezTo>
                  <a:pt x="3611549" y="1885023"/>
                  <a:pt x="3648750" y="1902965"/>
                  <a:pt x="3672634" y="1937678"/>
                </a:cubicBezTo>
                <a:cubicBezTo>
                  <a:pt x="3672172" y="1944308"/>
                  <a:pt x="3671715" y="1951329"/>
                  <a:pt x="3674470" y="1956789"/>
                </a:cubicBezTo>
                <a:cubicBezTo>
                  <a:pt x="3666664" y="2040646"/>
                  <a:pt x="3602363" y="2038306"/>
                  <a:pt x="3531176" y="2024266"/>
                </a:cubicBezTo>
                <a:cubicBezTo>
                  <a:pt x="3446211" y="2007103"/>
                  <a:pt x="3362164" y="1975900"/>
                  <a:pt x="3272604" y="2005933"/>
                </a:cubicBezTo>
                <a:cubicBezTo>
                  <a:pt x="3398905" y="2046107"/>
                  <a:pt x="3536229" y="2049228"/>
                  <a:pt x="3654720" y="2106564"/>
                </a:cubicBezTo>
                <a:cubicBezTo>
                  <a:pt x="3221166" y="2117095"/>
                  <a:pt x="2838130" y="1936116"/>
                  <a:pt x="2417892" y="1866690"/>
                </a:cubicBezTo>
                <a:cubicBezTo>
                  <a:pt x="2432130" y="1913105"/>
                  <a:pt x="2466114" y="1922465"/>
                  <a:pt x="2496888" y="1929487"/>
                </a:cubicBezTo>
                <a:cubicBezTo>
                  <a:pt x="2652123" y="1964590"/>
                  <a:pt x="2788067" y="2034408"/>
                  <a:pt x="2929526" y="2094862"/>
                </a:cubicBezTo>
                <a:cubicBezTo>
                  <a:pt x="2987851" y="2119825"/>
                  <a:pt x="3030106" y="2144789"/>
                  <a:pt x="3052152" y="2198613"/>
                </a:cubicBezTo>
                <a:cubicBezTo>
                  <a:pt x="3071903" y="2247367"/>
                  <a:pt x="3110021" y="2269990"/>
                  <a:pt x="3180748" y="2255948"/>
                </a:cubicBezTo>
                <a:cubicBezTo>
                  <a:pt x="3238157" y="2244246"/>
                  <a:pt x="3301078" y="2250487"/>
                  <a:pt x="3361244" y="2254777"/>
                </a:cubicBezTo>
                <a:cubicBezTo>
                  <a:pt x="3430596" y="2259459"/>
                  <a:pt x="3508213" y="2314455"/>
                  <a:pt x="3489382" y="2342926"/>
                </a:cubicBezTo>
                <a:cubicBezTo>
                  <a:pt x="3457233" y="2391292"/>
                  <a:pt x="3403498" y="2367110"/>
                  <a:pt x="3355733" y="2361649"/>
                </a:cubicBezTo>
                <a:cubicBezTo>
                  <a:pt x="3301537" y="2355018"/>
                  <a:pt x="3200957" y="2341367"/>
                  <a:pt x="3199121" y="2347216"/>
                </a:cubicBezTo>
                <a:cubicBezTo>
                  <a:pt x="3163754" y="2468518"/>
                  <a:pt x="2914827" y="2362819"/>
                  <a:pt x="2861091" y="2351896"/>
                </a:cubicBezTo>
                <a:cubicBezTo>
                  <a:pt x="2794038" y="2338245"/>
                  <a:pt x="2731116" y="2363208"/>
                  <a:pt x="2667278" y="2369058"/>
                </a:cubicBezTo>
                <a:cubicBezTo>
                  <a:pt x="2610328" y="2374518"/>
                  <a:pt x="2288376" y="2391292"/>
                  <a:pt x="2221781" y="2339805"/>
                </a:cubicBezTo>
                <a:cubicBezTo>
                  <a:pt x="2212595" y="2379978"/>
                  <a:pt x="2231884" y="2396361"/>
                  <a:pt x="2247961" y="2414693"/>
                </a:cubicBezTo>
                <a:cubicBezTo>
                  <a:pt x="2270465" y="2440824"/>
                  <a:pt x="2274138" y="2459157"/>
                  <a:pt x="2231425" y="2479828"/>
                </a:cubicBezTo>
                <a:cubicBezTo>
                  <a:pt x="2109717" y="2539115"/>
                  <a:pt x="2111557" y="2541065"/>
                  <a:pt x="2224996" y="2621414"/>
                </a:cubicBezTo>
                <a:cubicBezTo>
                  <a:pt x="2230509" y="2624923"/>
                  <a:pt x="2228211" y="2636624"/>
                  <a:pt x="2229131" y="2644426"/>
                </a:cubicBezTo>
                <a:cubicBezTo>
                  <a:pt x="2199276" y="2656906"/>
                  <a:pt x="2164373" y="2625703"/>
                  <a:pt x="2129466" y="2659247"/>
                </a:cubicBezTo>
                <a:cubicBezTo>
                  <a:pt x="2281487" y="2806680"/>
                  <a:pt x="2513421" y="2842953"/>
                  <a:pt x="2723312" y="2953726"/>
                </a:cubicBezTo>
                <a:cubicBezTo>
                  <a:pt x="2553377" y="2990389"/>
                  <a:pt x="2451419" y="2862456"/>
                  <a:pt x="2326496" y="2878838"/>
                </a:cubicBezTo>
                <a:cubicBezTo>
                  <a:pt x="2264036" y="2919012"/>
                  <a:pt x="2449582" y="2983367"/>
                  <a:pt x="2272759" y="3002480"/>
                </a:cubicBezTo>
                <a:cubicBezTo>
                  <a:pt x="2349461" y="3037583"/>
                  <a:pt x="2406411" y="3071905"/>
                  <a:pt x="2459226" y="3112471"/>
                </a:cubicBezTo>
                <a:cubicBezTo>
                  <a:pt x="2553377" y="3185016"/>
                  <a:pt x="2571749" y="3232602"/>
                  <a:pt x="2528117" y="3330111"/>
                </a:cubicBezTo>
                <a:cubicBezTo>
                  <a:pt x="2499642" y="3394076"/>
                  <a:pt x="2457848" y="3452973"/>
                  <a:pt x="2494590" y="3529029"/>
                </a:cubicBezTo>
                <a:cubicBezTo>
                  <a:pt x="2520308" y="3581294"/>
                  <a:pt x="2510206" y="3615617"/>
                  <a:pt x="2414677" y="3592215"/>
                </a:cubicBezTo>
                <a:cubicBezTo>
                  <a:pt x="2311799" y="3567251"/>
                  <a:pt x="2273221" y="3614057"/>
                  <a:pt x="2298940" y="3705716"/>
                </a:cubicBezTo>
                <a:cubicBezTo>
                  <a:pt x="2315473" y="3764612"/>
                  <a:pt x="2298020" y="3782553"/>
                  <a:pt x="2227294" y="3775921"/>
                </a:cubicBezTo>
                <a:cubicBezTo>
                  <a:pt x="2149215" y="3768512"/>
                  <a:pt x="2074811" y="3729898"/>
                  <a:pt x="1978366" y="3748620"/>
                </a:cubicBezTo>
                <a:cubicBezTo>
                  <a:pt x="2055522" y="3855492"/>
                  <a:pt x="2220403" y="3825068"/>
                  <a:pt x="2310421" y="3926868"/>
                </a:cubicBezTo>
                <a:cubicBezTo>
                  <a:pt x="2202950" y="3927259"/>
                  <a:pt x="2120739" y="3926868"/>
                  <a:pt x="2041285" y="3904635"/>
                </a:cubicBezTo>
                <a:cubicBezTo>
                  <a:pt x="2008216" y="3895664"/>
                  <a:pt x="1971934" y="3886305"/>
                  <a:pt x="1953565" y="3917116"/>
                </a:cubicBezTo>
                <a:cubicBezTo>
                  <a:pt x="1931978" y="3954170"/>
                  <a:pt x="1976527" y="3968211"/>
                  <a:pt x="2003623" y="3974842"/>
                </a:cubicBezTo>
                <a:cubicBezTo>
                  <a:pt x="2079866" y="3993563"/>
                  <a:pt x="2138192" y="4038028"/>
                  <a:pt x="2201114" y="4072742"/>
                </a:cubicBezTo>
                <a:cubicBezTo>
                  <a:pt x="2339356" y="4148800"/>
                  <a:pt x="2490917" y="4212375"/>
                  <a:pt x="2608032" y="4337967"/>
                </a:cubicBezTo>
                <a:cubicBezTo>
                  <a:pt x="2460606" y="4305983"/>
                  <a:pt x="2350838" y="4231487"/>
                  <a:pt x="2213973" y="4216277"/>
                </a:cubicBezTo>
                <a:cubicBezTo>
                  <a:pt x="2332467" y="4330557"/>
                  <a:pt x="2484945" y="4405834"/>
                  <a:pt x="2629158" y="4488911"/>
                </a:cubicBezTo>
                <a:cubicBezTo>
                  <a:pt x="2670494" y="4512315"/>
                  <a:pt x="2712289" y="4528306"/>
                  <a:pt x="2721471" y="4579399"/>
                </a:cubicBezTo>
                <a:cubicBezTo>
                  <a:pt x="2739385" y="4678470"/>
                  <a:pt x="2793121" y="4760378"/>
                  <a:pt x="2907939" y="4804062"/>
                </a:cubicBezTo>
                <a:cubicBezTo>
                  <a:pt x="2908859" y="4804452"/>
                  <a:pt x="2902428" y="4819274"/>
                  <a:pt x="2898753" y="4829414"/>
                </a:cubicBezTo>
                <a:cubicBezTo>
                  <a:pt x="2828485" y="4832536"/>
                  <a:pt x="2772912" y="4774028"/>
                  <a:pt x="2683352" y="4793141"/>
                </a:cubicBezTo>
                <a:cubicBezTo>
                  <a:pt x="2769239" y="4872708"/>
                  <a:pt x="2840885" y="4944087"/>
                  <a:pt x="2962594" y="4981920"/>
                </a:cubicBezTo>
                <a:cubicBezTo>
                  <a:pt x="3059960" y="5011952"/>
                  <a:pt x="3180289" y="5029503"/>
                  <a:pt x="3251019" y="5127012"/>
                </a:cubicBezTo>
                <a:cubicBezTo>
                  <a:pt x="3168808" y="5146126"/>
                  <a:pt x="3107723" y="5121944"/>
                  <a:pt x="3046180" y="5104781"/>
                </a:cubicBezTo>
                <a:cubicBezTo>
                  <a:pt x="2952030" y="5078258"/>
                  <a:pt x="2858796" y="5048226"/>
                  <a:pt x="2764646" y="5021703"/>
                </a:cubicBezTo>
                <a:cubicBezTo>
                  <a:pt x="2728821" y="5011563"/>
                  <a:pt x="2689782" y="5004540"/>
                  <a:pt x="2666820" y="5052905"/>
                </a:cubicBezTo>
                <a:cubicBezTo>
                  <a:pt x="2786691" y="5063047"/>
                  <a:pt x="2858337" y="5128575"/>
                  <a:pt x="2933657" y="5190198"/>
                </a:cubicBezTo>
                <a:cubicBezTo>
                  <a:pt x="2975911" y="5224912"/>
                  <a:pt x="3010358" y="5271328"/>
                  <a:pt x="3086598" y="5253776"/>
                </a:cubicBezTo>
                <a:cubicBezTo>
                  <a:pt x="3126554" y="5244415"/>
                  <a:pt x="3151814" y="5270547"/>
                  <a:pt x="3147680" y="5302531"/>
                </a:cubicBezTo>
                <a:cubicBezTo>
                  <a:pt x="3132525" y="5415251"/>
                  <a:pt x="3225759" y="5454645"/>
                  <a:pt x="3322204" y="5476487"/>
                </a:cubicBezTo>
                <a:cubicBezTo>
                  <a:pt x="3504998" y="5517440"/>
                  <a:pt x="3657018" y="5613779"/>
                  <a:pt x="3834758" y="5666434"/>
                </a:cubicBezTo>
                <a:cubicBezTo>
                  <a:pt x="4007445" y="5717529"/>
                  <a:pt x="4141095" y="5838830"/>
                  <a:pt x="4314240" y="5902409"/>
                </a:cubicBezTo>
                <a:cubicBezTo>
                  <a:pt x="4439624" y="5948433"/>
                  <a:pt x="4559494" y="6007718"/>
                  <a:pt x="4688552" y="6049453"/>
                </a:cubicBezTo>
                <a:cubicBezTo>
                  <a:pt x="4993968" y="6148131"/>
                  <a:pt x="5305360" y="6227308"/>
                  <a:pt x="5634660" y="6238620"/>
                </a:cubicBezTo>
                <a:cubicBezTo>
                  <a:pt x="5906549" y="6247590"/>
                  <a:pt x="8264931" y="6239010"/>
                  <a:pt x="9222980" y="4955397"/>
                </a:cubicBezTo>
                <a:cubicBezTo>
                  <a:pt x="9241350" y="4949155"/>
                  <a:pt x="9262017" y="4932775"/>
                  <a:pt x="9268448" y="4917173"/>
                </a:cubicBezTo>
                <a:cubicBezTo>
                  <a:pt x="9299220" y="4844235"/>
                  <a:pt x="9374540" y="4812644"/>
                  <a:pt x="9442512" y="4773251"/>
                </a:cubicBezTo>
                <a:cubicBezTo>
                  <a:pt x="9502220" y="4738536"/>
                  <a:pt x="9565600" y="4702263"/>
                  <a:pt x="9590400" y="4643756"/>
                </a:cubicBezTo>
                <a:cubicBezTo>
                  <a:pt x="9623008" y="4565749"/>
                  <a:pt x="9530236" y="4629716"/>
                  <a:pt x="9513242" y="4600073"/>
                </a:cubicBezTo>
                <a:cubicBezTo>
                  <a:pt x="9548605" y="4559509"/>
                  <a:pt x="9603261" y="4522454"/>
                  <a:pt x="9617498" y="4476430"/>
                </a:cubicBezTo>
                <a:cubicBezTo>
                  <a:pt x="9669394" y="4310276"/>
                  <a:pt x="9781460" y="4189364"/>
                  <a:pt x="9949094" y="4095364"/>
                </a:cubicBezTo>
                <a:cubicBezTo>
                  <a:pt x="9997318" y="4068452"/>
                  <a:pt x="10029007" y="4019306"/>
                  <a:pt x="10094686" y="4011507"/>
                </a:cubicBezTo>
                <a:cubicBezTo>
                  <a:pt x="10240735" y="3994345"/>
                  <a:pt x="10194808" y="3860171"/>
                  <a:pt x="10271967" y="3800497"/>
                </a:cubicBezTo>
                <a:cubicBezTo>
                  <a:pt x="10286662" y="3789184"/>
                  <a:pt x="10299980" y="3766953"/>
                  <a:pt x="10297226" y="3751742"/>
                </a:cubicBezTo>
                <a:cubicBezTo>
                  <a:pt x="10293091" y="3729898"/>
                  <a:pt x="10275639" y="3709227"/>
                  <a:pt x="10260943" y="3689723"/>
                </a:cubicBezTo>
                <a:cubicBezTo>
                  <a:pt x="10245786" y="3670222"/>
                  <a:pt x="10222825" y="3653061"/>
                  <a:pt x="10233847" y="3627319"/>
                </a:cubicBezTo>
                <a:cubicBezTo>
                  <a:pt x="10238437" y="3616788"/>
                  <a:pt x="10235225" y="3580125"/>
                  <a:pt x="10269209" y="3608986"/>
                </a:cubicBezTo>
                <a:cubicBezTo>
                  <a:pt x="10362443" y="3688165"/>
                  <a:pt x="10416637" y="3613279"/>
                  <a:pt x="10496550" y="3577393"/>
                </a:cubicBezTo>
                <a:cubicBezTo>
                  <a:pt x="10432253" y="3540340"/>
                  <a:pt x="10374383" y="3514208"/>
                  <a:pt x="10364738" y="3458823"/>
                </a:cubicBezTo>
                <a:cubicBezTo>
                  <a:pt x="10344991" y="3344542"/>
                  <a:pt x="10260485" y="3292277"/>
                  <a:pt x="10132346" y="3282137"/>
                </a:cubicBezTo>
                <a:cubicBezTo>
                  <a:pt x="10179650" y="3171757"/>
                  <a:pt x="10179650" y="3171757"/>
                  <a:pt x="10026712" y="3156543"/>
                </a:cubicBezTo>
                <a:cubicBezTo>
                  <a:pt x="10085499" y="3086337"/>
                  <a:pt x="10085499" y="3068396"/>
                  <a:pt x="10014312" y="3044213"/>
                </a:cubicBezTo>
                <a:cubicBezTo>
                  <a:pt x="9945880" y="3021201"/>
                  <a:pt x="9870100" y="3013401"/>
                  <a:pt x="9806718" y="2977907"/>
                </a:cubicBezTo>
                <a:cubicBezTo>
                  <a:pt x="9865047" y="2888199"/>
                  <a:pt x="9881580" y="2784060"/>
                  <a:pt x="10001912" y="2740374"/>
                </a:cubicBezTo>
                <a:cubicBezTo>
                  <a:pt x="10020741" y="2733743"/>
                  <a:pt x="10033600" y="2706830"/>
                  <a:pt x="10021662" y="2691231"/>
                </a:cubicBezTo>
                <a:cubicBezTo>
                  <a:pt x="9978030" y="2634675"/>
                  <a:pt x="10040492" y="2527414"/>
                  <a:pt x="9904546" y="2515322"/>
                </a:cubicBezTo>
                <a:cubicBezTo>
                  <a:pt x="9887552" y="2514152"/>
                  <a:pt x="9871936" y="2502450"/>
                  <a:pt x="9885256" y="2487240"/>
                </a:cubicBezTo>
                <a:cubicBezTo>
                  <a:pt x="9931184" y="2434196"/>
                  <a:pt x="9875611" y="2437706"/>
                  <a:pt x="9842085" y="2431074"/>
                </a:cubicBezTo>
                <a:cubicBezTo>
                  <a:pt x="9801668" y="2422884"/>
                  <a:pt x="9755740" y="2446287"/>
                  <a:pt x="9718078" y="2417424"/>
                </a:cubicBezTo>
                <a:cubicBezTo>
                  <a:pt x="9726806" y="2386999"/>
                  <a:pt x="9759413" y="2387390"/>
                  <a:pt x="9782378" y="2377641"/>
                </a:cubicBezTo>
                <a:cubicBezTo>
                  <a:pt x="9849430" y="2349558"/>
                  <a:pt x="9904086" y="2316013"/>
                  <a:pt x="9907302" y="2243078"/>
                </a:cubicBezTo>
                <a:cubicBezTo>
                  <a:pt x="9909596" y="2184182"/>
                  <a:pt x="9916946" y="2132305"/>
                  <a:pt x="9824171" y="2114365"/>
                </a:cubicBezTo>
                <a:cubicBezTo>
                  <a:pt x="9785593" y="2106953"/>
                  <a:pt x="9796616" y="2064440"/>
                  <a:pt x="9818662" y="2043377"/>
                </a:cubicBezTo>
                <a:cubicBezTo>
                  <a:pt x="9858160" y="2005933"/>
                  <a:pt x="9890766" y="1956008"/>
                  <a:pt x="9958740" y="1952499"/>
                </a:cubicBezTo>
                <a:cubicBezTo>
                  <a:pt x="10000075" y="1950158"/>
                  <a:pt x="10031764" y="1934556"/>
                  <a:pt x="10064374" y="1916615"/>
                </a:cubicBezTo>
                <a:cubicBezTo>
                  <a:pt x="10087795" y="1903743"/>
                  <a:pt x="10115810" y="1892823"/>
                  <a:pt x="10113055" y="1865131"/>
                </a:cubicBezTo>
                <a:cubicBezTo>
                  <a:pt x="10110302" y="1838607"/>
                  <a:pt x="10083203" y="1827686"/>
                  <a:pt x="10055646" y="1822227"/>
                </a:cubicBezTo>
                <a:cubicBezTo>
                  <a:pt x="9963792" y="1804675"/>
                  <a:pt x="9877448" y="1778933"/>
                  <a:pt x="9800748" y="1720036"/>
                </a:cubicBezTo>
                <a:cubicBezTo>
                  <a:pt x="9851726" y="1688834"/>
                  <a:pt x="9900410" y="1666211"/>
                  <a:pt x="9938071" y="1634617"/>
                </a:cubicBezTo>
                <a:cubicBezTo>
                  <a:pt x="10029007" y="1558172"/>
                  <a:pt x="9258802" y="1317517"/>
                  <a:pt x="9220224" y="1231709"/>
                </a:cubicBezTo>
                <a:cubicBezTo>
                  <a:pt x="9208284" y="1205187"/>
                  <a:pt x="9167410" y="1177883"/>
                  <a:pt x="9133419" y="1170083"/>
                </a:cubicBezTo>
                <a:cubicBezTo>
                  <a:pt x="8974052" y="1133420"/>
                  <a:pt x="8835810" y="1051123"/>
                  <a:pt x="8672768" y="1020699"/>
                </a:cubicBezTo>
                <a:cubicBezTo>
                  <a:pt x="8518912" y="991837"/>
                  <a:pt x="8367350" y="953222"/>
                  <a:pt x="8198797" y="915000"/>
                </a:cubicBezTo>
                <a:cubicBezTo>
                  <a:pt x="8302134" y="819048"/>
                  <a:pt x="8485382" y="830361"/>
                  <a:pt x="8528095" y="691898"/>
                </a:cubicBezTo>
                <a:cubicBezTo>
                  <a:pt x="8361379" y="656013"/>
                  <a:pt x="8185937" y="696968"/>
                  <a:pt x="8025190" y="640021"/>
                </a:cubicBezTo>
                <a:cubicBezTo>
                  <a:pt x="8011411" y="634954"/>
                  <a:pt x="7992579" y="640021"/>
                  <a:pt x="7976047" y="641584"/>
                </a:cubicBezTo>
                <a:cubicBezTo>
                  <a:pt x="7644909" y="672005"/>
                  <a:pt x="7315149" y="645484"/>
                  <a:pt x="6988604" y="607260"/>
                </a:cubicBezTo>
                <a:cubicBezTo>
                  <a:pt x="6518305" y="552656"/>
                  <a:pt x="6046170" y="517941"/>
                  <a:pt x="5573116" y="493368"/>
                </a:cubicBezTo>
                <a:cubicBezTo>
                  <a:pt x="5182272" y="473086"/>
                  <a:pt x="4790511" y="464116"/>
                  <a:pt x="4401503" y="425112"/>
                </a:cubicBezTo>
                <a:cubicBezTo>
                  <a:pt x="3985401" y="383379"/>
                  <a:pt x="3569756" y="336184"/>
                  <a:pt x="3154109" y="292499"/>
                </a:cubicBezTo>
                <a:cubicBezTo>
                  <a:pt x="3135280" y="290549"/>
                  <a:pt x="3114499" y="284406"/>
                  <a:pt x="3094406" y="283966"/>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6" name="Picture 5" descr="A picture containing text, clipart&#10;&#10;Description automatically generated">
            <a:extLst>
              <a:ext uri="{FF2B5EF4-FFF2-40B4-BE49-F238E27FC236}">
                <a16:creationId xmlns:a16="http://schemas.microsoft.com/office/drawing/2014/main" id="{6DEE0713-C519-CEB1-B218-C0DAF06D3B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1844" y="1919740"/>
            <a:ext cx="4768755" cy="2670502"/>
          </a:xfrm>
          <a:prstGeom prst="rect">
            <a:avLst/>
          </a:prstGeom>
        </p:spPr>
      </p:pic>
      <p:sp>
        <p:nvSpPr>
          <p:cNvPr id="3" name="TextBox 2">
            <a:extLst>
              <a:ext uri="{FF2B5EF4-FFF2-40B4-BE49-F238E27FC236}">
                <a16:creationId xmlns:a16="http://schemas.microsoft.com/office/drawing/2014/main" id="{9BD3E631-20D4-A3BE-D86F-302561EC3439}"/>
              </a:ext>
            </a:extLst>
          </p:cNvPr>
          <p:cNvSpPr txBox="1"/>
          <p:nvPr/>
        </p:nvSpPr>
        <p:spPr>
          <a:xfrm>
            <a:off x="2800924" y="3895572"/>
            <a:ext cx="6850593" cy="523220"/>
          </a:xfrm>
          <a:prstGeom prst="rect">
            <a:avLst/>
          </a:prstGeom>
          <a:noFill/>
        </p:spPr>
        <p:txBody>
          <a:bodyPr wrap="none" rtlCol="0">
            <a:spAutoFit/>
          </a:bodyPr>
          <a:lstStyle/>
          <a:p>
            <a:r>
              <a:rPr lang="en-US" sz="2800" b="1" i="0" dirty="0">
                <a:solidFill>
                  <a:srgbClr val="202124"/>
                </a:solidFill>
                <a:effectLst/>
                <a:latin typeface="inherit"/>
              </a:rPr>
              <a:t>Brazilian E-Commerce Public Dataset by </a:t>
            </a:r>
            <a:r>
              <a:rPr lang="en-US" sz="2800" b="1" i="0" dirty="0">
                <a:solidFill>
                  <a:schemeClr val="accent1"/>
                </a:solidFill>
                <a:effectLst/>
                <a:latin typeface="inherit"/>
              </a:rPr>
              <a:t>Olist</a:t>
            </a:r>
          </a:p>
        </p:txBody>
      </p:sp>
    </p:spTree>
    <p:extLst>
      <p:ext uri="{BB962C8B-B14F-4D97-AF65-F5344CB8AC3E}">
        <p14:creationId xmlns:p14="http://schemas.microsoft.com/office/powerpoint/2010/main" val="24390738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7368"/>
                                  </p:iterate>
                                  <p:childTnLst>
                                    <p:set>
                                      <p:cBhvr override="childStyle">
                                        <p:cTn id="6" dur="700" fill="hold"/>
                                        <p:tgtEl>
                                          <p:spTgt spid="3"/>
                                        </p:tgtEl>
                                        <p:attrNameLst>
                                          <p:attrName>style.color</p:attrName>
                                        </p:attrNameLst>
                                      </p:cBhvr>
                                      <p:to>
                                        <p:clrVal>
                                          <a:srgbClr val="1DD78C"/>
                                        </p:clrVal>
                                      </p:to>
                                    </p:set>
                                    <p:set>
                                      <p:cBhvr>
                                        <p:cTn id="7" dur="700" fill="hold"/>
                                        <p:tgtEl>
                                          <p:spTgt spid="3"/>
                                        </p:tgtEl>
                                        <p:attrNameLst>
                                          <p:attrName>fillcolor</p:attrName>
                                        </p:attrNameLst>
                                      </p:cBhvr>
                                      <p:to>
                                        <p:clrVal>
                                          <a:srgbClr val="1DD78C"/>
                                        </p:clrVal>
                                      </p:to>
                                    </p:set>
                                    <p:set>
                                      <p:cBhvr>
                                        <p:cTn id="8" dur="700" fill="hold"/>
                                        <p:tgtEl>
                                          <p:spTgt spid="3"/>
                                        </p:tgtEl>
                                        <p:attrNameLst>
                                          <p:attrName>fill.type</p:attrName>
                                        </p:attrNameLst>
                                      </p:cBhvr>
                                      <p:to>
                                        <p:strVal val="solid"/>
                                      </p:to>
                                    </p:set>
                                  </p:childTnLst>
                                </p:cTn>
                              </p:par>
                              <p:par>
                                <p:cTn id="9" presetID="18" presetClass="emph" presetSubtype="0" fill="hold" grpId="1" nodeType="withEffect">
                                  <p:stCondLst>
                                    <p:cond delay="0"/>
                                  </p:stCondLst>
                                  <p:iterate type="lt">
                                    <p:tmPct val="8772"/>
                                  </p:iterate>
                                  <p:childTnLst>
                                    <p:set>
                                      <p:cBhvr override="childStyle">
                                        <p:cTn id="10" dur="600" fill="hold"/>
                                        <p:tgtEl>
                                          <p:spTgt spid="3"/>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5A96B4CF-FE38-9488-9651-5F9CA624F93A}"/>
              </a:ext>
            </a:extLst>
          </p:cNvPr>
          <p:cNvGraphicFramePr>
            <a:graphicFrameLocks noGrp="1"/>
          </p:cNvGraphicFramePr>
          <p:nvPr>
            <p:extLst>
              <p:ext uri="{D42A27DB-BD31-4B8C-83A1-F6EECF244321}">
                <p14:modId xmlns:p14="http://schemas.microsoft.com/office/powerpoint/2010/main" val="228079456"/>
              </p:ext>
            </p:extLst>
          </p:nvPr>
        </p:nvGraphicFramePr>
        <p:xfrm>
          <a:off x="81902" y="533054"/>
          <a:ext cx="8879335" cy="2247256"/>
        </p:xfrm>
        <a:graphic>
          <a:graphicData uri="http://schemas.openxmlformats.org/drawingml/2006/table">
            <a:tbl>
              <a:tblPr firstRow="1" bandRow="1">
                <a:effectLst>
                  <a:outerShdw blurRad="50800" dist="38100" dir="5400000" algn="t" rotWithShape="0">
                    <a:prstClr val="black">
                      <a:alpha val="40000"/>
                    </a:prstClr>
                  </a:outerShdw>
                </a:effectLst>
                <a:tableStyleId>{D27102A9-8310-4765-A935-A1911B00CA55}</a:tableStyleId>
              </a:tblPr>
              <a:tblGrid>
                <a:gridCol w="1331912">
                  <a:extLst>
                    <a:ext uri="{9D8B030D-6E8A-4147-A177-3AD203B41FA5}">
                      <a16:colId xmlns:a16="http://schemas.microsoft.com/office/drawing/2014/main" val="2738778511"/>
                    </a:ext>
                  </a:extLst>
                </a:gridCol>
                <a:gridCol w="580571">
                  <a:extLst>
                    <a:ext uri="{9D8B030D-6E8A-4147-A177-3AD203B41FA5}">
                      <a16:colId xmlns:a16="http://schemas.microsoft.com/office/drawing/2014/main" val="3848474241"/>
                    </a:ext>
                  </a:extLst>
                </a:gridCol>
                <a:gridCol w="580571">
                  <a:extLst>
                    <a:ext uri="{9D8B030D-6E8A-4147-A177-3AD203B41FA5}">
                      <a16:colId xmlns:a16="http://schemas.microsoft.com/office/drawing/2014/main" val="986999949"/>
                    </a:ext>
                  </a:extLst>
                </a:gridCol>
                <a:gridCol w="580571">
                  <a:extLst>
                    <a:ext uri="{9D8B030D-6E8A-4147-A177-3AD203B41FA5}">
                      <a16:colId xmlns:a16="http://schemas.microsoft.com/office/drawing/2014/main" val="687325124"/>
                    </a:ext>
                  </a:extLst>
                </a:gridCol>
                <a:gridCol w="580571">
                  <a:extLst>
                    <a:ext uri="{9D8B030D-6E8A-4147-A177-3AD203B41FA5}">
                      <a16:colId xmlns:a16="http://schemas.microsoft.com/office/drawing/2014/main" val="2161332041"/>
                    </a:ext>
                  </a:extLst>
                </a:gridCol>
                <a:gridCol w="580571">
                  <a:extLst>
                    <a:ext uri="{9D8B030D-6E8A-4147-A177-3AD203B41FA5}">
                      <a16:colId xmlns:a16="http://schemas.microsoft.com/office/drawing/2014/main" val="2408763016"/>
                    </a:ext>
                  </a:extLst>
                </a:gridCol>
                <a:gridCol w="580571">
                  <a:extLst>
                    <a:ext uri="{9D8B030D-6E8A-4147-A177-3AD203B41FA5}">
                      <a16:colId xmlns:a16="http://schemas.microsoft.com/office/drawing/2014/main" val="2836960047"/>
                    </a:ext>
                  </a:extLst>
                </a:gridCol>
                <a:gridCol w="580571">
                  <a:extLst>
                    <a:ext uri="{9D8B030D-6E8A-4147-A177-3AD203B41FA5}">
                      <a16:colId xmlns:a16="http://schemas.microsoft.com/office/drawing/2014/main" val="383355239"/>
                    </a:ext>
                  </a:extLst>
                </a:gridCol>
                <a:gridCol w="580571">
                  <a:extLst>
                    <a:ext uri="{9D8B030D-6E8A-4147-A177-3AD203B41FA5}">
                      <a16:colId xmlns:a16="http://schemas.microsoft.com/office/drawing/2014/main" val="945722005"/>
                    </a:ext>
                  </a:extLst>
                </a:gridCol>
                <a:gridCol w="580571">
                  <a:extLst>
                    <a:ext uri="{9D8B030D-6E8A-4147-A177-3AD203B41FA5}">
                      <a16:colId xmlns:a16="http://schemas.microsoft.com/office/drawing/2014/main" val="3389849773"/>
                    </a:ext>
                  </a:extLst>
                </a:gridCol>
                <a:gridCol w="580571">
                  <a:extLst>
                    <a:ext uri="{9D8B030D-6E8A-4147-A177-3AD203B41FA5}">
                      <a16:colId xmlns:a16="http://schemas.microsoft.com/office/drawing/2014/main" val="297093674"/>
                    </a:ext>
                  </a:extLst>
                </a:gridCol>
                <a:gridCol w="580571">
                  <a:extLst>
                    <a:ext uri="{9D8B030D-6E8A-4147-A177-3AD203B41FA5}">
                      <a16:colId xmlns:a16="http://schemas.microsoft.com/office/drawing/2014/main" val="2478712690"/>
                    </a:ext>
                  </a:extLst>
                </a:gridCol>
                <a:gridCol w="580571">
                  <a:extLst>
                    <a:ext uri="{9D8B030D-6E8A-4147-A177-3AD203B41FA5}">
                      <a16:colId xmlns:a16="http://schemas.microsoft.com/office/drawing/2014/main" val="3627437432"/>
                    </a:ext>
                  </a:extLst>
                </a:gridCol>
                <a:gridCol w="580571">
                  <a:extLst>
                    <a:ext uri="{9D8B030D-6E8A-4147-A177-3AD203B41FA5}">
                      <a16:colId xmlns:a16="http://schemas.microsoft.com/office/drawing/2014/main" val="176111306"/>
                    </a:ext>
                  </a:extLst>
                </a:gridCol>
              </a:tblGrid>
              <a:tr h="306248">
                <a:tc>
                  <a:txBody>
                    <a:bodyPr/>
                    <a:lstStyle/>
                    <a:p>
                      <a:pPr algn="ctr" fontAlgn="ctr"/>
                      <a:r>
                        <a:rPr lang="en-US" sz="800" dirty="0">
                          <a:effectLst/>
                        </a:rPr>
                        <a:t>column</a:t>
                      </a:r>
                    </a:p>
                  </a:txBody>
                  <a:tcPr marL="76200" marR="76200" marT="38100" marB="38100" anchor="ctr"/>
                </a:tc>
                <a:tc>
                  <a:txBody>
                    <a:bodyPr/>
                    <a:lstStyle/>
                    <a:p>
                      <a:pPr algn="ctr" fontAlgn="ctr"/>
                      <a:r>
                        <a:rPr lang="en-US" sz="800">
                          <a:effectLst/>
                        </a:rPr>
                        <a:t>entries</a:t>
                      </a:r>
                    </a:p>
                  </a:txBody>
                  <a:tcPr marL="76200" marR="76200" marT="38100" marB="38100" anchor="ctr"/>
                </a:tc>
                <a:tc>
                  <a:txBody>
                    <a:bodyPr/>
                    <a:lstStyle/>
                    <a:p>
                      <a:pPr algn="ctr" fontAlgn="ctr"/>
                      <a:r>
                        <a:rPr lang="en-US" sz="800">
                          <a:effectLst/>
                        </a:rPr>
                        <a:t>count distinct</a:t>
                      </a:r>
                    </a:p>
                  </a:txBody>
                  <a:tcPr marL="76200" marR="76200" marT="38100" marB="38100" anchor="ctr"/>
                </a:tc>
                <a:tc>
                  <a:txBody>
                    <a:bodyPr/>
                    <a:lstStyle/>
                    <a:p>
                      <a:pPr algn="ctr" fontAlgn="ctr"/>
                      <a:r>
                        <a:rPr lang="en-US" sz="800">
                          <a:effectLst/>
                        </a:rPr>
                        <a:t>most_freq</a:t>
                      </a:r>
                    </a:p>
                  </a:txBody>
                  <a:tcPr marL="76200" marR="76200" marT="38100" marB="38100" anchor="ctr"/>
                </a:tc>
                <a:tc>
                  <a:txBody>
                    <a:bodyPr/>
                    <a:lstStyle/>
                    <a:p>
                      <a:pPr algn="ctr" fontAlgn="ctr"/>
                      <a:r>
                        <a:rPr lang="en-US" sz="800">
                          <a:effectLst/>
                        </a:rPr>
                        <a:t>num freq</a:t>
                      </a:r>
                    </a:p>
                  </a:txBody>
                  <a:tcPr marL="76200" marR="76200" marT="38100" marB="38100" anchor="ctr"/>
                </a:tc>
                <a:tc>
                  <a:txBody>
                    <a:bodyPr/>
                    <a:lstStyle/>
                    <a:p>
                      <a:pPr algn="ctr" fontAlgn="ctr"/>
                      <a:r>
                        <a:rPr lang="en-US" sz="800">
                          <a:effectLst/>
                        </a:rPr>
                        <a:t>null values</a:t>
                      </a:r>
                    </a:p>
                  </a:txBody>
                  <a:tcPr marL="76200" marR="76200" marT="38100" marB="38100" anchor="ctr"/>
                </a:tc>
                <a:tc>
                  <a:txBody>
                    <a:bodyPr/>
                    <a:lstStyle/>
                    <a:p>
                      <a:pPr algn="ctr" fontAlgn="ctr"/>
                      <a:r>
                        <a:rPr lang="en-US" sz="800">
                          <a:effectLst/>
                        </a:rPr>
                        <a:t>dtype</a:t>
                      </a:r>
                    </a:p>
                  </a:txBody>
                  <a:tcPr marL="76200" marR="76200" marT="38100" marB="38100" anchor="ctr"/>
                </a:tc>
                <a:tc>
                  <a:txBody>
                    <a:bodyPr/>
                    <a:lstStyle/>
                    <a:p>
                      <a:pPr algn="ctr" fontAlgn="ctr"/>
                      <a:r>
                        <a:rPr lang="en-US" sz="800">
                          <a:effectLst/>
                        </a:rPr>
                        <a:t>mean</a:t>
                      </a:r>
                    </a:p>
                  </a:txBody>
                  <a:tcPr marL="76200" marR="76200" marT="38100" marB="38100" anchor="ctr"/>
                </a:tc>
                <a:tc>
                  <a:txBody>
                    <a:bodyPr/>
                    <a:lstStyle/>
                    <a:p>
                      <a:pPr algn="ctr" fontAlgn="ctr"/>
                      <a:r>
                        <a:rPr lang="en-US" sz="800">
                          <a:effectLst/>
                        </a:rPr>
                        <a:t>std</a:t>
                      </a:r>
                    </a:p>
                  </a:txBody>
                  <a:tcPr marL="76200" marR="76200" marT="38100" marB="38100" anchor="ctr"/>
                </a:tc>
                <a:tc>
                  <a:txBody>
                    <a:bodyPr/>
                    <a:lstStyle/>
                    <a:p>
                      <a:pPr algn="ctr" fontAlgn="ctr"/>
                      <a:r>
                        <a:rPr lang="en-US" sz="800">
                          <a:effectLst/>
                        </a:rPr>
                        <a:t>min</a:t>
                      </a:r>
                    </a:p>
                  </a:txBody>
                  <a:tcPr marL="76200" marR="76200" marT="38100" marB="38100" anchor="ctr"/>
                </a:tc>
                <a:tc>
                  <a:txBody>
                    <a:bodyPr/>
                    <a:lstStyle/>
                    <a:p>
                      <a:pPr algn="ctr" fontAlgn="ctr"/>
                      <a:r>
                        <a:rPr lang="en-US" sz="800">
                          <a:effectLst/>
                        </a:rPr>
                        <a:t>25%</a:t>
                      </a:r>
                    </a:p>
                  </a:txBody>
                  <a:tcPr marL="76200" marR="76200" marT="38100" marB="38100" anchor="ctr"/>
                </a:tc>
                <a:tc>
                  <a:txBody>
                    <a:bodyPr/>
                    <a:lstStyle/>
                    <a:p>
                      <a:pPr algn="ctr" fontAlgn="ctr"/>
                      <a:r>
                        <a:rPr lang="en-US" sz="800">
                          <a:effectLst/>
                        </a:rPr>
                        <a:t>50%</a:t>
                      </a:r>
                    </a:p>
                  </a:txBody>
                  <a:tcPr marL="76200" marR="76200" marT="38100" marB="38100" anchor="ctr"/>
                </a:tc>
                <a:tc>
                  <a:txBody>
                    <a:bodyPr/>
                    <a:lstStyle/>
                    <a:p>
                      <a:pPr algn="ctr" fontAlgn="ctr"/>
                      <a:r>
                        <a:rPr lang="en-US" sz="800">
                          <a:effectLst/>
                        </a:rPr>
                        <a:t>75%</a:t>
                      </a:r>
                    </a:p>
                  </a:txBody>
                  <a:tcPr marL="76200" marR="76200" marT="38100" marB="38100" anchor="ctr"/>
                </a:tc>
                <a:tc>
                  <a:txBody>
                    <a:bodyPr/>
                    <a:lstStyle/>
                    <a:p>
                      <a:pPr algn="ctr" fontAlgn="ctr"/>
                      <a:r>
                        <a:rPr lang="en-US" sz="800" dirty="0">
                          <a:effectLst/>
                        </a:rPr>
                        <a:t>max</a:t>
                      </a:r>
                    </a:p>
                  </a:txBody>
                  <a:tcPr marL="76200" marR="76200" marT="38100" marB="38100" anchor="ctr"/>
                </a:tc>
                <a:extLst>
                  <a:ext uri="{0D108BD9-81ED-4DB2-BD59-A6C34878D82A}">
                    <a16:rowId xmlns:a16="http://schemas.microsoft.com/office/drawing/2014/main" val="2878958827"/>
                  </a:ext>
                </a:extLst>
              </a:tr>
              <a:tr h="200897">
                <a:tc>
                  <a:txBody>
                    <a:bodyPr/>
                    <a:lstStyle/>
                    <a:p>
                      <a:pPr algn="ctr"/>
                      <a:r>
                        <a:rPr lang="en-US" sz="800" dirty="0">
                          <a:effectLst/>
                        </a:rPr>
                        <a:t>product_id</a:t>
                      </a:r>
                    </a:p>
                  </a:txBody>
                  <a:tcPr marL="76200" marR="76200" marT="38100" marB="38100" anchor="ctr"/>
                </a:tc>
                <a:tc>
                  <a:txBody>
                    <a:bodyPr/>
                    <a:lstStyle/>
                    <a:p>
                      <a:pPr algn="ctr"/>
                      <a:r>
                        <a:rPr lang="en-US" sz="800">
                          <a:effectLst/>
                        </a:rPr>
                        <a:t>32951</a:t>
                      </a:r>
                    </a:p>
                  </a:txBody>
                  <a:tcPr marL="76200" marR="76200" marT="38100" marB="38100" anchor="ctr"/>
                </a:tc>
                <a:tc>
                  <a:txBody>
                    <a:bodyPr/>
                    <a:lstStyle/>
                    <a:p>
                      <a:pPr algn="ctr"/>
                      <a:r>
                        <a:rPr lang="en-US" sz="800">
                          <a:effectLst/>
                        </a:rPr>
                        <a:t>32951</a:t>
                      </a:r>
                    </a:p>
                  </a:txBody>
                  <a:tcPr marL="76200" marR="76200" marT="38100" marB="38100" anchor="ctr"/>
                </a:tc>
                <a:tc>
                  <a:txBody>
                    <a:bodyPr/>
                    <a:lstStyle/>
                    <a:p>
                      <a:pPr algn="ctr"/>
                      <a:r>
                        <a:rPr lang="en-US" sz="800">
                          <a:effectLst/>
                        </a:rPr>
                        <a:t>unique</a:t>
                      </a:r>
                    </a:p>
                  </a:txBody>
                  <a:tcPr marL="76200" marR="76200" marT="38100" marB="38100" anchor="ctr"/>
                </a:tc>
                <a:tc>
                  <a:txBody>
                    <a:bodyPr/>
                    <a:lstStyle/>
                    <a:p>
                      <a:pPr algn="ctr"/>
                      <a:r>
                        <a:rPr lang="en-US" sz="800">
                          <a:effectLst/>
                        </a:rPr>
                        <a:t>1</a:t>
                      </a:r>
                    </a:p>
                  </a:txBody>
                  <a:tcPr marL="76200" marR="76200" marT="38100" marB="38100" anchor="ctr"/>
                </a:tc>
                <a:tc>
                  <a:txBody>
                    <a:bodyPr/>
                    <a:lstStyle/>
                    <a:p>
                      <a:pPr algn="ctr"/>
                      <a:r>
                        <a:rPr lang="en-US" sz="800">
                          <a:effectLst/>
                        </a:rPr>
                        <a:t>0</a:t>
                      </a:r>
                    </a:p>
                  </a:txBody>
                  <a:tcPr marL="76200" marR="76200" marT="38100" marB="38100" anchor="ctr"/>
                </a:tc>
                <a:tc>
                  <a:txBody>
                    <a:bodyPr/>
                    <a:lstStyle/>
                    <a:p>
                      <a:pPr algn="ctr"/>
                      <a:r>
                        <a:rPr lang="en-US" sz="800">
                          <a:effectLst/>
                        </a:rPr>
                        <a:t>object</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extLst>
                  <a:ext uri="{0D108BD9-81ED-4DB2-BD59-A6C34878D82A}">
                    <a16:rowId xmlns:a16="http://schemas.microsoft.com/office/drawing/2014/main" val="652884422"/>
                  </a:ext>
                </a:extLst>
              </a:tr>
              <a:tr h="306248">
                <a:tc>
                  <a:txBody>
                    <a:bodyPr/>
                    <a:lstStyle/>
                    <a:p>
                      <a:pPr algn="ctr"/>
                      <a:r>
                        <a:rPr lang="en-US" sz="800" dirty="0">
                          <a:effectLst/>
                        </a:rPr>
                        <a:t>product_category_name</a:t>
                      </a:r>
                    </a:p>
                  </a:txBody>
                  <a:tcPr marL="76200" marR="76200" marT="38100" marB="38100" anchor="ctr"/>
                </a:tc>
                <a:tc>
                  <a:txBody>
                    <a:bodyPr/>
                    <a:lstStyle/>
                    <a:p>
                      <a:pPr algn="ctr"/>
                      <a:r>
                        <a:rPr lang="en-US" sz="800">
                          <a:effectLst/>
                        </a:rPr>
                        <a:t>32341</a:t>
                      </a:r>
                    </a:p>
                  </a:txBody>
                  <a:tcPr marL="76200" marR="76200" marT="38100" marB="38100" anchor="ctr"/>
                </a:tc>
                <a:tc>
                  <a:txBody>
                    <a:bodyPr/>
                    <a:lstStyle/>
                    <a:p>
                      <a:pPr algn="ctr"/>
                      <a:r>
                        <a:rPr lang="en-US" sz="800">
                          <a:effectLst/>
                        </a:rPr>
                        <a:t>73</a:t>
                      </a:r>
                    </a:p>
                  </a:txBody>
                  <a:tcPr marL="76200" marR="76200" marT="38100" marB="38100" anchor="ctr"/>
                </a:tc>
                <a:tc>
                  <a:txBody>
                    <a:bodyPr/>
                    <a:lstStyle/>
                    <a:p>
                      <a:pPr algn="ctr"/>
                      <a:r>
                        <a:rPr lang="en-US" sz="800">
                          <a:effectLst/>
                        </a:rPr>
                        <a:t>cama_mesa_banho</a:t>
                      </a:r>
                    </a:p>
                  </a:txBody>
                  <a:tcPr marL="76200" marR="76200" marT="38100" marB="38100" anchor="ctr"/>
                </a:tc>
                <a:tc>
                  <a:txBody>
                    <a:bodyPr/>
                    <a:lstStyle/>
                    <a:p>
                      <a:pPr algn="ctr"/>
                      <a:r>
                        <a:rPr lang="en-US" sz="800">
                          <a:effectLst/>
                        </a:rPr>
                        <a:t>3029</a:t>
                      </a:r>
                    </a:p>
                  </a:txBody>
                  <a:tcPr marL="76200" marR="76200" marT="38100" marB="38100" anchor="ctr"/>
                </a:tc>
                <a:tc>
                  <a:txBody>
                    <a:bodyPr/>
                    <a:lstStyle/>
                    <a:p>
                      <a:pPr algn="ctr"/>
                      <a:r>
                        <a:rPr lang="en-US" sz="800">
                          <a:effectLst/>
                        </a:rPr>
                        <a:t>610</a:t>
                      </a:r>
                    </a:p>
                  </a:txBody>
                  <a:tcPr marL="76200" marR="76200" marT="38100" marB="38100" anchor="ctr"/>
                </a:tc>
                <a:tc>
                  <a:txBody>
                    <a:bodyPr/>
                    <a:lstStyle/>
                    <a:p>
                      <a:pPr algn="ctr"/>
                      <a:r>
                        <a:rPr lang="en-US" sz="800">
                          <a:effectLst/>
                        </a:rPr>
                        <a:t>object</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extLst>
                  <a:ext uri="{0D108BD9-81ED-4DB2-BD59-A6C34878D82A}">
                    <a16:rowId xmlns:a16="http://schemas.microsoft.com/office/drawing/2014/main" val="2983451529"/>
                  </a:ext>
                </a:extLst>
              </a:tr>
              <a:tr h="200897">
                <a:tc>
                  <a:txBody>
                    <a:bodyPr/>
                    <a:lstStyle/>
                    <a:p>
                      <a:pPr algn="ctr"/>
                      <a:r>
                        <a:rPr lang="en-US" sz="800" dirty="0">
                          <a:effectLst/>
                        </a:rPr>
                        <a:t>product_name_lenght</a:t>
                      </a:r>
                    </a:p>
                  </a:txBody>
                  <a:tcPr marL="76200" marR="76200" marT="38100" marB="38100" anchor="ctr"/>
                </a:tc>
                <a:tc>
                  <a:txBody>
                    <a:bodyPr/>
                    <a:lstStyle/>
                    <a:p>
                      <a:pPr algn="ctr"/>
                      <a:r>
                        <a:rPr lang="en-US" sz="800">
                          <a:effectLst/>
                        </a:rPr>
                        <a:t>32341</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610</a:t>
                      </a:r>
                    </a:p>
                  </a:txBody>
                  <a:tcPr marL="76200" marR="76200" marT="38100" marB="38100" anchor="ctr"/>
                </a:tc>
                <a:tc>
                  <a:txBody>
                    <a:bodyPr/>
                    <a:lstStyle/>
                    <a:p>
                      <a:pPr algn="ctr"/>
                      <a:r>
                        <a:rPr lang="en-US" sz="800">
                          <a:effectLst/>
                        </a:rPr>
                        <a:t>float64</a:t>
                      </a:r>
                    </a:p>
                  </a:txBody>
                  <a:tcPr marL="76200" marR="76200" marT="38100" marB="38100" anchor="ctr"/>
                </a:tc>
                <a:tc>
                  <a:txBody>
                    <a:bodyPr/>
                    <a:lstStyle/>
                    <a:p>
                      <a:pPr algn="ctr"/>
                      <a:r>
                        <a:rPr lang="en-US" sz="800">
                          <a:effectLst/>
                        </a:rPr>
                        <a:t>48</a:t>
                      </a:r>
                    </a:p>
                  </a:txBody>
                  <a:tcPr marL="76200" marR="76200" marT="38100" marB="38100" anchor="ctr"/>
                </a:tc>
                <a:tc>
                  <a:txBody>
                    <a:bodyPr/>
                    <a:lstStyle/>
                    <a:p>
                      <a:pPr algn="ctr"/>
                      <a:r>
                        <a:rPr lang="en-US" sz="800">
                          <a:effectLst/>
                        </a:rPr>
                        <a:t>10</a:t>
                      </a:r>
                    </a:p>
                  </a:txBody>
                  <a:tcPr marL="76200" marR="76200" marT="38100" marB="38100" anchor="ctr"/>
                </a:tc>
                <a:tc>
                  <a:txBody>
                    <a:bodyPr/>
                    <a:lstStyle/>
                    <a:p>
                      <a:pPr algn="ctr"/>
                      <a:r>
                        <a:rPr lang="en-US" sz="800">
                          <a:effectLst/>
                        </a:rPr>
                        <a:t>5</a:t>
                      </a:r>
                    </a:p>
                  </a:txBody>
                  <a:tcPr marL="76200" marR="76200" marT="38100" marB="38100" anchor="ctr"/>
                </a:tc>
                <a:tc>
                  <a:txBody>
                    <a:bodyPr/>
                    <a:lstStyle/>
                    <a:p>
                      <a:pPr algn="ctr"/>
                      <a:r>
                        <a:rPr lang="en-US" sz="800">
                          <a:effectLst/>
                        </a:rPr>
                        <a:t>42</a:t>
                      </a:r>
                    </a:p>
                  </a:txBody>
                  <a:tcPr marL="76200" marR="76200" marT="38100" marB="38100" anchor="ctr"/>
                </a:tc>
                <a:tc>
                  <a:txBody>
                    <a:bodyPr/>
                    <a:lstStyle/>
                    <a:p>
                      <a:pPr algn="ctr"/>
                      <a:r>
                        <a:rPr lang="en-US" sz="800">
                          <a:effectLst/>
                        </a:rPr>
                        <a:t>51</a:t>
                      </a:r>
                    </a:p>
                  </a:txBody>
                  <a:tcPr marL="76200" marR="76200" marT="38100" marB="38100" anchor="ctr"/>
                </a:tc>
                <a:tc>
                  <a:txBody>
                    <a:bodyPr/>
                    <a:lstStyle/>
                    <a:p>
                      <a:pPr algn="ctr"/>
                      <a:r>
                        <a:rPr lang="en-US" sz="800">
                          <a:effectLst/>
                        </a:rPr>
                        <a:t>57</a:t>
                      </a:r>
                    </a:p>
                  </a:txBody>
                  <a:tcPr marL="76200" marR="76200" marT="38100" marB="38100" anchor="ctr"/>
                </a:tc>
                <a:tc>
                  <a:txBody>
                    <a:bodyPr/>
                    <a:lstStyle/>
                    <a:p>
                      <a:pPr algn="ctr"/>
                      <a:r>
                        <a:rPr lang="en-US" sz="800">
                          <a:effectLst/>
                        </a:rPr>
                        <a:t>76</a:t>
                      </a:r>
                    </a:p>
                  </a:txBody>
                  <a:tcPr marL="76200" marR="76200" marT="38100" marB="38100" anchor="ctr"/>
                </a:tc>
                <a:extLst>
                  <a:ext uri="{0D108BD9-81ED-4DB2-BD59-A6C34878D82A}">
                    <a16:rowId xmlns:a16="http://schemas.microsoft.com/office/drawing/2014/main" val="555020687"/>
                  </a:ext>
                </a:extLst>
              </a:tr>
              <a:tr h="200897">
                <a:tc>
                  <a:txBody>
                    <a:bodyPr/>
                    <a:lstStyle/>
                    <a:p>
                      <a:pPr algn="ctr"/>
                      <a:r>
                        <a:rPr lang="en-US" sz="800" dirty="0">
                          <a:effectLst/>
                        </a:rPr>
                        <a:t>product_description_lenght</a:t>
                      </a:r>
                    </a:p>
                  </a:txBody>
                  <a:tcPr marL="76200" marR="76200" marT="38100" marB="38100" anchor="ctr"/>
                </a:tc>
                <a:tc>
                  <a:txBody>
                    <a:bodyPr/>
                    <a:lstStyle/>
                    <a:p>
                      <a:pPr algn="ctr"/>
                      <a:r>
                        <a:rPr lang="en-US" sz="800">
                          <a:effectLst/>
                        </a:rPr>
                        <a:t>32341</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610</a:t>
                      </a:r>
                    </a:p>
                  </a:txBody>
                  <a:tcPr marL="76200" marR="76200" marT="38100" marB="38100" anchor="ctr"/>
                </a:tc>
                <a:tc>
                  <a:txBody>
                    <a:bodyPr/>
                    <a:lstStyle/>
                    <a:p>
                      <a:pPr algn="ctr"/>
                      <a:r>
                        <a:rPr lang="en-US" sz="800">
                          <a:effectLst/>
                        </a:rPr>
                        <a:t>float64</a:t>
                      </a:r>
                    </a:p>
                  </a:txBody>
                  <a:tcPr marL="76200" marR="76200" marT="38100" marB="38100" anchor="ctr"/>
                </a:tc>
                <a:tc>
                  <a:txBody>
                    <a:bodyPr/>
                    <a:lstStyle/>
                    <a:p>
                      <a:pPr algn="ctr"/>
                      <a:r>
                        <a:rPr lang="en-US" sz="800">
                          <a:effectLst/>
                        </a:rPr>
                        <a:t>772</a:t>
                      </a:r>
                    </a:p>
                  </a:txBody>
                  <a:tcPr marL="76200" marR="76200" marT="38100" marB="38100" anchor="ctr"/>
                </a:tc>
                <a:tc>
                  <a:txBody>
                    <a:bodyPr/>
                    <a:lstStyle/>
                    <a:p>
                      <a:pPr algn="ctr"/>
                      <a:r>
                        <a:rPr lang="en-US" sz="800">
                          <a:effectLst/>
                        </a:rPr>
                        <a:t>635</a:t>
                      </a:r>
                    </a:p>
                  </a:txBody>
                  <a:tcPr marL="76200" marR="76200" marT="38100" marB="38100" anchor="ctr"/>
                </a:tc>
                <a:tc>
                  <a:txBody>
                    <a:bodyPr/>
                    <a:lstStyle/>
                    <a:p>
                      <a:pPr algn="ctr"/>
                      <a:r>
                        <a:rPr lang="en-US" sz="800">
                          <a:effectLst/>
                        </a:rPr>
                        <a:t>4</a:t>
                      </a:r>
                    </a:p>
                  </a:txBody>
                  <a:tcPr marL="76200" marR="76200" marT="38100" marB="38100" anchor="ctr"/>
                </a:tc>
                <a:tc>
                  <a:txBody>
                    <a:bodyPr/>
                    <a:lstStyle/>
                    <a:p>
                      <a:pPr algn="ctr"/>
                      <a:r>
                        <a:rPr lang="en-US" sz="800">
                          <a:effectLst/>
                        </a:rPr>
                        <a:t>339</a:t>
                      </a:r>
                    </a:p>
                  </a:txBody>
                  <a:tcPr marL="76200" marR="76200" marT="38100" marB="38100" anchor="ctr"/>
                </a:tc>
                <a:tc>
                  <a:txBody>
                    <a:bodyPr/>
                    <a:lstStyle/>
                    <a:p>
                      <a:pPr algn="ctr"/>
                      <a:r>
                        <a:rPr lang="en-US" sz="800">
                          <a:effectLst/>
                        </a:rPr>
                        <a:t>595</a:t>
                      </a:r>
                    </a:p>
                  </a:txBody>
                  <a:tcPr marL="76200" marR="76200" marT="38100" marB="38100" anchor="ctr"/>
                </a:tc>
                <a:tc>
                  <a:txBody>
                    <a:bodyPr/>
                    <a:lstStyle/>
                    <a:p>
                      <a:pPr algn="ctr"/>
                      <a:r>
                        <a:rPr lang="en-US" sz="800">
                          <a:effectLst/>
                        </a:rPr>
                        <a:t>972</a:t>
                      </a:r>
                    </a:p>
                  </a:txBody>
                  <a:tcPr marL="76200" marR="76200" marT="38100" marB="38100" anchor="ctr"/>
                </a:tc>
                <a:tc>
                  <a:txBody>
                    <a:bodyPr/>
                    <a:lstStyle/>
                    <a:p>
                      <a:pPr algn="ctr"/>
                      <a:r>
                        <a:rPr lang="en-US" sz="800">
                          <a:effectLst/>
                        </a:rPr>
                        <a:t>3992</a:t>
                      </a:r>
                    </a:p>
                  </a:txBody>
                  <a:tcPr marL="76200" marR="76200" marT="38100" marB="38100" anchor="ctr"/>
                </a:tc>
                <a:extLst>
                  <a:ext uri="{0D108BD9-81ED-4DB2-BD59-A6C34878D82A}">
                    <a16:rowId xmlns:a16="http://schemas.microsoft.com/office/drawing/2014/main" val="3578853499"/>
                  </a:ext>
                </a:extLst>
              </a:tr>
              <a:tr h="200897">
                <a:tc>
                  <a:txBody>
                    <a:bodyPr/>
                    <a:lstStyle/>
                    <a:p>
                      <a:pPr algn="ctr"/>
                      <a:r>
                        <a:rPr lang="en-US" sz="800" dirty="0">
                          <a:effectLst/>
                        </a:rPr>
                        <a:t>product_photos_qty</a:t>
                      </a:r>
                    </a:p>
                  </a:txBody>
                  <a:tcPr marL="76200" marR="76200" marT="38100" marB="38100" anchor="ctr"/>
                </a:tc>
                <a:tc>
                  <a:txBody>
                    <a:bodyPr/>
                    <a:lstStyle/>
                    <a:p>
                      <a:pPr algn="ctr"/>
                      <a:r>
                        <a:rPr lang="en-US" sz="800">
                          <a:effectLst/>
                        </a:rPr>
                        <a:t>32341</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610</a:t>
                      </a:r>
                    </a:p>
                  </a:txBody>
                  <a:tcPr marL="76200" marR="76200" marT="38100" marB="38100" anchor="ctr"/>
                </a:tc>
                <a:tc>
                  <a:txBody>
                    <a:bodyPr/>
                    <a:lstStyle/>
                    <a:p>
                      <a:pPr algn="ctr"/>
                      <a:r>
                        <a:rPr lang="en-US" sz="800">
                          <a:effectLst/>
                        </a:rPr>
                        <a:t>float64</a:t>
                      </a:r>
                    </a:p>
                  </a:txBody>
                  <a:tcPr marL="76200" marR="76200" marT="38100" marB="38100" anchor="ctr"/>
                </a:tc>
                <a:tc>
                  <a:txBody>
                    <a:bodyPr/>
                    <a:lstStyle/>
                    <a:p>
                      <a:pPr algn="ctr"/>
                      <a:r>
                        <a:rPr lang="en-US" sz="800">
                          <a:effectLst/>
                        </a:rPr>
                        <a:t>2</a:t>
                      </a:r>
                    </a:p>
                  </a:txBody>
                  <a:tcPr marL="76200" marR="76200" marT="38100" marB="38100" anchor="ctr"/>
                </a:tc>
                <a:tc>
                  <a:txBody>
                    <a:bodyPr/>
                    <a:lstStyle/>
                    <a:p>
                      <a:pPr algn="ctr"/>
                      <a:r>
                        <a:rPr lang="en-US" sz="800">
                          <a:effectLst/>
                        </a:rPr>
                        <a:t>2</a:t>
                      </a:r>
                    </a:p>
                  </a:txBody>
                  <a:tcPr marL="76200" marR="76200" marT="38100" marB="38100" anchor="ctr"/>
                </a:tc>
                <a:tc>
                  <a:txBody>
                    <a:bodyPr/>
                    <a:lstStyle/>
                    <a:p>
                      <a:pPr algn="ctr"/>
                      <a:r>
                        <a:rPr lang="en-US" sz="800">
                          <a:effectLst/>
                        </a:rPr>
                        <a:t>1</a:t>
                      </a:r>
                    </a:p>
                  </a:txBody>
                  <a:tcPr marL="76200" marR="76200" marT="38100" marB="38100" anchor="ctr"/>
                </a:tc>
                <a:tc>
                  <a:txBody>
                    <a:bodyPr/>
                    <a:lstStyle/>
                    <a:p>
                      <a:pPr algn="ctr"/>
                      <a:r>
                        <a:rPr lang="en-US" sz="800">
                          <a:effectLst/>
                        </a:rPr>
                        <a:t>1</a:t>
                      </a:r>
                    </a:p>
                  </a:txBody>
                  <a:tcPr marL="76200" marR="76200" marT="38100" marB="38100" anchor="ctr"/>
                </a:tc>
                <a:tc>
                  <a:txBody>
                    <a:bodyPr/>
                    <a:lstStyle/>
                    <a:p>
                      <a:pPr algn="ctr"/>
                      <a:r>
                        <a:rPr lang="en-US" sz="800">
                          <a:effectLst/>
                        </a:rPr>
                        <a:t>1</a:t>
                      </a:r>
                    </a:p>
                  </a:txBody>
                  <a:tcPr marL="76200" marR="76200" marT="38100" marB="38100" anchor="ctr"/>
                </a:tc>
                <a:tc>
                  <a:txBody>
                    <a:bodyPr/>
                    <a:lstStyle/>
                    <a:p>
                      <a:pPr algn="ctr"/>
                      <a:r>
                        <a:rPr lang="en-US" sz="800">
                          <a:effectLst/>
                        </a:rPr>
                        <a:t>3</a:t>
                      </a:r>
                    </a:p>
                  </a:txBody>
                  <a:tcPr marL="76200" marR="76200" marT="38100" marB="38100" anchor="ctr"/>
                </a:tc>
                <a:tc>
                  <a:txBody>
                    <a:bodyPr/>
                    <a:lstStyle/>
                    <a:p>
                      <a:pPr algn="ctr"/>
                      <a:r>
                        <a:rPr lang="en-US" sz="800">
                          <a:effectLst/>
                        </a:rPr>
                        <a:t>20</a:t>
                      </a:r>
                    </a:p>
                  </a:txBody>
                  <a:tcPr marL="76200" marR="76200" marT="38100" marB="38100" anchor="ctr"/>
                </a:tc>
                <a:extLst>
                  <a:ext uri="{0D108BD9-81ED-4DB2-BD59-A6C34878D82A}">
                    <a16:rowId xmlns:a16="http://schemas.microsoft.com/office/drawing/2014/main" val="3817058201"/>
                  </a:ext>
                </a:extLst>
              </a:tr>
              <a:tr h="200897">
                <a:tc>
                  <a:txBody>
                    <a:bodyPr/>
                    <a:lstStyle/>
                    <a:p>
                      <a:pPr algn="ctr"/>
                      <a:r>
                        <a:rPr lang="en-US" sz="800" dirty="0">
                          <a:effectLst/>
                        </a:rPr>
                        <a:t>product_weight_g</a:t>
                      </a:r>
                    </a:p>
                  </a:txBody>
                  <a:tcPr marL="76200" marR="76200" marT="38100" marB="38100" anchor="ctr"/>
                </a:tc>
                <a:tc>
                  <a:txBody>
                    <a:bodyPr/>
                    <a:lstStyle/>
                    <a:p>
                      <a:pPr algn="ctr"/>
                      <a:r>
                        <a:rPr lang="en-US" sz="800">
                          <a:effectLst/>
                        </a:rPr>
                        <a:t>32949</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2</a:t>
                      </a:r>
                    </a:p>
                  </a:txBody>
                  <a:tcPr marL="76200" marR="76200" marT="38100" marB="38100" anchor="ctr"/>
                </a:tc>
                <a:tc>
                  <a:txBody>
                    <a:bodyPr/>
                    <a:lstStyle/>
                    <a:p>
                      <a:pPr algn="ctr"/>
                      <a:r>
                        <a:rPr lang="en-US" sz="800">
                          <a:effectLst/>
                        </a:rPr>
                        <a:t>float64</a:t>
                      </a:r>
                    </a:p>
                  </a:txBody>
                  <a:tcPr marL="76200" marR="76200" marT="38100" marB="38100" anchor="ctr"/>
                </a:tc>
                <a:tc>
                  <a:txBody>
                    <a:bodyPr/>
                    <a:lstStyle/>
                    <a:p>
                      <a:pPr algn="ctr"/>
                      <a:r>
                        <a:rPr lang="en-US" sz="800">
                          <a:effectLst/>
                        </a:rPr>
                        <a:t>2276</a:t>
                      </a:r>
                    </a:p>
                  </a:txBody>
                  <a:tcPr marL="76200" marR="76200" marT="38100" marB="38100" anchor="ctr"/>
                </a:tc>
                <a:tc>
                  <a:txBody>
                    <a:bodyPr/>
                    <a:lstStyle/>
                    <a:p>
                      <a:pPr algn="ctr"/>
                      <a:r>
                        <a:rPr lang="en-US" sz="800">
                          <a:effectLst/>
                        </a:rPr>
                        <a:t>4282</a:t>
                      </a:r>
                    </a:p>
                  </a:txBody>
                  <a:tcPr marL="76200" marR="76200" marT="38100" marB="38100" anchor="ctr"/>
                </a:tc>
                <a:tc>
                  <a:txBody>
                    <a:bodyPr/>
                    <a:lstStyle/>
                    <a:p>
                      <a:pPr algn="ctr"/>
                      <a:r>
                        <a:rPr lang="en-US" sz="800">
                          <a:effectLst/>
                        </a:rPr>
                        <a:t>0</a:t>
                      </a:r>
                    </a:p>
                  </a:txBody>
                  <a:tcPr marL="76200" marR="76200" marT="38100" marB="38100" anchor="ctr"/>
                </a:tc>
                <a:tc>
                  <a:txBody>
                    <a:bodyPr/>
                    <a:lstStyle/>
                    <a:p>
                      <a:pPr algn="ctr"/>
                      <a:r>
                        <a:rPr lang="en-US" sz="800">
                          <a:effectLst/>
                        </a:rPr>
                        <a:t>300</a:t>
                      </a:r>
                    </a:p>
                  </a:txBody>
                  <a:tcPr marL="76200" marR="76200" marT="38100" marB="38100" anchor="ctr"/>
                </a:tc>
                <a:tc>
                  <a:txBody>
                    <a:bodyPr/>
                    <a:lstStyle/>
                    <a:p>
                      <a:pPr algn="ctr"/>
                      <a:r>
                        <a:rPr lang="en-US" sz="800">
                          <a:effectLst/>
                        </a:rPr>
                        <a:t>700</a:t>
                      </a:r>
                    </a:p>
                  </a:txBody>
                  <a:tcPr marL="76200" marR="76200" marT="38100" marB="38100" anchor="ctr"/>
                </a:tc>
                <a:tc>
                  <a:txBody>
                    <a:bodyPr/>
                    <a:lstStyle/>
                    <a:p>
                      <a:pPr algn="ctr"/>
                      <a:r>
                        <a:rPr lang="en-US" sz="800">
                          <a:effectLst/>
                        </a:rPr>
                        <a:t>1900</a:t>
                      </a:r>
                    </a:p>
                  </a:txBody>
                  <a:tcPr marL="76200" marR="76200" marT="38100" marB="38100" anchor="ctr"/>
                </a:tc>
                <a:tc>
                  <a:txBody>
                    <a:bodyPr/>
                    <a:lstStyle/>
                    <a:p>
                      <a:pPr algn="ctr"/>
                      <a:r>
                        <a:rPr lang="en-US" sz="800">
                          <a:effectLst/>
                        </a:rPr>
                        <a:t>40425</a:t>
                      </a:r>
                    </a:p>
                  </a:txBody>
                  <a:tcPr marL="76200" marR="76200" marT="38100" marB="38100" anchor="ctr"/>
                </a:tc>
                <a:extLst>
                  <a:ext uri="{0D108BD9-81ED-4DB2-BD59-A6C34878D82A}">
                    <a16:rowId xmlns:a16="http://schemas.microsoft.com/office/drawing/2014/main" val="1940581212"/>
                  </a:ext>
                </a:extLst>
              </a:tr>
              <a:tr h="200897">
                <a:tc>
                  <a:txBody>
                    <a:bodyPr/>
                    <a:lstStyle/>
                    <a:p>
                      <a:pPr algn="ctr"/>
                      <a:r>
                        <a:rPr lang="en-US" sz="800" dirty="0">
                          <a:effectLst/>
                        </a:rPr>
                        <a:t>product_length_cm</a:t>
                      </a:r>
                    </a:p>
                  </a:txBody>
                  <a:tcPr marL="76200" marR="76200" marT="38100" marB="38100" anchor="ctr"/>
                </a:tc>
                <a:tc>
                  <a:txBody>
                    <a:bodyPr/>
                    <a:lstStyle/>
                    <a:p>
                      <a:pPr algn="ctr"/>
                      <a:r>
                        <a:rPr lang="en-US" sz="800">
                          <a:effectLst/>
                        </a:rPr>
                        <a:t>32949</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2</a:t>
                      </a:r>
                    </a:p>
                  </a:txBody>
                  <a:tcPr marL="76200" marR="76200" marT="38100" marB="38100" anchor="ctr"/>
                </a:tc>
                <a:tc>
                  <a:txBody>
                    <a:bodyPr/>
                    <a:lstStyle/>
                    <a:p>
                      <a:pPr algn="ctr"/>
                      <a:r>
                        <a:rPr lang="en-US" sz="800">
                          <a:effectLst/>
                        </a:rPr>
                        <a:t>float64</a:t>
                      </a:r>
                    </a:p>
                  </a:txBody>
                  <a:tcPr marL="76200" marR="76200" marT="38100" marB="38100" anchor="ctr"/>
                </a:tc>
                <a:tc>
                  <a:txBody>
                    <a:bodyPr/>
                    <a:lstStyle/>
                    <a:p>
                      <a:pPr algn="ctr"/>
                      <a:r>
                        <a:rPr lang="en-US" sz="800">
                          <a:effectLst/>
                        </a:rPr>
                        <a:t>31</a:t>
                      </a:r>
                    </a:p>
                  </a:txBody>
                  <a:tcPr marL="76200" marR="76200" marT="38100" marB="38100" anchor="ctr"/>
                </a:tc>
                <a:tc>
                  <a:txBody>
                    <a:bodyPr/>
                    <a:lstStyle/>
                    <a:p>
                      <a:pPr algn="ctr"/>
                      <a:r>
                        <a:rPr lang="en-US" sz="800">
                          <a:effectLst/>
                        </a:rPr>
                        <a:t>17</a:t>
                      </a:r>
                    </a:p>
                  </a:txBody>
                  <a:tcPr marL="76200" marR="76200" marT="38100" marB="38100" anchor="ctr"/>
                </a:tc>
                <a:tc>
                  <a:txBody>
                    <a:bodyPr/>
                    <a:lstStyle/>
                    <a:p>
                      <a:pPr algn="ctr"/>
                      <a:r>
                        <a:rPr lang="en-US" sz="800">
                          <a:effectLst/>
                        </a:rPr>
                        <a:t>7</a:t>
                      </a:r>
                    </a:p>
                  </a:txBody>
                  <a:tcPr marL="76200" marR="76200" marT="38100" marB="38100" anchor="ctr"/>
                </a:tc>
                <a:tc>
                  <a:txBody>
                    <a:bodyPr/>
                    <a:lstStyle/>
                    <a:p>
                      <a:pPr algn="ctr"/>
                      <a:r>
                        <a:rPr lang="en-US" sz="800">
                          <a:effectLst/>
                        </a:rPr>
                        <a:t>18</a:t>
                      </a:r>
                    </a:p>
                  </a:txBody>
                  <a:tcPr marL="76200" marR="76200" marT="38100" marB="38100" anchor="ctr"/>
                </a:tc>
                <a:tc>
                  <a:txBody>
                    <a:bodyPr/>
                    <a:lstStyle/>
                    <a:p>
                      <a:pPr algn="ctr"/>
                      <a:r>
                        <a:rPr lang="en-US" sz="800">
                          <a:effectLst/>
                        </a:rPr>
                        <a:t>25</a:t>
                      </a:r>
                    </a:p>
                  </a:txBody>
                  <a:tcPr marL="76200" marR="76200" marT="38100" marB="38100" anchor="ctr"/>
                </a:tc>
                <a:tc>
                  <a:txBody>
                    <a:bodyPr/>
                    <a:lstStyle/>
                    <a:p>
                      <a:pPr algn="ctr"/>
                      <a:r>
                        <a:rPr lang="en-US" sz="800">
                          <a:effectLst/>
                        </a:rPr>
                        <a:t>38</a:t>
                      </a:r>
                    </a:p>
                  </a:txBody>
                  <a:tcPr marL="76200" marR="76200" marT="38100" marB="38100" anchor="ctr"/>
                </a:tc>
                <a:tc>
                  <a:txBody>
                    <a:bodyPr/>
                    <a:lstStyle/>
                    <a:p>
                      <a:pPr algn="ctr"/>
                      <a:r>
                        <a:rPr lang="en-US" sz="800" dirty="0">
                          <a:effectLst/>
                        </a:rPr>
                        <a:t>105</a:t>
                      </a:r>
                    </a:p>
                  </a:txBody>
                  <a:tcPr marL="76200" marR="76200" marT="38100" marB="38100" anchor="ctr"/>
                </a:tc>
                <a:extLst>
                  <a:ext uri="{0D108BD9-81ED-4DB2-BD59-A6C34878D82A}">
                    <a16:rowId xmlns:a16="http://schemas.microsoft.com/office/drawing/2014/main" val="455104204"/>
                  </a:ext>
                </a:extLst>
              </a:tr>
              <a:tr h="200897">
                <a:tc>
                  <a:txBody>
                    <a:bodyPr/>
                    <a:lstStyle/>
                    <a:p>
                      <a:pPr algn="ctr"/>
                      <a:r>
                        <a:rPr lang="en-US" sz="800" dirty="0">
                          <a:effectLst/>
                        </a:rPr>
                        <a:t>product_height_cm</a:t>
                      </a:r>
                    </a:p>
                  </a:txBody>
                  <a:tcPr marL="76200" marR="76200" marT="38100" marB="38100" anchor="ctr"/>
                </a:tc>
                <a:tc>
                  <a:txBody>
                    <a:bodyPr/>
                    <a:lstStyle/>
                    <a:p>
                      <a:pPr algn="ctr"/>
                      <a:r>
                        <a:rPr lang="en-US" sz="800">
                          <a:effectLst/>
                        </a:rPr>
                        <a:t>32949</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2</a:t>
                      </a:r>
                    </a:p>
                  </a:txBody>
                  <a:tcPr marL="76200" marR="76200" marT="38100" marB="38100" anchor="ctr"/>
                </a:tc>
                <a:tc>
                  <a:txBody>
                    <a:bodyPr/>
                    <a:lstStyle/>
                    <a:p>
                      <a:pPr algn="ctr"/>
                      <a:r>
                        <a:rPr lang="en-US" sz="800">
                          <a:effectLst/>
                        </a:rPr>
                        <a:t>float64</a:t>
                      </a:r>
                    </a:p>
                  </a:txBody>
                  <a:tcPr marL="76200" marR="76200" marT="38100" marB="38100" anchor="ctr"/>
                </a:tc>
                <a:tc>
                  <a:txBody>
                    <a:bodyPr/>
                    <a:lstStyle/>
                    <a:p>
                      <a:pPr algn="ctr"/>
                      <a:r>
                        <a:rPr lang="en-US" sz="800">
                          <a:effectLst/>
                        </a:rPr>
                        <a:t>17</a:t>
                      </a:r>
                    </a:p>
                  </a:txBody>
                  <a:tcPr marL="76200" marR="76200" marT="38100" marB="38100" anchor="ctr"/>
                </a:tc>
                <a:tc>
                  <a:txBody>
                    <a:bodyPr/>
                    <a:lstStyle/>
                    <a:p>
                      <a:pPr algn="ctr"/>
                      <a:r>
                        <a:rPr lang="en-US" sz="800">
                          <a:effectLst/>
                        </a:rPr>
                        <a:t>14</a:t>
                      </a:r>
                    </a:p>
                  </a:txBody>
                  <a:tcPr marL="76200" marR="76200" marT="38100" marB="38100" anchor="ctr"/>
                </a:tc>
                <a:tc>
                  <a:txBody>
                    <a:bodyPr/>
                    <a:lstStyle/>
                    <a:p>
                      <a:pPr algn="ctr"/>
                      <a:r>
                        <a:rPr lang="en-US" sz="800">
                          <a:effectLst/>
                        </a:rPr>
                        <a:t>2</a:t>
                      </a:r>
                    </a:p>
                  </a:txBody>
                  <a:tcPr marL="76200" marR="76200" marT="38100" marB="38100" anchor="ctr"/>
                </a:tc>
                <a:tc>
                  <a:txBody>
                    <a:bodyPr/>
                    <a:lstStyle/>
                    <a:p>
                      <a:pPr algn="ctr"/>
                      <a:r>
                        <a:rPr lang="en-US" sz="800">
                          <a:effectLst/>
                        </a:rPr>
                        <a:t>8</a:t>
                      </a:r>
                    </a:p>
                  </a:txBody>
                  <a:tcPr marL="76200" marR="76200" marT="38100" marB="38100" anchor="ctr"/>
                </a:tc>
                <a:tc>
                  <a:txBody>
                    <a:bodyPr/>
                    <a:lstStyle/>
                    <a:p>
                      <a:pPr algn="ctr"/>
                      <a:r>
                        <a:rPr lang="en-US" sz="800">
                          <a:effectLst/>
                        </a:rPr>
                        <a:t>13</a:t>
                      </a:r>
                    </a:p>
                  </a:txBody>
                  <a:tcPr marL="76200" marR="76200" marT="38100" marB="38100" anchor="ctr"/>
                </a:tc>
                <a:tc>
                  <a:txBody>
                    <a:bodyPr/>
                    <a:lstStyle/>
                    <a:p>
                      <a:pPr algn="ctr"/>
                      <a:r>
                        <a:rPr lang="en-US" sz="800">
                          <a:effectLst/>
                        </a:rPr>
                        <a:t>21</a:t>
                      </a:r>
                    </a:p>
                  </a:txBody>
                  <a:tcPr marL="76200" marR="76200" marT="38100" marB="38100" anchor="ctr"/>
                </a:tc>
                <a:tc>
                  <a:txBody>
                    <a:bodyPr/>
                    <a:lstStyle/>
                    <a:p>
                      <a:pPr algn="ctr"/>
                      <a:r>
                        <a:rPr lang="en-US" sz="800" dirty="0">
                          <a:effectLst/>
                        </a:rPr>
                        <a:t>105</a:t>
                      </a:r>
                    </a:p>
                  </a:txBody>
                  <a:tcPr marL="76200" marR="76200" marT="38100" marB="38100" anchor="ctr"/>
                </a:tc>
                <a:extLst>
                  <a:ext uri="{0D108BD9-81ED-4DB2-BD59-A6C34878D82A}">
                    <a16:rowId xmlns:a16="http://schemas.microsoft.com/office/drawing/2014/main" val="1636748817"/>
                  </a:ext>
                </a:extLst>
              </a:tr>
              <a:tr h="200897">
                <a:tc>
                  <a:txBody>
                    <a:bodyPr/>
                    <a:lstStyle/>
                    <a:p>
                      <a:pPr algn="ctr"/>
                      <a:r>
                        <a:rPr lang="en-US" sz="800" dirty="0">
                          <a:effectLst/>
                        </a:rPr>
                        <a:t>product_width_cm</a:t>
                      </a:r>
                    </a:p>
                  </a:txBody>
                  <a:tcPr marL="76200" marR="76200" marT="38100" marB="38100" anchor="ctr"/>
                </a:tc>
                <a:tc>
                  <a:txBody>
                    <a:bodyPr/>
                    <a:lstStyle/>
                    <a:p>
                      <a:pPr algn="ctr"/>
                      <a:r>
                        <a:rPr lang="en-US" sz="800">
                          <a:effectLst/>
                        </a:rPr>
                        <a:t>32949</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dirty="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dirty="0">
                          <a:effectLst/>
                        </a:rPr>
                        <a:t>2</a:t>
                      </a:r>
                    </a:p>
                  </a:txBody>
                  <a:tcPr marL="76200" marR="76200" marT="38100" marB="38100" anchor="ctr"/>
                </a:tc>
                <a:tc>
                  <a:txBody>
                    <a:bodyPr/>
                    <a:lstStyle/>
                    <a:p>
                      <a:pPr algn="ctr"/>
                      <a:r>
                        <a:rPr lang="en-US" sz="800">
                          <a:effectLst/>
                        </a:rPr>
                        <a:t>float64</a:t>
                      </a:r>
                    </a:p>
                  </a:txBody>
                  <a:tcPr marL="76200" marR="76200" marT="38100" marB="38100" anchor="ctr"/>
                </a:tc>
                <a:tc>
                  <a:txBody>
                    <a:bodyPr/>
                    <a:lstStyle/>
                    <a:p>
                      <a:pPr algn="ctr"/>
                      <a:r>
                        <a:rPr lang="en-US" sz="800">
                          <a:effectLst/>
                        </a:rPr>
                        <a:t>23</a:t>
                      </a:r>
                    </a:p>
                  </a:txBody>
                  <a:tcPr marL="76200" marR="76200" marT="38100" marB="38100" anchor="ctr"/>
                </a:tc>
                <a:tc>
                  <a:txBody>
                    <a:bodyPr/>
                    <a:lstStyle/>
                    <a:p>
                      <a:pPr algn="ctr"/>
                      <a:r>
                        <a:rPr lang="en-US" sz="800">
                          <a:effectLst/>
                        </a:rPr>
                        <a:t>12</a:t>
                      </a:r>
                    </a:p>
                  </a:txBody>
                  <a:tcPr marL="76200" marR="76200" marT="38100" marB="38100" anchor="ctr"/>
                </a:tc>
                <a:tc>
                  <a:txBody>
                    <a:bodyPr/>
                    <a:lstStyle/>
                    <a:p>
                      <a:pPr algn="ctr"/>
                      <a:r>
                        <a:rPr lang="en-US" sz="800">
                          <a:effectLst/>
                        </a:rPr>
                        <a:t>6</a:t>
                      </a:r>
                    </a:p>
                  </a:txBody>
                  <a:tcPr marL="76200" marR="76200" marT="38100" marB="38100" anchor="ctr"/>
                </a:tc>
                <a:tc>
                  <a:txBody>
                    <a:bodyPr/>
                    <a:lstStyle/>
                    <a:p>
                      <a:pPr algn="ctr"/>
                      <a:r>
                        <a:rPr lang="en-US" sz="800">
                          <a:effectLst/>
                        </a:rPr>
                        <a:t>15</a:t>
                      </a:r>
                    </a:p>
                  </a:txBody>
                  <a:tcPr marL="76200" marR="76200" marT="38100" marB="38100" anchor="ctr"/>
                </a:tc>
                <a:tc>
                  <a:txBody>
                    <a:bodyPr/>
                    <a:lstStyle/>
                    <a:p>
                      <a:pPr algn="ctr"/>
                      <a:r>
                        <a:rPr lang="en-US" sz="800">
                          <a:effectLst/>
                        </a:rPr>
                        <a:t>20</a:t>
                      </a:r>
                    </a:p>
                  </a:txBody>
                  <a:tcPr marL="76200" marR="76200" marT="38100" marB="38100" anchor="ctr"/>
                </a:tc>
                <a:tc>
                  <a:txBody>
                    <a:bodyPr/>
                    <a:lstStyle/>
                    <a:p>
                      <a:pPr algn="ctr"/>
                      <a:r>
                        <a:rPr lang="en-US" sz="800">
                          <a:effectLst/>
                        </a:rPr>
                        <a:t>30</a:t>
                      </a:r>
                    </a:p>
                  </a:txBody>
                  <a:tcPr marL="76200" marR="76200" marT="38100" marB="38100" anchor="ctr"/>
                </a:tc>
                <a:tc>
                  <a:txBody>
                    <a:bodyPr/>
                    <a:lstStyle/>
                    <a:p>
                      <a:pPr algn="ctr"/>
                      <a:r>
                        <a:rPr lang="en-US" sz="800" dirty="0">
                          <a:effectLst/>
                        </a:rPr>
                        <a:t>118</a:t>
                      </a:r>
                    </a:p>
                  </a:txBody>
                  <a:tcPr marL="76200" marR="76200" marT="38100" marB="38100" anchor="ctr"/>
                </a:tc>
                <a:extLst>
                  <a:ext uri="{0D108BD9-81ED-4DB2-BD59-A6C34878D82A}">
                    <a16:rowId xmlns:a16="http://schemas.microsoft.com/office/drawing/2014/main" val="1245257355"/>
                  </a:ext>
                </a:extLst>
              </a:tr>
            </a:tbl>
          </a:graphicData>
        </a:graphic>
      </p:graphicFrame>
      <p:sp>
        <p:nvSpPr>
          <p:cNvPr id="5" name="TextBox 4">
            <a:extLst>
              <a:ext uri="{FF2B5EF4-FFF2-40B4-BE49-F238E27FC236}">
                <a16:creationId xmlns:a16="http://schemas.microsoft.com/office/drawing/2014/main" id="{F5EB8BF7-5A4D-4FA1-0D1B-33E6D80E3DC3}"/>
              </a:ext>
            </a:extLst>
          </p:cNvPr>
          <p:cNvSpPr txBox="1"/>
          <p:nvPr/>
        </p:nvSpPr>
        <p:spPr>
          <a:xfrm>
            <a:off x="125223" y="163722"/>
            <a:ext cx="8836014" cy="369332"/>
          </a:xfrm>
          <a:prstGeom prst="rect">
            <a:avLst/>
          </a:prstGeom>
          <a:solidFill>
            <a:schemeClr val="accent4">
              <a:lumMod val="60000"/>
              <a:lumOff val="40000"/>
            </a:schemeClr>
          </a:solidFill>
          <a:ln>
            <a:noFill/>
          </a:ln>
        </p:spPr>
        <p:txBody>
          <a:bodyPr wrap="square" rtlCol="0">
            <a:spAutoFit/>
          </a:bodyPr>
          <a:lstStyle/>
          <a:p>
            <a:pPr algn="ctr"/>
            <a:r>
              <a:rPr lang="en-US" dirty="0">
                <a:solidFill>
                  <a:schemeClr val="bg1"/>
                </a:solidFill>
              </a:rPr>
              <a:t>Products Table</a:t>
            </a:r>
          </a:p>
        </p:txBody>
      </p:sp>
      <p:grpSp>
        <p:nvGrpSpPr>
          <p:cNvPr id="42" name="Group 41">
            <a:extLst>
              <a:ext uri="{FF2B5EF4-FFF2-40B4-BE49-F238E27FC236}">
                <a16:creationId xmlns:a16="http://schemas.microsoft.com/office/drawing/2014/main" id="{AD25A275-8B07-7794-1AEE-0FF96CB2830D}"/>
              </a:ext>
            </a:extLst>
          </p:cNvPr>
          <p:cNvGrpSpPr/>
          <p:nvPr/>
        </p:nvGrpSpPr>
        <p:grpSpPr>
          <a:xfrm>
            <a:off x="9563876" y="602265"/>
            <a:ext cx="2873830" cy="582727"/>
            <a:chOff x="9563876" y="163722"/>
            <a:chExt cx="2873830" cy="582727"/>
          </a:xfrm>
          <a:effectLst>
            <a:outerShdw blurRad="50800" dist="38100" dir="5400000" algn="t" rotWithShape="0">
              <a:prstClr val="black">
                <a:alpha val="40000"/>
              </a:prstClr>
            </a:outerShdw>
          </a:effectLst>
        </p:grpSpPr>
        <p:grpSp>
          <p:nvGrpSpPr>
            <p:cNvPr id="40" name="Group 39">
              <a:extLst>
                <a:ext uri="{FF2B5EF4-FFF2-40B4-BE49-F238E27FC236}">
                  <a16:creationId xmlns:a16="http://schemas.microsoft.com/office/drawing/2014/main" id="{55E6800B-6248-1E2B-4D60-0A7BD0E0D895}"/>
                </a:ext>
              </a:extLst>
            </p:cNvPr>
            <p:cNvGrpSpPr/>
            <p:nvPr/>
          </p:nvGrpSpPr>
          <p:grpSpPr>
            <a:xfrm>
              <a:off x="9563876" y="163722"/>
              <a:ext cx="2404189" cy="582727"/>
              <a:chOff x="9787811" y="350551"/>
              <a:chExt cx="2404189" cy="544135"/>
            </a:xfrm>
          </p:grpSpPr>
          <p:sp>
            <p:nvSpPr>
              <p:cNvPr id="6" name="Rectangle: Rounded Corners 5">
                <a:extLst>
                  <a:ext uri="{FF2B5EF4-FFF2-40B4-BE49-F238E27FC236}">
                    <a16:creationId xmlns:a16="http://schemas.microsoft.com/office/drawing/2014/main" id="{966E568F-C338-03FA-CA96-F708A1BC5FCF}"/>
                  </a:ext>
                </a:extLst>
              </p:cNvPr>
              <p:cNvSpPr/>
              <p:nvPr/>
            </p:nvSpPr>
            <p:spPr>
              <a:xfrm>
                <a:off x="9787811" y="362053"/>
                <a:ext cx="877079" cy="532633"/>
              </a:xfrm>
              <a:prstGeom prst="roundRect">
                <a:avLst>
                  <a:gd name="adj" fmla="val 50000"/>
                </a:avLst>
              </a:prstGeom>
              <a:solidFill>
                <a:srgbClr val="B8CAE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effectLst/>
                  </a:rPr>
                  <a:t>product_id</a:t>
                </a:r>
              </a:p>
            </p:txBody>
          </p:sp>
          <p:sp>
            <p:nvSpPr>
              <p:cNvPr id="39" name="Flowchart: Stored Data 38">
                <a:extLst>
                  <a:ext uri="{FF2B5EF4-FFF2-40B4-BE49-F238E27FC236}">
                    <a16:creationId xmlns:a16="http://schemas.microsoft.com/office/drawing/2014/main" id="{81B984CF-1309-9030-4899-95AA6D74EC98}"/>
                  </a:ext>
                </a:extLst>
              </p:cNvPr>
              <p:cNvSpPr/>
              <p:nvPr/>
            </p:nvSpPr>
            <p:spPr>
              <a:xfrm rot="10800000">
                <a:off x="10363200" y="350551"/>
                <a:ext cx="1828800" cy="544134"/>
              </a:xfrm>
              <a:prstGeom prst="flowChartOnlineStorag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1" name="TextBox 40">
              <a:extLst>
                <a:ext uri="{FF2B5EF4-FFF2-40B4-BE49-F238E27FC236}">
                  <a16:creationId xmlns:a16="http://schemas.microsoft.com/office/drawing/2014/main" id="{8893196E-5A4E-D17B-32FE-833DED1242A1}"/>
                </a:ext>
              </a:extLst>
            </p:cNvPr>
            <p:cNvSpPr txBox="1"/>
            <p:nvPr/>
          </p:nvSpPr>
          <p:spPr>
            <a:xfrm>
              <a:off x="10440955" y="255029"/>
              <a:ext cx="1996751" cy="400110"/>
            </a:xfrm>
            <a:prstGeom prst="rect">
              <a:avLst/>
            </a:prstGeom>
            <a:noFill/>
          </p:spPr>
          <p:txBody>
            <a:bodyPr wrap="square" rtlCol="0">
              <a:spAutoFit/>
            </a:bodyPr>
            <a:lstStyle/>
            <a:p>
              <a:pPr algn="l" fontAlgn="base"/>
              <a:r>
                <a:rPr lang="fr-FR" sz="1000" b="0" dirty="0">
                  <a:solidFill>
                    <a:schemeClr val="bg1"/>
                  </a:solidFill>
                  <a:effectLst/>
                  <a:latin typeface="inherit"/>
                </a:rPr>
                <a:t>unique product identifier</a:t>
              </a:r>
            </a:p>
            <a:p>
              <a:r>
                <a:rPr lang="fr-FR" sz="1000" b="0" i="0" dirty="0">
                  <a:solidFill>
                    <a:schemeClr val="bg1"/>
                  </a:solidFill>
                  <a:effectLst/>
                  <a:latin typeface="Google Material Icons"/>
                </a:rPr>
                <a:t>text_format</a:t>
              </a:r>
              <a:endParaRPr lang="en-US" sz="1200" dirty="0"/>
            </a:p>
          </p:txBody>
        </p:sp>
      </p:grpSp>
      <p:grpSp>
        <p:nvGrpSpPr>
          <p:cNvPr id="43" name="Group 42">
            <a:extLst>
              <a:ext uri="{FF2B5EF4-FFF2-40B4-BE49-F238E27FC236}">
                <a16:creationId xmlns:a16="http://schemas.microsoft.com/office/drawing/2014/main" id="{E1AE7371-25DF-3B04-8AB0-4D8699A99A9D}"/>
              </a:ext>
            </a:extLst>
          </p:cNvPr>
          <p:cNvGrpSpPr/>
          <p:nvPr/>
        </p:nvGrpSpPr>
        <p:grpSpPr>
          <a:xfrm>
            <a:off x="9563876" y="1275935"/>
            <a:ext cx="2827174" cy="582727"/>
            <a:chOff x="9563876" y="163722"/>
            <a:chExt cx="2827174" cy="582727"/>
          </a:xfrm>
          <a:effectLst>
            <a:outerShdw blurRad="50800" dist="38100" dir="5400000" algn="t" rotWithShape="0">
              <a:prstClr val="black">
                <a:alpha val="40000"/>
              </a:prstClr>
            </a:outerShdw>
          </a:effectLst>
        </p:grpSpPr>
        <p:grpSp>
          <p:nvGrpSpPr>
            <p:cNvPr id="44" name="Group 43">
              <a:extLst>
                <a:ext uri="{FF2B5EF4-FFF2-40B4-BE49-F238E27FC236}">
                  <a16:creationId xmlns:a16="http://schemas.microsoft.com/office/drawing/2014/main" id="{22B072D7-4123-1414-C399-8ED1C6E9A813}"/>
                </a:ext>
              </a:extLst>
            </p:cNvPr>
            <p:cNvGrpSpPr/>
            <p:nvPr/>
          </p:nvGrpSpPr>
          <p:grpSpPr>
            <a:xfrm>
              <a:off x="9563876" y="163722"/>
              <a:ext cx="2404189" cy="582727"/>
              <a:chOff x="9787811" y="350551"/>
              <a:chExt cx="2404189" cy="544135"/>
            </a:xfrm>
          </p:grpSpPr>
          <p:sp>
            <p:nvSpPr>
              <p:cNvPr id="46" name="Rectangle: Rounded Corners 45">
                <a:extLst>
                  <a:ext uri="{FF2B5EF4-FFF2-40B4-BE49-F238E27FC236}">
                    <a16:creationId xmlns:a16="http://schemas.microsoft.com/office/drawing/2014/main" id="{3C3450ED-89C4-B39D-D03F-86E2F36B58A6}"/>
                  </a:ext>
                </a:extLst>
              </p:cNvPr>
              <p:cNvSpPr/>
              <p:nvPr/>
            </p:nvSpPr>
            <p:spPr>
              <a:xfrm>
                <a:off x="9787811" y="362053"/>
                <a:ext cx="877079" cy="532633"/>
              </a:xfrm>
              <a:prstGeom prst="roundRect">
                <a:avLst>
                  <a:gd name="adj" fmla="val 50000"/>
                </a:avLst>
              </a:prstGeom>
              <a:solidFill>
                <a:srgbClr val="B8CAE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effectLst/>
                  </a:rPr>
                  <a:t>product_</a:t>
                </a:r>
              </a:p>
              <a:p>
                <a:pPr algn="ctr"/>
                <a:r>
                  <a:rPr lang="en-US" sz="800" dirty="0">
                    <a:effectLst/>
                  </a:rPr>
                  <a:t>category_</a:t>
                </a:r>
              </a:p>
              <a:p>
                <a:pPr algn="ctr"/>
                <a:r>
                  <a:rPr lang="en-US" sz="800" dirty="0">
                    <a:effectLst/>
                  </a:rPr>
                  <a:t>name</a:t>
                </a:r>
              </a:p>
            </p:txBody>
          </p:sp>
          <p:sp>
            <p:nvSpPr>
              <p:cNvPr id="47" name="Flowchart: Stored Data 46">
                <a:extLst>
                  <a:ext uri="{FF2B5EF4-FFF2-40B4-BE49-F238E27FC236}">
                    <a16:creationId xmlns:a16="http://schemas.microsoft.com/office/drawing/2014/main" id="{EA7D568B-0FC1-0F52-2A93-FE7B949B5F20}"/>
                  </a:ext>
                </a:extLst>
              </p:cNvPr>
              <p:cNvSpPr/>
              <p:nvPr/>
            </p:nvSpPr>
            <p:spPr>
              <a:xfrm rot="10800000">
                <a:off x="10363200" y="350551"/>
                <a:ext cx="1828800" cy="544134"/>
              </a:xfrm>
              <a:prstGeom prst="flowChartOnlineStorag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5" name="TextBox 44">
              <a:extLst>
                <a:ext uri="{FF2B5EF4-FFF2-40B4-BE49-F238E27FC236}">
                  <a16:creationId xmlns:a16="http://schemas.microsoft.com/office/drawing/2014/main" id="{AEE874A9-2FD5-6F55-9AF7-076F79BA174B}"/>
                </a:ext>
              </a:extLst>
            </p:cNvPr>
            <p:cNvSpPr txBox="1"/>
            <p:nvPr/>
          </p:nvSpPr>
          <p:spPr>
            <a:xfrm>
              <a:off x="10394299" y="255029"/>
              <a:ext cx="1996751" cy="400110"/>
            </a:xfrm>
            <a:prstGeom prst="rect">
              <a:avLst/>
            </a:prstGeom>
            <a:noFill/>
          </p:spPr>
          <p:txBody>
            <a:bodyPr wrap="square" rtlCol="0">
              <a:spAutoFit/>
            </a:bodyPr>
            <a:lstStyle/>
            <a:p>
              <a:pPr algn="l" fontAlgn="base"/>
              <a:r>
                <a:rPr lang="en-US" sz="1000" b="0" i="0" dirty="0">
                  <a:solidFill>
                    <a:schemeClr val="bg1"/>
                  </a:solidFill>
                  <a:effectLst/>
                  <a:latin typeface="Inter"/>
                </a:rPr>
                <a:t>root category of product, in Portuguese</a:t>
              </a:r>
              <a:endParaRPr lang="en-US" sz="1200" dirty="0">
                <a:solidFill>
                  <a:schemeClr val="bg1"/>
                </a:solidFill>
              </a:endParaRPr>
            </a:p>
          </p:txBody>
        </p:sp>
      </p:grpSp>
      <p:grpSp>
        <p:nvGrpSpPr>
          <p:cNvPr id="53" name="Group 52">
            <a:extLst>
              <a:ext uri="{FF2B5EF4-FFF2-40B4-BE49-F238E27FC236}">
                <a16:creationId xmlns:a16="http://schemas.microsoft.com/office/drawing/2014/main" id="{4CBB93D3-165F-E477-9D9F-3E509A0C79C9}"/>
              </a:ext>
            </a:extLst>
          </p:cNvPr>
          <p:cNvGrpSpPr/>
          <p:nvPr/>
        </p:nvGrpSpPr>
        <p:grpSpPr>
          <a:xfrm>
            <a:off x="9563876" y="1949605"/>
            <a:ext cx="2404189" cy="595045"/>
            <a:chOff x="9563876" y="163722"/>
            <a:chExt cx="2404189" cy="595045"/>
          </a:xfrm>
          <a:effectLst>
            <a:outerShdw blurRad="50800" dist="38100" dir="5400000" algn="t" rotWithShape="0">
              <a:prstClr val="black">
                <a:alpha val="40000"/>
              </a:prstClr>
            </a:outerShdw>
          </a:effectLst>
        </p:grpSpPr>
        <p:grpSp>
          <p:nvGrpSpPr>
            <p:cNvPr id="54" name="Group 53">
              <a:extLst>
                <a:ext uri="{FF2B5EF4-FFF2-40B4-BE49-F238E27FC236}">
                  <a16:creationId xmlns:a16="http://schemas.microsoft.com/office/drawing/2014/main" id="{1339C637-BD54-3F58-663A-5EFFC0FC6E0A}"/>
                </a:ext>
              </a:extLst>
            </p:cNvPr>
            <p:cNvGrpSpPr/>
            <p:nvPr/>
          </p:nvGrpSpPr>
          <p:grpSpPr>
            <a:xfrm>
              <a:off x="9563876" y="163722"/>
              <a:ext cx="2404189" cy="582727"/>
              <a:chOff x="9787811" y="350551"/>
              <a:chExt cx="2404189" cy="544135"/>
            </a:xfrm>
          </p:grpSpPr>
          <p:sp>
            <p:nvSpPr>
              <p:cNvPr id="56" name="Rectangle: Rounded Corners 55">
                <a:extLst>
                  <a:ext uri="{FF2B5EF4-FFF2-40B4-BE49-F238E27FC236}">
                    <a16:creationId xmlns:a16="http://schemas.microsoft.com/office/drawing/2014/main" id="{7940F58D-A419-6844-4F19-EBCA8CF50254}"/>
                  </a:ext>
                </a:extLst>
              </p:cNvPr>
              <p:cNvSpPr/>
              <p:nvPr/>
            </p:nvSpPr>
            <p:spPr>
              <a:xfrm>
                <a:off x="9787811" y="362053"/>
                <a:ext cx="877079" cy="532633"/>
              </a:xfrm>
              <a:prstGeom prst="roundRect">
                <a:avLst>
                  <a:gd name="adj" fmla="val 50000"/>
                </a:avLst>
              </a:prstGeom>
              <a:solidFill>
                <a:srgbClr val="B8CAE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effectLst/>
                  </a:rPr>
                  <a:t>product_</a:t>
                </a:r>
              </a:p>
              <a:p>
                <a:pPr algn="ctr"/>
                <a:r>
                  <a:rPr lang="en-US" sz="800" dirty="0">
                    <a:effectLst/>
                  </a:rPr>
                  <a:t>name_lengt</a:t>
                </a:r>
              </a:p>
            </p:txBody>
          </p:sp>
          <p:sp>
            <p:nvSpPr>
              <p:cNvPr id="57" name="Flowchart: Stored Data 56">
                <a:extLst>
                  <a:ext uri="{FF2B5EF4-FFF2-40B4-BE49-F238E27FC236}">
                    <a16:creationId xmlns:a16="http://schemas.microsoft.com/office/drawing/2014/main" id="{92924620-0CC3-A354-E79B-5AC840528ACA}"/>
                  </a:ext>
                </a:extLst>
              </p:cNvPr>
              <p:cNvSpPr/>
              <p:nvPr/>
            </p:nvSpPr>
            <p:spPr>
              <a:xfrm rot="10800000">
                <a:off x="10363200" y="350551"/>
                <a:ext cx="1828800" cy="544134"/>
              </a:xfrm>
              <a:prstGeom prst="flowChartOnlineStorag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5" name="TextBox 54">
              <a:extLst>
                <a:ext uri="{FF2B5EF4-FFF2-40B4-BE49-F238E27FC236}">
                  <a16:creationId xmlns:a16="http://schemas.microsoft.com/office/drawing/2014/main" id="{C91607B4-8FB4-39AE-4853-433B7D2D6EF3}"/>
                </a:ext>
              </a:extLst>
            </p:cNvPr>
            <p:cNvSpPr txBox="1"/>
            <p:nvPr/>
          </p:nvSpPr>
          <p:spPr>
            <a:xfrm>
              <a:off x="10394299" y="204769"/>
              <a:ext cx="1573766" cy="553998"/>
            </a:xfrm>
            <a:prstGeom prst="rect">
              <a:avLst/>
            </a:prstGeom>
            <a:noFill/>
          </p:spPr>
          <p:txBody>
            <a:bodyPr wrap="square" rtlCol="0">
              <a:spAutoFit/>
            </a:bodyPr>
            <a:lstStyle/>
            <a:p>
              <a:pPr algn="l" fontAlgn="base"/>
              <a:r>
                <a:rPr lang="en-US" sz="1000" b="0" i="0" dirty="0">
                  <a:solidFill>
                    <a:schemeClr val="bg1"/>
                  </a:solidFill>
                  <a:effectLst/>
                  <a:latin typeface="Inter"/>
                </a:rPr>
                <a:t>number of characters extracted from the product name</a:t>
              </a:r>
              <a:endParaRPr lang="en-US" sz="1200" dirty="0">
                <a:solidFill>
                  <a:schemeClr val="bg1"/>
                </a:solidFill>
              </a:endParaRPr>
            </a:p>
          </p:txBody>
        </p:sp>
      </p:grpSp>
      <p:grpSp>
        <p:nvGrpSpPr>
          <p:cNvPr id="58" name="Group 57">
            <a:extLst>
              <a:ext uri="{FF2B5EF4-FFF2-40B4-BE49-F238E27FC236}">
                <a16:creationId xmlns:a16="http://schemas.microsoft.com/office/drawing/2014/main" id="{493837BD-E52D-F728-B7F4-2B6AFA822CB0}"/>
              </a:ext>
            </a:extLst>
          </p:cNvPr>
          <p:cNvGrpSpPr/>
          <p:nvPr/>
        </p:nvGrpSpPr>
        <p:grpSpPr>
          <a:xfrm>
            <a:off x="9563876" y="2635593"/>
            <a:ext cx="2404189" cy="595045"/>
            <a:chOff x="9563876" y="163722"/>
            <a:chExt cx="2404189" cy="595045"/>
          </a:xfrm>
          <a:effectLst>
            <a:outerShdw blurRad="50800" dist="38100" dir="5400000" algn="t" rotWithShape="0">
              <a:prstClr val="black">
                <a:alpha val="40000"/>
              </a:prstClr>
            </a:outerShdw>
          </a:effectLst>
        </p:grpSpPr>
        <p:grpSp>
          <p:nvGrpSpPr>
            <p:cNvPr id="59" name="Group 58">
              <a:extLst>
                <a:ext uri="{FF2B5EF4-FFF2-40B4-BE49-F238E27FC236}">
                  <a16:creationId xmlns:a16="http://schemas.microsoft.com/office/drawing/2014/main" id="{07EF3645-DEB7-3091-DCB1-C66F0895F976}"/>
                </a:ext>
              </a:extLst>
            </p:cNvPr>
            <p:cNvGrpSpPr/>
            <p:nvPr/>
          </p:nvGrpSpPr>
          <p:grpSpPr>
            <a:xfrm>
              <a:off x="9563876" y="163722"/>
              <a:ext cx="2404189" cy="582727"/>
              <a:chOff x="9787811" y="350551"/>
              <a:chExt cx="2404189" cy="544135"/>
            </a:xfrm>
          </p:grpSpPr>
          <p:sp>
            <p:nvSpPr>
              <p:cNvPr id="61" name="Rectangle: Rounded Corners 60">
                <a:extLst>
                  <a:ext uri="{FF2B5EF4-FFF2-40B4-BE49-F238E27FC236}">
                    <a16:creationId xmlns:a16="http://schemas.microsoft.com/office/drawing/2014/main" id="{0321C92E-DF46-0931-921F-7EF21D534A8A}"/>
                  </a:ext>
                </a:extLst>
              </p:cNvPr>
              <p:cNvSpPr/>
              <p:nvPr/>
            </p:nvSpPr>
            <p:spPr>
              <a:xfrm>
                <a:off x="9787811" y="362053"/>
                <a:ext cx="877079" cy="532633"/>
              </a:xfrm>
              <a:prstGeom prst="roundRect">
                <a:avLst>
                  <a:gd name="adj" fmla="val 50000"/>
                </a:avLst>
              </a:prstGeom>
              <a:solidFill>
                <a:srgbClr val="B8CAE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effectLst/>
                  </a:rPr>
                  <a:t>product_</a:t>
                </a:r>
              </a:p>
              <a:p>
                <a:pPr algn="ctr"/>
                <a:r>
                  <a:rPr lang="en-US" sz="800" dirty="0">
                    <a:effectLst/>
                  </a:rPr>
                  <a:t>description_</a:t>
                </a:r>
              </a:p>
              <a:p>
                <a:pPr algn="ctr"/>
                <a:r>
                  <a:rPr lang="en-US" sz="800" dirty="0">
                    <a:effectLst/>
                  </a:rPr>
                  <a:t>lenght</a:t>
                </a:r>
              </a:p>
            </p:txBody>
          </p:sp>
          <p:sp>
            <p:nvSpPr>
              <p:cNvPr id="62" name="Flowchart: Stored Data 61">
                <a:extLst>
                  <a:ext uri="{FF2B5EF4-FFF2-40B4-BE49-F238E27FC236}">
                    <a16:creationId xmlns:a16="http://schemas.microsoft.com/office/drawing/2014/main" id="{D41FC842-2D55-77F9-71BE-40FF6D378814}"/>
                  </a:ext>
                </a:extLst>
              </p:cNvPr>
              <p:cNvSpPr/>
              <p:nvPr/>
            </p:nvSpPr>
            <p:spPr>
              <a:xfrm rot="10800000">
                <a:off x="10363200" y="350551"/>
                <a:ext cx="1828800" cy="544134"/>
              </a:xfrm>
              <a:prstGeom prst="flowChartOnlineStorag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0" name="TextBox 59">
              <a:extLst>
                <a:ext uri="{FF2B5EF4-FFF2-40B4-BE49-F238E27FC236}">
                  <a16:creationId xmlns:a16="http://schemas.microsoft.com/office/drawing/2014/main" id="{1C79827C-A346-A3C0-9EBB-AF155D416E81}"/>
                </a:ext>
              </a:extLst>
            </p:cNvPr>
            <p:cNvSpPr txBox="1"/>
            <p:nvPr/>
          </p:nvSpPr>
          <p:spPr>
            <a:xfrm>
              <a:off x="10394299" y="204769"/>
              <a:ext cx="1573766" cy="553998"/>
            </a:xfrm>
            <a:prstGeom prst="rect">
              <a:avLst/>
            </a:prstGeom>
            <a:noFill/>
          </p:spPr>
          <p:txBody>
            <a:bodyPr wrap="square" rtlCol="0">
              <a:spAutoFit/>
            </a:bodyPr>
            <a:lstStyle/>
            <a:p>
              <a:pPr algn="l" fontAlgn="base"/>
              <a:r>
                <a:rPr lang="en-US" sz="1000" b="0" i="0" dirty="0">
                  <a:solidFill>
                    <a:schemeClr val="bg1"/>
                  </a:solidFill>
                  <a:effectLst/>
                  <a:latin typeface="Inter"/>
                </a:rPr>
                <a:t>number of characters extracted from the product description</a:t>
              </a:r>
              <a:endParaRPr lang="en-US" sz="1200" dirty="0">
                <a:solidFill>
                  <a:schemeClr val="bg1"/>
                </a:solidFill>
              </a:endParaRPr>
            </a:p>
          </p:txBody>
        </p:sp>
      </p:grpSp>
      <p:grpSp>
        <p:nvGrpSpPr>
          <p:cNvPr id="63" name="Group 62">
            <a:extLst>
              <a:ext uri="{FF2B5EF4-FFF2-40B4-BE49-F238E27FC236}">
                <a16:creationId xmlns:a16="http://schemas.microsoft.com/office/drawing/2014/main" id="{26A44567-D378-8273-EAA9-8F683A5DB95E}"/>
              </a:ext>
            </a:extLst>
          </p:cNvPr>
          <p:cNvGrpSpPr/>
          <p:nvPr/>
        </p:nvGrpSpPr>
        <p:grpSpPr>
          <a:xfrm>
            <a:off x="9563876" y="3321581"/>
            <a:ext cx="2422851" cy="582727"/>
            <a:chOff x="9563876" y="163722"/>
            <a:chExt cx="2422851" cy="582727"/>
          </a:xfrm>
          <a:effectLst>
            <a:outerShdw blurRad="50800" dist="38100" dir="5400000" algn="t" rotWithShape="0">
              <a:prstClr val="black">
                <a:alpha val="40000"/>
              </a:prstClr>
            </a:outerShdw>
          </a:effectLst>
        </p:grpSpPr>
        <p:grpSp>
          <p:nvGrpSpPr>
            <p:cNvPr id="64" name="Group 63">
              <a:extLst>
                <a:ext uri="{FF2B5EF4-FFF2-40B4-BE49-F238E27FC236}">
                  <a16:creationId xmlns:a16="http://schemas.microsoft.com/office/drawing/2014/main" id="{D749101E-DCBB-DE52-2C0D-4C8B85D11D5C}"/>
                </a:ext>
              </a:extLst>
            </p:cNvPr>
            <p:cNvGrpSpPr/>
            <p:nvPr/>
          </p:nvGrpSpPr>
          <p:grpSpPr>
            <a:xfrm>
              <a:off x="9563876" y="163722"/>
              <a:ext cx="2404189" cy="582727"/>
              <a:chOff x="9787811" y="350551"/>
              <a:chExt cx="2404189" cy="544135"/>
            </a:xfrm>
          </p:grpSpPr>
          <p:sp>
            <p:nvSpPr>
              <p:cNvPr id="66" name="Rectangle: Rounded Corners 65">
                <a:extLst>
                  <a:ext uri="{FF2B5EF4-FFF2-40B4-BE49-F238E27FC236}">
                    <a16:creationId xmlns:a16="http://schemas.microsoft.com/office/drawing/2014/main" id="{6DCFA016-289F-469B-24E0-245932FCD928}"/>
                  </a:ext>
                </a:extLst>
              </p:cNvPr>
              <p:cNvSpPr/>
              <p:nvPr/>
            </p:nvSpPr>
            <p:spPr>
              <a:xfrm>
                <a:off x="9787811" y="362053"/>
                <a:ext cx="877079" cy="532633"/>
              </a:xfrm>
              <a:prstGeom prst="roundRect">
                <a:avLst>
                  <a:gd name="adj" fmla="val 50000"/>
                </a:avLst>
              </a:prstGeom>
              <a:solidFill>
                <a:srgbClr val="B8CAE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effectLst/>
                  </a:rPr>
                  <a:t>product_</a:t>
                </a:r>
              </a:p>
              <a:p>
                <a:pPr algn="ctr"/>
                <a:r>
                  <a:rPr lang="en-US" sz="800" dirty="0">
                    <a:effectLst/>
                  </a:rPr>
                  <a:t>photos_qty</a:t>
                </a:r>
              </a:p>
            </p:txBody>
          </p:sp>
          <p:sp>
            <p:nvSpPr>
              <p:cNvPr id="67" name="Flowchart: Stored Data 66">
                <a:extLst>
                  <a:ext uri="{FF2B5EF4-FFF2-40B4-BE49-F238E27FC236}">
                    <a16:creationId xmlns:a16="http://schemas.microsoft.com/office/drawing/2014/main" id="{4FFA3683-4F2B-3C63-058E-5C1E57BF0AA4}"/>
                  </a:ext>
                </a:extLst>
              </p:cNvPr>
              <p:cNvSpPr/>
              <p:nvPr/>
            </p:nvSpPr>
            <p:spPr>
              <a:xfrm rot="10800000">
                <a:off x="10363200" y="350551"/>
                <a:ext cx="1828800" cy="544134"/>
              </a:xfrm>
              <a:prstGeom prst="flowChartOnlineStorag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5" name="TextBox 64">
              <a:extLst>
                <a:ext uri="{FF2B5EF4-FFF2-40B4-BE49-F238E27FC236}">
                  <a16:creationId xmlns:a16="http://schemas.microsoft.com/office/drawing/2014/main" id="{128B864F-9A4A-ACF7-28E2-68F0D306675C}"/>
                </a:ext>
              </a:extLst>
            </p:cNvPr>
            <p:cNvSpPr txBox="1"/>
            <p:nvPr/>
          </p:nvSpPr>
          <p:spPr>
            <a:xfrm>
              <a:off x="10412961" y="232762"/>
              <a:ext cx="1573766" cy="400110"/>
            </a:xfrm>
            <a:prstGeom prst="rect">
              <a:avLst/>
            </a:prstGeom>
            <a:noFill/>
          </p:spPr>
          <p:txBody>
            <a:bodyPr wrap="square" rtlCol="0">
              <a:spAutoFit/>
            </a:bodyPr>
            <a:lstStyle/>
            <a:p>
              <a:pPr algn="l" fontAlgn="base"/>
              <a:r>
                <a:rPr lang="en-US" sz="1000" b="0" i="0" dirty="0">
                  <a:solidFill>
                    <a:schemeClr val="bg1"/>
                  </a:solidFill>
                  <a:effectLst/>
                  <a:latin typeface="Inter"/>
                </a:rPr>
                <a:t>number of product published photos</a:t>
              </a:r>
              <a:endParaRPr lang="en-US" sz="1200" dirty="0">
                <a:solidFill>
                  <a:schemeClr val="bg1"/>
                </a:solidFill>
              </a:endParaRPr>
            </a:p>
          </p:txBody>
        </p:sp>
      </p:grpSp>
      <p:grpSp>
        <p:nvGrpSpPr>
          <p:cNvPr id="68" name="Group 67">
            <a:extLst>
              <a:ext uri="{FF2B5EF4-FFF2-40B4-BE49-F238E27FC236}">
                <a16:creationId xmlns:a16="http://schemas.microsoft.com/office/drawing/2014/main" id="{E0EF6C10-54FA-83B7-4875-6D54CB41B0E3}"/>
              </a:ext>
            </a:extLst>
          </p:cNvPr>
          <p:cNvGrpSpPr/>
          <p:nvPr/>
        </p:nvGrpSpPr>
        <p:grpSpPr>
          <a:xfrm>
            <a:off x="9563876" y="3995251"/>
            <a:ext cx="2422851" cy="582727"/>
            <a:chOff x="9563876" y="163722"/>
            <a:chExt cx="2422851" cy="582727"/>
          </a:xfrm>
          <a:effectLst>
            <a:outerShdw blurRad="50800" dist="38100" dir="5400000" algn="t" rotWithShape="0">
              <a:prstClr val="black">
                <a:alpha val="40000"/>
              </a:prstClr>
            </a:outerShdw>
          </a:effectLst>
        </p:grpSpPr>
        <p:grpSp>
          <p:nvGrpSpPr>
            <p:cNvPr id="69" name="Group 68">
              <a:extLst>
                <a:ext uri="{FF2B5EF4-FFF2-40B4-BE49-F238E27FC236}">
                  <a16:creationId xmlns:a16="http://schemas.microsoft.com/office/drawing/2014/main" id="{AD360B07-801A-7A48-AC53-70379AE8EC80}"/>
                </a:ext>
              </a:extLst>
            </p:cNvPr>
            <p:cNvGrpSpPr/>
            <p:nvPr/>
          </p:nvGrpSpPr>
          <p:grpSpPr>
            <a:xfrm>
              <a:off x="9563876" y="163722"/>
              <a:ext cx="2404189" cy="582727"/>
              <a:chOff x="9787811" y="350551"/>
              <a:chExt cx="2404189" cy="544135"/>
            </a:xfrm>
          </p:grpSpPr>
          <p:sp>
            <p:nvSpPr>
              <p:cNvPr id="71" name="Rectangle: Rounded Corners 70">
                <a:extLst>
                  <a:ext uri="{FF2B5EF4-FFF2-40B4-BE49-F238E27FC236}">
                    <a16:creationId xmlns:a16="http://schemas.microsoft.com/office/drawing/2014/main" id="{9C38A3E3-EA6D-BB23-CCEB-7F062681DD91}"/>
                  </a:ext>
                </a:extLst>
              </p:cNvPr>
              <p:cNvSpPr/>
              <p:nvPr/>
            </p:nvSpPr>
            <p:spPr>
              <a:xfrm>
                <a:off x="9787811" y="362053"/>
                <a:ext cx="877079" cy="532633"/>
              </a:xfrm>
              <a:prstGeom prst="roundRect">
                <a:avLst>
                  <a:gd name="adj" fmla="val 50000"/>
                </a:avLst>
              </a:prstGeom>
              <a:solidFill>
                <a:srgbClr val="B8CAE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effectLst/>
                  </a:rPr>
                  <a:t>product_</a:t>
                </a:r>
              </a:p>
              <a:p>
                <a:pPr algn="ctr"/>
                <a:r>
                  <a:rPr lang="en-US" sz="800" dirty="0">
                    <a:effectLst/>
                  </a:rPr>
                  <a:t>weight_g</a:t>
                </a:r>
              </a:p>
            </p:txBody>
          </p:sp>
          <p:sp>
            <p:nvSpPr>
              <p:cNvPr id="72" name="Flowchart: Stored Data 71">
                <a:extLst>
                  <a:ext uri="{FF2B5EF4-FFF2-40B4-BE49-F238E27FC236}">
                    <a16:creationId xmlns:a16="http://schemas.microsoft.com/office/drawing/2014/main" id="{28A8C520-64D4-2725-1DE6-748CDD6FA831}"/>
                  </a:ext>
                </a:extLst>
              </p:cNvPr>
              <p:cNvSpPr/>
              <p:nvPr/>
            </p:nvSpPr>
            <p:spPr>
              <a:xfrm rot="10800000">
                <a:off x="10363200" y="350551"/>
                <a:ext cx="1828800" cy="544134"/>
              </a:xfrm>
              <a:prstGeom prst="flowChartOnlineStorag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0" name="TextBox 69">
              <a:extLst>
                <a:ext uri="{FF2B5EF4-FFF2-40B4-BE49-F238E27FC236}">
                  <a16:creationId xmlns:a16="http://schemas.microsoft.com/office/drawing/2014/main" id="{DF62F73F-6D19-5FF9-906B-EFB2F51E9626}"/>
                </a:ext>
              </a:extLst>
            </p:cNvPr>
            <p:cNvSpPr txBox="1"/>
            <p:nvPr/>
          </p:nvSpPr>
          <p:spPr>
            <a:xfrm>
              <a:off x="10412961" y="232762"/>
              <a:ext cx="1573766" cy="400110"/>
            </a:xfrm>
            <a:prstGeom prst="rect">
              <a:avLst/>
            </a:prstGeom>
            <a:noFill/>
          </p:spPr>
          <p:txBody>
            <a:bodyPr wrap="square" rtlCol="0">
              <a:spAutoFit/>
            </a:bodyPr>
            <a:lstStyle/>
            <a:p>
              <a:pPr algn="l" fontAlgn="base"/>
              <a:r>
                <a:rPr lang="en-US" sz="1000" b="0" i="0" dirty="0">
                  <a:solidFill>
                    <a:schemeClr val="bg1"/>
                  </a:solidFill>
                  <a:effectLst/>
                  <a:latin typeface="Inter"/>
                </a:rPr>
                <a:t>product weight measured in grams</a:t>
              </a:r>
              <a:endParaRPr lang="en-US" sz="1200" dirty="0">
                <a:solidFill>
                  <a:schemeClr val="bg1"/>
                </a:solidFill>
              </a:endParaRPr>
            </a:p>
          </p:txBody>
        </p:sp>
      </p:grpSp>
      <p:grpSp>
        <p:nvGrpSpPr>
          <p:cNvPr id="73" name="Group 72">
            <a:extLst>
              <a:ext uri="{FF2B5EF4-FFF2-40B4-BE49-F238E27FC236}">
                <a16:creationId xmlns:a16="http://schemas.microsoft.com/office/drawing/2014/main" id="{A4AA5B03-81FF-98F6-8E39-E6480E51E132}"/>
              </a:ext>
            </a:extLst>
          </p:cNvPr>
          <p:cNvGrpSpPr/>
          <p:nvPr/>
        </p:nvGrpSpPr>
        <p:grpSpPr>
          <a:xfrm>
            <a:off x="9563876" y="4668921"/>
            <a:ext cx="2422851" cy="582727"/>
            <a:chOff x="9563876" y="163722"/>
            <a:chExt cx="2422851" cy="582727"/>
          </a:xfrm>
          <a:effectLst>
            <a:outerShdw blurRad="50800" dist="38100" dir="5400000" algn="t" rotWithShape="0">
              <a:prstClr val="black">
                <a:alpha val="40000"/>
              </a:prstClr>
            </a:outerShdw>
          </a:effectLst>
        </p:grpSpPr>
        <p:grpSp>
          <p:nvGrpSpPr>
            <p:cNvPr id="74" name="Group 73">
              <a:extLst>
                <a:ext uri="{FF2B5EF4-FFF2-40B4-BE49-F238E27FC236}">
                  <a16:creationId xmlns:a16="http://schemas.microsoft.com/office/drawing/2014/main" id="{1B933C8A-519C-76E6-CBCE-F2C2DA1D215D}"/>
                </a:ext>
              </a:extLst>
            </p:cNvPr>
            <p:cNvGrpSpPr/>
            <p:nvPr/>
          </p:nvGrpSpPr>
          <p:grpSpPr>
            <a:xfrm>
              <a:off x="9563876" y="163722"/>
              <a:ext cx="2404189" cy="582727"/>
              <a:chOff x="9787811" y="350551"/>
              <a:chExt cx="2404189" cy="544135"/>
            </a:xfrm>
          </p:grpSpPr>
          <p:sp>
            <p:nvSpPr>
              <p:cNvPr id="76" name="Rectangle: Rounded Corners 75">
                <a:extLst>
                  <a:ext uri="{FF2B5EF4-FFF2-40B4-BE49-F238E27FC236}">
                    <a16:creationId xmlns:a16="http://schemas.microsoft.com/office/drawing/2014/main" id="{B14F2AFE-8A06-B0E1-1C17-C19A43A51818}"/>
                  </a:ext>
                </a:extLst>
              </p:cNvPr>
              <p:cNvSpPr/>
              <p:nvPr/>
            </p:nvSpPr>
            <p:spPr>
              <a:xfrm>
                <a:off x="9787811" y="362053"/>
                <a:ext cx="877079" cy="532633"/>
              </a:xfrm>
              <a:prstGeom prst="roundRect">
                <a:avLst>
                  <a:gd name="adj" fmla="val 50000"/>
                </a:avLst>
              </a:prstGeom>
              <a:solidFill>
                <a:srgbClr val="B8CAE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effectLst/>
                  </a:rPr>
                  <a:t>product_</a:t>
                </a:r>
              </a:p>
              <a:p>
                <a:pPr algn="ctr"/>
                <a:r>
                  <a:rPr lang="en-US" sz="800" dirty="0">
                    <a:effectLst/>
                  </a:rPr>
                  <a:t>length_cm</a:t>
                </a:r>
              </a:p>
            </p:txBody>
          </p:sp>
          <p:sp>
            <p:nvSpPr>
              <p:cNvPr id="77" name="Flowchart: Stored Data 76">
                <a:extLst>
                  <a:ext uri="{FF2B5EF4-FFF2-40B4-BE49-F238E27FC236}">
                    <a16:creationId xmlns:a16="http://schemas.microsoft.com/office/drawing/2014/main" id="{37C83A2D-39E0-22A6-1CF2-8ED7BDE3C8FF}"/>
                  </a:ext>
                </a:extLst>
              </p:cNvPr>
              <p:cNvSpPr/>
              <p:nvPr/>
            </p:nvSpPr>
            <p:spPr>
              <a:xfrm rot="10800000">
                <a:off x="10363200" y="350551"/>
                <a:ext cx="1828800" cy="544134"/>
              </a:xfrm>
              <a:prstGeom prst="flowChartOnlineStorag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5" name="TextBox 74">
              <a:extLst>
                <a:ext uri="{FF2B5EF4-FFF2-40B4-BE49-F238E27FC236}">
                  <a16:creationId xmlns:a16="http://schemas.microsoft.com/office/drawing/2014/main" id="{9ED4073E-DC5D-0EDA-C166-208947CAA770}"/>
                </a:ext>
              </a:extLst>
            </p:cNvPr>
            <p:cNvSpPr txBox="1"/>
            <p:nvPr/>
          </p:nvSpPr>
          <p:spPr>
            <a:xfrm>
              <a:off x="10412961" y="232762"/>
              <a:ext cx="1573766" cy="400110"/>
            </a:xfrm>
            <a:prstGeom prst="rect">
              <a:avLst/>
            </a:prstGeom>
            <a:noFill/>
          </p:spPr>
          <p:txBody>
            <a:bodyPr wrap="square" rtlCol="0">
              <a:spAutoFit/>
            </a:bodyPr>
            <a:lstStyle/>
            <a:p>
              <a:pPr algn="l" fontAlgn="base"/>
              <a:r>
                <a:rPr lang="en-US" sz="1000" b="0" i="0" dirty="0">
                  <a:solidFill>
                    <a:schemeClr val="bg1"/>
                  </a:solidFill>
                  <a:effectLst/>
                  <a:latin typeface="Inter"/>
                </a:rPr>
                <a:t>product length measured in centimeters</a:t>
              </a:r>
              <a:endParaRPr lang="en-US" sz="1200" dirty="0">
                <a:solidFill>
                  <a:schemeClr val="bg1"/>
                </a:solidFill>
              </a:endParaRPr>
            </a:p>
          </p:txBody>
        </p:sp>
      </p:grpSp>
      <p:grpSp>
        <p:nvGrpSpPr>
          <p:cNvPr id="78" name="Group 77">
            <a:extLst>
              <a:ext uri="{FF2B5EF4-FFF2-40B4-BE49-F238E27FC236}">
                <a16:creationId xmlns:a16="http://schemas.microsoft.com/office/drawing/2014/main" id="{8EE61700-0C48-60D4-1B2A-1F9CEEB35B37}"/>
              </a:ext>
            </a:extLst>
          </p:cNvPr>
          <p:cNvGrpSpPr/>
          <p:nvPr/>
        </p:nvGrpSpPr>
        <p:grpSpPr>
          <a:xfrm>
            <a:off x="9563876" y="5342591"/>
            <a:ext cx="2422851" cy="582727"/>
            <a:chOff x="9563876" y="163722"/>
            <a:chExt cx="2422851" cy="582727"/>
          </a:xfrm>
          <a:effectLst>
            <a:outerShdw blurRad="50800" dist="38100" dir="5400000" algn="t" rotWithShape="0">
              <a:prstClr val="black">
                <a:alpha val="40000"/>
              </a:prstClr>
            </a:outerShdw>
          </a:effectLst>
        </p:grpSpPr>
        <p:grpSp>
          <p:nvGrpSpPr>
            <p:cNvPr id="79" name="Group 78">
              <a:extLst>
                <a:ext uri="{FF2B5EF4-FFF2-40B4-BE49-F238E27FC236}">
                  <a16:creationId xmlns:a16="http://schemas.microsoft.com/office/drawing/2014/main" id="{8E038CE8-CAB2-21AB-6E47-4AF7E23EA5F9}"/>
                </a:ext>
              </a:extLst>
            </p:cNvPr>
            <p:cNvGrpSpPr/>
            <p:nvPr/>
          </p:nvGrpSpPr>
          <p:grpSpPr>
            <a:xfrm>
              <a:off x="9563876" y="163722"/>
              <a:ext cx="2404189" cy="582727"/>
              <a:chOff x="9787811" y="350551"/>
              <a:chExt cx="2404189" cy="544135"/>
            </a:xfrm>
          </p:grpSpPr>
          <p:sp>
            <p:nvSpPr>
              <p:cNvPr id="81" name="Rectangle: Rounded Corners 80">
                <a:extLst>
                  <a:ext uri="{FF2B5EF4-FFF2-40B4-BE49-F238E27FC236}">
                    <a16:creationId xmlns:a16="http://schemas.microsoft.com/office/drawing/2014/main" id="{DE489A6D-733E-EED6-692D-D649F4004147}"/>
                  </a:ext>
                </a:extLst>
              </p:cNvPr>
              <p:cNvSpPr/>
              <p:nvPr/>
            </p:nvSpPr>
            <p:spPr>
              <a:xfrm>
                <a:off x="9787811" y="362053"/>
                <a:ext cx="877079" cy="532633"/>
              </a:xfrm>
              <a:prstGeom prst="roundRect">
                <a:avLst>
                  <a:gd name="adj" fmla="val 50000"/>
                </a:avLst>
              </a:prstGeom>
              <a:solidFill>
                <a:srgbClr val="B8CAE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effectLst/>
                  </a:rPr>
                  <a:t>product_</a:t>
                </a:r>
              </a:p>
              <a:p>
                <a:pPr algn="ctr"/>
                <a:r>
                  <a:rPr lang="en-US" sz="800" dirty="0">
                    <a:effectLst/>
                  </a:rPr>
                  <a:t>height_cm</a:t>
                </a:r>
              </a:p>
            </p:txBody>
          </p:sp>
          <p:sp>
            <p:nvSpPr>
              <p:cNvPr id="82" name="Flowchart: Stored Data 81">
                <a:extLst>
                  <a:ext uri="{FF2B5EF4-FFF2-40B4-BE49-F238E27FC236}">
                    <a16:creationId xmlns:a16="http://schemas.microsoft.com/office/drawing/2014/main" id="{FBB17CE4-D507-FB10-0FB5-F7BCEECB30FF}"/>
                  </a:ext>
                </a:extLst>
              </p:cNvPr>
              <p:cNvSpPr/>
              <p:nvPr/>
            </p:nvSpPr>
            <p:spPr>
              <a:xfrm rot="10800000">
                <a:off x="10363200" y="350551"/>
                <a:ext cx="1828800" cy="544134"/>
              </a:xfrm>
              <a:prstGeom prst="flowChartOnlineStorag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0" name="TextBox 79">
              <a:extLst>
                <a:ext uri="{FF2B5EF4-FFF2-40B4-BE49-F238E27FC236}">
                  <a16:creationId xmlns:a16="http://schemas.microsoft.com/office/drawing/2014/main" id="{10A94135-53DD-1342-258B-08455C6ECA51}"/>
                </a:ext>
              </a:extLst>
            </p:cNvPr>
            <p:cNvSpPr txBox="1"/>
            <p:nvPr/>
          </p:nvSpPr>
          <p:spPr>
            <a:xfrm>
              <a:off x="10412961" y="232762"/>
              <a:ext cx="1573766" cy="400110"/>
            </a:xfrm>
            <a:prstGeom prst="rect">
              <a:avLst/>
            </a:prstGeom>
            <a:noFill/>
          </p:spPr>
          <p:txBody>
            <a:bodyPr wrap="square" rtlCol="0">
              <a:spAutoFit/>
            </a:bodyPr>
            <a:lstStyle/>
            <a:p>
              <a:pPr algn="l" fontAlgn="base"/>
              <a:r>
                <a:rPr lang="en-US" sz="1000" b="0" i="0" dirty="0">
                  <a:solidFill>
                    <a:schemeClr val="bg1"/>
                  </a:solidFill>
                  <a:effectLst/>
                  <a:latin typeface="Inter"/>
                </a:rPr>
                <a:t>product height measured in centimeters</a:t>
              </a:r>
              <a:endParaRPr lang="en-US" sz="1200" dirty="0">
                <a:solidFill>
                  <a:schemeClr val="bg1"/>
                </a:solidFill>
              </a:endParaRPr>
            </a:p>
          </p:txBody>
        </p:sp>
      </p:grpSp>
      <p:grpSp>
        <p:nvGrpSpPr>
          <p:cNvPr id="83" name="Group 82">
            <a:extLst>
              <a:ext uri="{FF2B5EF4-FFF2-40B4-BE49-F238E27FC236}">
                <a16:creationId xmlns:a16="http://schemas.microsoft.com/office/drawing/2014/main" id="{54556649-9C4A-9BF2-64BE-A14CEA7CDE4F}"/>
              </a:ext>
            </a:extLst>
          </p:cNvPr>
          <p:cNvGrpSpPr/>
          <p:nvPr/>
        </p:nvGrpSpPr>
        <p:grpSpPr>
          <a:xfrm>
            <a:off x="9545214" y="6016262"/>
            <a:ext cx="2422851" cy="582727"/>
            <a:chOff x="9563876" y="163722"/>
            <a:chExt cx="2422851" cy="582727"/>
          </a:xfrm>
          <a:effectLst>
            <a:outerShdw blurRad="50800" dist="38100" dir="5400000" algn="t" rotWithShape="0">
              <a:prstClr val="black">
                <a:alpha val="40000"/>
              </a:prstClr>
            </a:outerShdw>
          </a:effectLst>
        </p:grpSpPr>
        <p:grpSp>
          <p:nvGrpSpPr>
            <p:cNvPr id="84" name="Group 83">
              <a:extLst>
                <a:ext uri="{FF2B5EF4-FFF2-40B4-BE49-F238E27FC236}">
                  <a16:creationId xmlns:a16="http://schemas.microsoft.com/office/drawing/2014/main" id="{A6366785-EC0F-614F-B652-6AEF3E69E3D5}"/>
                </a:ext>
              </a:extLst>
            </p:cNvPr>
            <p:cNvGrpSpPr/>
            <p:nvPr/>
          </p:nvGrpSpPr>
          <p:grpSpPr>
            <a:xfrm>
              <a:off x="9563876" y="163722"/>
              <a:ext cx="2404189" cy="582727"/>
              <a:chOff x="9787811" y="350551"/>
              <a:chExt cx="2404189" cy="544135"/>
            </a:xfrm>
          </p:grpSpPr>
          <p:sp>
            <p:nvSpPr>
              <p:cNvPr id="86" name="Rectangle: Rounded Corners 85">
                <a:extLst>
                  <a:ext uri="{FF2B5EF4-FFF2-40B4-BE49-F238E27FC236}">
                    <a16:creationId xmlns:a16="http://schemas.microsoft.com/office/drawing/2014/main" id="{6AB949B2-1A40-252B-07BE-2F1D598EB772}"/>
                  </a:ext>
                </a:extLst>
              </p:cNvPr>
              <p:cNvSpPr/>
              <p:nvPr/>
            </p:nvSpPr>
            <p:spPr>
              <a:xfrm>
                <a:off x="9787811" y="362053"/>
                <a:ext cx="877079" cy="532633"/>
              </a:xfrm>
              <a:prstGeom prst="roundRect">
                <a:avLst>
                  <a:gd name="adj" fmla="val 50000"/>
                </a:avLst>
              </a:prstGeom>
              <a:solidFill>
                <a:srgbClr val="B8CAE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effectLst/>
                  </a:rPr>
                  <a:t>product_</a:t>
                </a:r>
              </a:p>
              <a:p>
                <a:pPr algn="ctr"/>
                <a:r>
                  <a:rPr lang="en-US" sz="800" dirty="0">
                    <a:effectLst/>
                  </a:rPr>
                  <a:t>width_cm</a:t>
                </a:r>
              </a:p>
            </p:txBody>
          </p:sp>
          <p:sp>
            <p:nvSpPr>
              <p:cNvPr id="87" name="Flowchart: Stored Data 86">
                <a:extLst>
                  <a:ext uri="{FF2B5EF4-FFF2-40B4-BE49-F238E27FC236}">
                    <a16:creationId xmlns:a16="http://schemas.microsoft.com/office/drawing/2014/main" id="{799C0F5D-F287-CFB2-1910-B249E05E3C98}"/>
                  </a:ext>
                </a:extLst>
              </p:cNvPr>
              <p:cNvSpPr/>
              <p:nvPr/>
            </p:nvSpPr>
            <p:spPr>
              <a:xfrm rot="10800000">
                <a:off x="10363200" y="350551"/>
                <a:ext cx="1828800" cy="544134"/>
              </a:xfrm>
              <a:prstGeom prst="flowChartOnlineStorag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5" name="TextBox 84">
              <a:extLst>
                <a:ext uri="{FF2B5EF4-FFF2-40B4-BE49-F238E27FC236}">
                  <a16:creationId xmlns:a16="http://schemas.microsoft.com/office/drawing/2014/main" id="{C9105C38-A4AF-0653-6498-716781181A1E}"/>
                </a:ext>
              </a:extLst>
            </p:cNvPr>
            <p:cNvSpPr txBox="1"/>
            <p:nvPr/>
          </p:nvSpPr>
          <p:spPr>
            <a:xfrm>
              <a:off x="10412961" y="232762"/>
              <a:ext cx="1573766" cy="400110"/>
            </a:xfrm>
            <a:prstGeom prst="rect">
              <a:avLst/>
            </a:prstGeom>
            <a:noFill/>
          </p:spPr>
          <p:txBody>
            <a:bodyPr wrap="square" rtlCol="0">
              <a:spAutoFit/>
            </a:bodyPr>
            <a:lstStyle/>
            <a:p>
              <a:pPr algn="l" fontAlgn="base"/>
              <a:r>
                <a:rPr lang="en-US" sz="1000" b="0" i="0" dirty="0">
                  <a:solidFill>
                    <a:schemeClr val="bg1"/>
                  </a:solidFill>
                  <a:effectLst/>
                  <a:latin typeface="Inter"/>
                </a:rPr>
                <a:t>product width measured in centimeters</a:t>
              </a:r>
              <a:endParaRPr lang="en-US" sz="1200" dirty="0">
                <a:solidFill>
                  <a:schemeClr val="bg1"/>
                </a:solidFill>
              </a:endParaRPr>
            </a:p>
          </p:txBody>
        </p:sp>
      </p:grpSp>
      <p:sp>
        <p:nvSpPr>
          <p:cNvPr id="88" name="Rectangle: Rounded Corners 87">
            <a:extLst>
              <a:ext uri="{FF2B5EF4-FFF2-40B4-BE49-F238E27FC236}">
                <a16:creationId xmlns:a16="http://schemas.microsoft.com/office/drawing/2014/main" id="{26A4EF04-E726-5BE0-0F3B-999A4480DDA9}"/>
              </a:ext>
            </a:extLst>
          </p:cNvPr>
          <p:cNvSpPr/>
          <p:nvPr/>
        </p:nvSpPr>
        <p:spPr>
          <a:xfrm>
            <a:off x="9545214" y="142025"/>
            <a:ext cx="2508881" cy="354922"/>
          </a:xfrm>
          <a:prstGeom prst="roundRect">
            <a:avLst/>
          </a:prstGeom>
          <a:solidFill>
            <a:schemeClr val="accent4">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Description of each column</a:t>
            </a:r>
          </a:p>
        </p:txBody>
      </p:sp>
      <p:sp>
        <p:nvSpPr>
          <p:cNvPr id="89" name="TextBox 88">
            <a:extLst>
              <a:ext uri="{FF2B5EF4-FFF2-40B4-BE49-F238E27FC236}">
                <a16:creationId xmlns:a16="http://schemas.microsoft.com/office/drawing/2014/main" id="{E918CADA-5D5B-47E5-B599-124BEDF47F9A}"/>
              </a:ext>
            </a:extLst>
          </p:cNvPr>
          <p:cNvSpPr txBox="1"/>
          <p:nvPr/>
        </p:nvSpPr>
        <p:spPr>
          <a:xfrm>
            <a:off x="81900" y="2852686"/>
            <a:ext cx="8879335" cy="369332"/>
          </a:xfrm>
          <a:prstGeom prst="rect">
            <a:avLst/>
          </a:prstGeom>
          <a:solidFill>
            <a:schemeClr val="accent4">
              <a:lumMod val="60000"/>
              <a:lumOff val="40000"/>
            </a:schemeClr>
          </a:solidFill>
          <a:ln>
            <a:noFill/>
          </a:ln>
        </p:spPr>
        <p:txBody>
          <a:bodyPr wrap="square" rtlCol="0">
            <a:spAutoFit/>
          </a:bodyPr>
          <a:lstStyle>
            <a:defPPr>
              <a:defRPr lang="en-US"/>
            </a:defPPr>
            <a:lvl1pPr algn="ctr">
              <a:defRPr>
                <a:solidFill>
                  <a:schemeClr val="bg1"/>
                </a:solidFill>
              </a:defRPr>
            </a:lvl1pPr>
          </a:lstStyle>
          <a:p>
            <a:r>
              <a:rPr lang="en-US" dirty="0"/>
              <a:t>The highest 10 products have orders account for 61% of the total orders</a:t>
            </a:r>
          </a:p>
        </p:txBody>
      </p:sp>
      <p:graphicFrame>
        <p:nvGraphicFramePr>
          <p:cNvPr id="90" name="Chart 89">
            <a:extLst>
              <a:ext uri="{FF2B5EF4-FFF2-40B4-BE49-F238E27FC236}">
                <a16:creationId xmlns:a16="http://schemas.microsoft.com/office/drawing/2014/main" id="{F6E6AAC8-A7E0-8B47-DB9A-8BBF12D802B4}"/>
              </a:ext>
            </a:extLst>
          </p:cNvPr>
          <p:cNvGraphicFramePr/>
          <p:nvPr>
            <p:extLst>
              <p:ext uri="{D42A27DB-BD31-4B8C-83A1-F6EECF244321}">
                <p14:modId xmlns:p14="http://schemas.microsoft.com/office/powerpoint/2010/main" val="2723746484"/>
              </p:ext>
            </p:extLst>
          </p:nvPr>
        </p:nvGraphicFramePr>
        <p:xfrm>
          <a:off x="81900" y="3230638"/>
          <a:ext cx="8995425" cy="362736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25024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1C9EF46E-F2DA-B6C8-DA83-824ECFE2D0BF}"/>
              </a:ext>
            </a:extLst>
          </p:cNvPr>
          <p:cNvGraphicFramePr>
            <a:graphicFrameLocks noGrp="1"/>
          </p:cNvGraphicFramePr>
          <p:nvPr>
            <p:extLst>
              <p:ext uri="{D42A27DB-BD31-4B8C-83A1-F6EECF244321}">
                <p14:modId xmlns:p14="http://schemas.microsoft.com/office/powerpoint/2010/main" val="2124082302"/>
              </p:ext>
            </p:extLst>
          </p:nvPr>
        </p:nvGraphicFramePr>
        <p:xfrm>
          <a:off x="125225" y="572926"/>
          <a:ext cx="7542315" cy="3162150"/>
        </p:xfrm>
        <a:graphic>
          <a:graphicData uri="http://schemas.openxmlformats.org/drawingml/2006/table">
            <a:tbl>
              <a:tblPr firstRow="1" bandRow="1">
                <a:tableStyleId>{9D7B26C5-4107-4FEC-AEDC-1716B250A1EF}</a:tableStyleId>
              </a:tblPr>
              <a:tblGrid>
                <a:gridCol w="838035">
                  <a:extLst>
                    <a:ext uri="{9D8B030D-6E8A-4147-A177-3AD203B41FA5}">
                      <a16:colId xmlns:a16="http://schemas.microsoft.com/office/drawing/2014/main" val="2101972310"/>
                    </a:ext>
                  </a:extLst>
                </a:gridCol>
                <a:gridCol w="838035">
                  <a:extLst>
                    <a:ext uri="{9D8B030D-6E8A-4147-A177-3AD203B41FA5}">
                      <a16:colId xmlns:a16="http://schemas.microsoft.com/office/drawing/2014/main" val="3564270305"/>
                    </a:ext>
                  </a:extLst>
                </a:gridCol>
                <a:gridCol w="838035">
                  <a:extLst>
                    <a:ext uri="{9D8B030D-6E8A-4147-A177-3AD203B41FA5}">
                      <a16:colId xmlns:a16="http://schemas.microsoft.com/office/drawing/2014/main" val="3606692296"/>
                    </a:ext>
                  </a:extLst>
                </a:gridCol>
                <a:gridCol w="838035">
                  <a:extLst>
                    <a:ext uri="{9D8B030D-6E8A-4147-A177-3AD203B41FA5}">
                      <a16:colId xmlns:a16="http://schemas.microsoft.com/office/drawing/2014/main" val="415760297"/>
                    </a:ext>
                  </a:extLst>
                </a:gridCol>
                <a:gridCol w="838035">
                  <a:extLst>
                    <a:ext uri="{9D8B030D-6E8A-4147-A177-3AD203B41FA5}">
                      <a16:colId xmlns:a16="http://schemas.microsoft.com/office/drawing/2014/main" val="1336430403"/>
                    </a:ext>
                  </a:extLst>
                </a:gridCol>
                <a:gridCol w="838035">
                  <a:extLst>
                    <a:ext uri="{9D8B030D-6E8A-4147-A177-3AD203B41FA5}">
                      <a16:colId xmlns:a16="http://schemas.microsoft.com/office/drawing/2014/main" val="1356115643"/>
                    </a:ext>
                  </a:extLst>
                </a:gridCol>
                <a:gridCol w="838035">
                  <a:extLst>
                    <a:ext uri="{9D8B030D-6E8A-4147-A177-3AD203B41FA5}">
                      <a16:colId xmlns:a16="http://schemas.microsoft.com/office/drawing/2014/main" val="1684633740"/>
                    </a:ext>
                  </a:extLst>
                </a:gridCol>
                <a:gridCol w="838035">
                  <a:extLst>
                    <a:ext uri="{9D8B030D-6E8A-4147-A177-3AD203B41FA5}">
                      <a16:colId xmlns:a16="http://schemas.microsoft.com/office/drawing/2014/main" val="3891736758"/>
                    </a:ext>
                  </a:extLst>
                </a:gridCol>
                <a:gridCol w="838035">
                  <a:extLst>
                    <a:ext uri="{9D8B030D-6E8A-4147-A177-3AD203B41FA5}">
                      <a16:colId xmlns:a16="http://schemas.microsoft.com/office/drawing/2014/main" val="853700175"/>
                    </a:ext>
                  </a:extLst>
                </a:gridCol>
              </a:tblGrid>
              <a:tr h="351350">
                <a:tc>
                  <a:txBody>
                    <a:bodyPr/>
                    <a:lstStyle/>
                    <a:p>
                      <a:pPr algn="ctr" fontAlgn="ctr"/>
                      <a:r>
                        <a:rPr lang="en-US" sz="800" dirty="0">
                          <a:effectLst/>
                        </a:rPr>
                        <a:t>column</a:t>
                      </a:r>
                    </a:p>
                  </a:txBody>
                  <a:tcPr marL="76200" marR="76200" marT="38100" marB="38100" anchor="ctr"/>
                </a:tc>
                <a:tc>
                  <a:txBody>
                    <a:bodyPr/>
                    <a:lstStyle/>
                    <a:p>
                      <a:pPr algn="ctr" fontAlgn="ctr"/>
                      <a:r>
                        <a:rPr lang="en-US" sz="800" dirty="0">
                          <a:effectLst/>
                        </a:rPr>
                        <a:t>entries</a:t>
                      </a:r>
                    </a:p>
                  </a:txBody>
                  <a:tcPr marL="76200" marR="76200" marT="38100" marB="38100" anchor="ctr"/>
                </a:tc>
                <a:tc>
                  <a:txBody>
                    <a:bodyPr/>
                    <a:lstStyle/>
                    <a:p>
                      <a:pPr algn="ctr" fontAlgn="ctr"/>
                      <a:r>
                        <a:rPr lang="en-US" sz="800">
                          <a:effectLst/>
                        </a:rPr>
                        <a:t>count distinct</a:t>
                      </a:r>
                    </a:p>
                  </a:txBody>
                  <a:tcPr marL="76200" marR="76200" marT="38100" marB="38100" anchor="ctr"/>
                </a:tc>
                <a:tc>
                  <a:txBody>
                    <a:bodyPr/>
                    <a:lstStyle/>
                    <a:p>
                      <a:pPr algn="ctr" fontAlgn="ctr"/>
                      <a:r>
                        <a:rPr lang="en-US" sz="800" dirty="0">
                          <a:effectLst/>
                        </a:rPr>
                        <a:t>most_freq</a:t>
                      </a:r>
                    </a:p>
                  </a:txBody>
                  <a:tcPr marL="76200" marR="76200" marT="38100" marB="38100" anchor="ctr"/>
                </a:tc>
                <a:tc>
                  <a:txBody>
                    <a:bodyPr/>
                    <a:lstStyle/>
                    <a:p>
                      <a:pPr algn="ctr" fontAlgn="ctr"/>
                      <a:r>
                        <a:rPr lang="en-US" sz="800" dirty="0">
                          <a:effectLst/>
                        </a:rPr>
                        <a:t>num freq</a:t>
                      </a:r>
                    </a:p>
                  </a:txBody>
                  <a:tcPr marL="76200" marR="76200" marT="38100" marB="38100" anchor="ctr"/>
                </a:tc>
                <a:tc>
                  <a:txBody>
                    <a:bodyPr/>
                    <a:lstStyle/>
                    <a:p>
                      <a:pPr algn="ctr" fontAlgn="ctr"/>
                      <a:r>
                        <a:rPr lang="en-US" sz="800">
                          <a:effectLst/>
                        </a:rPr>
                        <a:t>first</a:t>
                      </a:r>
                    </a:p>
                  </a:txBody>
                  <a:tcPr marL="76200" marR="76200" marT="38100" marB="38100" anchor="ctr"/>
                </a:tc>
                <a:tc>
                  <a:txBody>
                    <a:bodyPr/>
                    <a:lstStyle/>
                    <a:p>
                      <a:pPr algn="ctr" fontAlgn="ctr"/>
                      <a:r>
                        <a:rPr lang="en-US" sz="800">
                          <a:effectLst/>
                        </a:rPr>
                        <a:t>last</a:t>
                      </a:r>
                    </a:p>
                  </a:txBody>
                  <a:tcPr marL="76200" marR="76200" marT="38100" marB="38100" anchor="ctr"/>
                </a:tc>
                <a:tc>
                  <a:txBody>
                    <a:bodyPr/>
                    <a:lstStyle/>
                    <a:p>
                      <a:pPr algn="ctr" fontAlgn="ctr"/>
                      <a:r>
                        <a:rPr lang="en-US" sz="800">
                          <a:effectLst/>
                        </a:rPr>
                        <a:t>null values</a:t>
                      </a:r>
                    </a:p>
                  </a:txBody>
                  <a:tcPr marL="76200" marR="76200" marT="38100" marB="38100" anchor="ctr"/>
                </a:tc>
                <a:tc>
                  <a:txBody>
                    <a:bodyPr/>
                    <a:lstStyle/>
                    <a:p>
                      <a:pPr algn="ctr" fontAlgn="ctr"/>
                      <a:r>
                        <a:rPr lang="en-US" sz="800">
                          <a:effectLst/>
                        </a:rPr>
                        <a:t>dtype</a:t>
                      </a:r>
                    </a:p>
                  </a:txBody>
                  <a:tcPr marL="76200" marR="76200" marT="38100" marB="38100" anchor="ctr"/>
                </a:tc>
                <a:extLst>
                  <a:ext uri="{0D108BD9-81ED-4DB2-BD59-A6C34878D82A}">
                    <a16:rowId xmlns:a16="http://schemas.microsoft.com/office/drawing/2014/main" val="3922473750"/>
                  </a:ext>
                </a:extLst>
              </a:tr>
              <a:tr h="351350">
                <a:tc>
                  <a:txBody>
                    <a:bodyPr/>
                    <a:lstStyle/>
                    <a:p>
                      <a:pPr algn="ctr"/>
                      <a:r>
                        <a:rPr lang="en-US" sz="800">
                          <a:effectLst/>
                        </a:rPr>
                        <a:t>order_id</a:t>
                      </a:r>
                    </a:p>
                  </a:txBody>
                  <a:tcPr marL="76200" marR="76200" marT="38100" marB="38100" anchor="ctr"/>
                </a:tc>
                <a:tc>
                  <a:txBody>
                    <a:bodyPr/>
                    <a:lstStyle/>
                    <a:p>
                      <a:pPr algn="ctr"/>
                      <a:r>
                        <a:rPr lang="en-US" sz="800">
                          <a:effectLst/>
                        </a:rPr>
                        <a:t>99441</a:t>
                      </a:r>
                    </a:p>
                  </a:txBody>
                  <a:tcPr marL="76200" marR="76200" marT="38100" marB="38100" anchor="ctr"/>
                </a:tc>
                <a:tc>
                  <a:txBody>
                    <a:bodyPr/>
                    <a:lstStyle/>
                    <a:p>
                      <a:pPr algn="ctr"/>
                      <a:r>
                        <a:rPr lang="en-US" sz="800" dirty="0">
                          <a:effectLst/>
                        </a:rPr>
                        <a:t>99441</a:t>
                      </a:r>
                    </a:p>
                  </a:txBody>
                  <a:tcPr marL="76200" marR="76200" marT="38100" marB="38100" anchor="ctr"/>
                </a:tc>
                <a:tc>
                  <a:txBody>
                    <a:bodyPr/>
                    <a:lstStyle/>
                    <a:p>
                      <a:pPr algn="ctr"/>
                      <a:r>
                        <a:rPr lang="en-US" sz="800" dirty="0">
                          <a:effectLst/>
                        </a:rPr>
                        <a:t>unique</a:t>
                      </a:r>
                    </a:p>
                  </a:txBody>
                  <a:tcPr marL="76200" marR="76200" marT="38100" marB="38100" anchor="ctr"/>
                </a:tc>
                <a:tc>
                  <a:txBody>
                    <a:bodyPr/>
                    <a:lstStyle/>
                    <a:p>
                      <a:pPr algn="ctr"/>
                      <a:r>
                        <a:rPr lang="en-US" sz="800">
                          <a:effectLst/>
                        </a:rPr>
                        <a:t>1</a:t>
                      </a:r>
                    </a:p>
                  </a:txBody>
                  <a:tcPr marL="76200" marR="76200" marT="38100" marB="38100" anchor="ctr"/>
                </a:tc>
                <a:tc>
                  <a:txBody>
                    <a:bodyPr/>
                    <a:lstStyle/>
                    <a:p>
                      <a:pPr algn="ctr"/>
                      <a:r>
                        <a:rPr lang="en-US" sz="800" dirty="0">
                          <a:effectLst/>
                        </a:rPr>
                        <a:t>NaT</a:t>
                      </a:r>
                    </a:p>
                  </a:txBody>
                  <a:tcPr marL="76200" marR="76200" marT="38100" marB="38100" anchor="ctr"/>
                </a:tc>
                <a:tc>
                  <a:txBody>
                    <a:bodyPr/>
                    <a:lstStyle/>
                    <a:p>
                      <a:pPr algn="ctr"/>
                      <a:r>
                        <a:rPr lang="en-US" sz="800" dirty="0">
                          <a:effectLst/>
                        </a:rPr>
                        <a:t>NaT</a:t>
                      </a:r>
                    </a:p>
                  </a:txBody>
                  <a:tcPr marL="76200" marR="76200" marT="38100" marB="38100" anchor="ctr"/>
                </a:tc>
                <a:tc>
                  <a:txBody>
                    <a:bodyPr/>
                    <a:lstStyle/>
                    <a:p>
                      <a:pPr algn="ctr"/>
                      <a:r>
                        <a:rPr lang="en-US" sz="800">
                          <a:effectLst/>
                        </a:rPr>
                        <a:t>0</a:t>
                      </a:r>
                    </a:p>
                  </a:txBody>
                  <a:tcPr marL="76200" marR="76200" marT="38100" marB="38100" anchor="ctr"/>
                </a:tc>
                <a:tc>
                  <a:txBody>
                    <a:bodyPr/>
                    <a:lstStyle/>
                    <a:p>
                      <a:pPr algn="ctr"/>
                      <a:r>
                        <a:rPr lang="en-US" sz="800">
                          <a:effectLst/>
                        </a:rPr>
                        <a:t>object</a:t>
                      </a:r>
                    </a:p>
                  </a:txBody>
                  <a:tcPr marL="76200" marR="76200" marT="38100" marB="38100" anchor="ctr"/>
                </a:tc>
                <a:extLst>
                  <a:ext uri="{0D108BD9-81ED-4DB2-BD59-A6C34878D82A}">
                    <a16:rowId xmlns:a16="http://schemas.microsoft.com/office/drawing/2014/main" val="653016980"/>
                  </a:ext>
                </a:extLst>
              </a:tr>
              <a:tr h="351350">
                <a:tc>
                  <a:txBody>
                    <a:bodyPr/>
                    <a:lstStyle/>
                    <a:p>
                      <a:pPr algn="ctr"/>
                      <a:r>
                        <a:rPr lang="en-US" sz="800" dirty="0">
                          <a:effectLst/>
                        </a:rPr>
                        <a:t>customer_id</a:t>
                      </a:r>
                    </a:p>
                  </a:txBody>
                  <a:tcPr marL="76200" marR="76200" marT="38100" marB="38100" anchor="ctr"/>
                </a:tc>
                <a:tc>
                  <a:txBody>
                    <a:bodyPr/>
                    <a:lstStyle/>
                    <a:p>
                      <a:pPr algn="ctr"/>
                      <a:r>
                        <a:rPr lang="en-US" sz="800">
                          <a:effectLst/>
                        </a:rPr>
                        <a:t>99441</a:t>
                      </a:r>
                    </a:p>
                  </a:txBody>
                  <a:tcPr marL="76200" marR="76200" marT="38100" marB="38100" anchor="ctr"/>
                </a:tc>
                <a:tc>
                  <a:txBody>
                    <a:bodyPr/>
                    <a:lstStyle/>
                    <a:p>
                      <a:pPr algn="ctr"/>
                      <a:r>
                        <a:rPr lang="en-US" sz="800">
                          <a:effectLst/>
                        </a:rPr>
                        <a:t>99441</a:t>
                      </a:r>
                    </a:p>
                  </a:txBody>
                  <a:tcPr marL="76200" marR="76200" marT="38100" marB="38100" anchor="ctr"/>
                </a:tc>
                <a:tc>
                  <a:txBody>
                    <a:bodyPr/>
                    <a:lstStyle/>
                    <a:p>
                      <a:pPr algn="ctr"/>
                      <a:r>
                        <a:rPr lang="en-US" sz="800">
                          <a:effectLst/>
                        </a:rPr>
                        <a:t>unique</a:t>
                      </a:r>
                    </a:p>
                  </a:txBody>
                  <a:tcPr marL="76200" marR="76200" marT="38100" marB="38100" anchor="ctr"/>
                </a:tc>
                <a:tc>
                  <a:txBody>
                    <a:bodyPr/>
                    <a:lstStyle/>
                    <a:p>
                      <a:pPr algn="ctr"/>
                      <a:r>
                        <a:rPr lang="en-US" sz="800" dirty="0">
                          <a:effectLst/>
                        </a:rPr>
                        <a:t>1</a:t>
                      </a:r>
                    </a:p>
                  </a:txBody>
                  <a:tcPr marL="76200" marR="76200" marT="38100" marB="38100" anchor="ctr"/>
                </a:tc>
                <a:tc>
                  <a:txBody>
                    <a:bodyPr/>
                    <a:lstStyle/>
                    <a:p>
                      <a:pPr algn="ctr"/>
                      <a:r>
                        <a:rPr lang="en-US" sz="800" dirty="0">
                          <a:effectLst/>
                        </a:rPr>
                        <a:t>NaT</a:t>
                      </a:r>
                    </a:p>
                  </a:txBody>
                  <a:tcPr marL="76200" marR="76200" marT="38100" marB="38100" anchor="ctr"/>
                </a:tc>
                <a:tc>
                  <a:txBody>
                    <a:bodyPr/>
                    <a:lstStyle/>
                    <a:p>
                      <a:pPr algn="ctr"/>
                      <a:r>
                        <a:rPr lang="en-US" sz="800" dirty="0">
                          <a:effectLst/>
                        </a:rPr>
                        <a:t>NaT</a:t>
                      </a:r>
                    </a:p>
                  </a:txBody>
                  <a:tcPr marL="76200" marR="76200" marT="38100" marB="38100" anchor="ctr"/>
                </a:tc>
                <a:tc>
                  <a:txBody>
                    <a:bodyPr/>
                    <a:lstStyle/>
                    <a:p>
                      <a:pPr algn="ctr"/>
                      <a:r>
                        <a:rPr lang="en-US" sz="800">
                          <a:effectLst/>
                        </a:rPr>
                        <a:t>0</a:t>
                      </a:r>
                    </a:p>
                  </a:txBody>
                  <a:tcPr marL="76200" marR="76200" marT="38100" marB="38100" anchor="ctr"/>
                </a:tc>
                <a:tc>
                  <a:txBody>
                    <a:bodyPr/>
                    <a:lstStyle/>
                    <a:p>
                      <a:pPr algn="ctr"/>
                      <a:r>
                        <a:rPr lang="en-US" sz="800">
                          <a:effectLst/>
                        </a:rPr>
                        <a:t>object</a:t>
                      </a:r>
                    </a:p>
                  </a:txBody>
                  <a:tcPr marL="76200" marR="76200" marT="38100" marB="38100" anchor="ctr"/>
                </a:tc>
                <a:extLst>
                  <a:ext uri="{0D108BD9-81ED-4DB2-BD59-A6C34878D82A}">
                    <a16:rowId xmlns:a16="http://schemas.microsoft.com/office/drawing/2014/main" val="1780577567"/>
                  </a:ext>
                </a:extLst>
              </a:tr>
              <a:tr h="351350">
                <a:tc>
                  <a:txBody>
                    <a:bodyPr/>
                    <a:lstStyle/>
                    <a:p>
                      <a:pPr algn="ctr"/>
                      <a:r>
                        <a:rPr lang="en-US" sz="800" dirty="0">
                          <a:effectLst/>
                        </a:rPr>
                        <a:t>order_status</a:t>
                      </a:r>
                    </a:p>
                  </a:txBody>
                  <a:tcPr marL="76200" marR="76200" marT="38100" marB="38100" anchor="ctr"/>
                </a:tc>
                <a:tc>
                  <a:txBody>
                    <a:bodyPr/>
                    <a:lstStyle/>
                    <a:p>
                      <a:pPr algn="ctr"/>
                      <a:r>
                        <a:rPr lang="en-US" sz="800">
                          <a:effectLst/>
                        </a:rPr>
                        <a:t>99441</a:t>
                      </a:r>
                    </a:p>
                  </a:txBody>
                  <a:tcPr marL="76200" marR="76200" marT="38100" marB="38100" anchor="ctr"/>
                </a:tc>
                <a:tc>
                  <a:txBody>
                    <a:bodyPr/>
                    <a:lstStyle/>
                    <a:p>
                      <a:pPr algn="ctr"/>
                      <a:r>
                        <a:rPr lang="en-US" sz="800">
                          <a:effectLst/>
                        </a:rPr>
                        <a:t>8</a:t>
                      </a:r>
                    </a:p>
                  </a:txBody>
                  <a:tcPr marL="76200" marR="76200" marT="38100" marB="38100" anchor="ctr"/>
                </a:tc>
                <a:tc>
                  <a:txBody>
                    <a:bodyPr/>
                    <a:lstStyle/>
                    <a:p>
                      <a:pPr algn="ctr"/>
                      <a:r>
                        <a:rPr lang="en-US" sz="800">
                          <a:effectLst/>
                        </a:rPr>
                        <a:t>delivered</a:t>
                      </a:r>
                    </a:p>
                  </a:txBody>
                  <a:tcPr marL="76200" marR="76200" marT="38100" marB="38100" anchor="ctr"/>
                </a:tc>
                <a:tc>
                  <a:txBody>
                    <a:bodyPr/>
                    <a:lstStyle/>
                    <a:p>
                      <a:pPr algn="ctr"/>
                      <a:r>
                        <a:rPr lang="en-US" sz="800">
                          <a:effectLst/>
                        </a:rPr>
                        <a:t>96478</a:t>
                      </a:r>
                    </a:p>
                  </a:txBody>
                  <a:tcPr marL="76200" marR="76200" marT="38100" marB="38100" anchor="ctr"/>
                </a:tc>
                <a:tc>
                  <a:txBody>
                    <a:bodyPr/>
                    <a:lstStyle/>
                    <a:p>
                      <a:pPr algn="ctr"/>
                      <a:r>
                        <a:rPr lang="en-US" sz="800" dirty="0">
                          <a:effectLst/>
                        </a:rPr>
                        <a:t>NaT</a:t>
                      </a:r>
                    </a:p>
                  </a:txBody>
                  <a:tcPr marL="76200" marR="76200" marT="38100" marB="38100" anchor="ctr"/>
                </a:tc>
                <a:tc>
                  <a:txBody>
                    <a:bodyPr/>
                    <a:lstStyle/>
                    <a:p>
                      <a:pPr algn="ctr"/>
                      <a:r>
                        <a:rPr lang="en-US" sz="800" dirty="0">
                          <a:effectLst/>
                        </a:rPr>
                        <a:t>NaT</a:t>
                      </a:r>
                    </a:p>
                  </a:txBody>
                  <a:tcPr marL="76200" marR="76200" marT="38100" marB="38100" anchor="ctr"/>
                </a:tc>
                <a:tc>
                  <a:txBody>
                    <a:bodyPr/>
                    <a:lstStyle/>
                    <a:p>
                      <a:pPr algn="ctr"/>
                      <a:r>
                        <a:rPr lang="en-US" sz="800">
                          <a:effectLst/>
                        </a:rPr>
                        <a:t>0</a:t>
                      </a:r>
                    </a:p>
                  </a:txBody>
                  <a:tcPr marL="76200" marR="76200" marT="38100" marB="38100" anchor="ctr"/>
                </a:tc>
                <a:tc>
                  <a:txBody>
                    <a:bodyPr/>
                    <a:lstStyle/>
                    <a:p>
                      <a:pPr algn="ctr"/>
                      <a:r>
                        <a:rPr lang="en-US" sz="800">
                          <a:effectLst/>
                        </a:rPr>
                        <a:t>object</a:t>
                      </a:r>
                    </a:p>
                  </a:txBody>
                  <a:tcPr marL="76200" marR="76200" marT="38100" marB="38100" anchor="ctr"/>
                </a:tc>
                <a:extLst>
                  <a:ext uri="{0D108BD9-81ED-4DB2-BD59-A6C34878D82A}">
                    <a16:rowId xmlns:a16="http://schemas.microsoft.com/office/drawing/2014/main" val="2689627149"/>
                  </a:ext>
                </a:extLst>
              </a:tr>
              <a:tr h="351350">
                <a:tc>
                  <a:txBody>
                    <a:bodyPr/>
                    <a:lstStyle/>
                    <a:p>
                      <a:pPr algn="ctr"/>
                      <a:r>
                        <a:rPr lang="en-US" sz="800" dirty="0">
                          <a:effectLst/>
                        </a:rPr>
                        <a:t>order_purchase_timestamp</a:t>
                      </a:r>
                    </a:p>
                  </a:txBody>
                  <a:tcPr marL="76200" marR="76200" marT="38100" marB="38100" anchor="ctr"/>
                </a:tc>
                <a:tc>
                  <a:txBody>
                    <a:bodyPr/>
                    <a:lstStyle/>
                    <a:p>
                      <a:pPr algn="ctr"/>
                      <a:r>
                        <a:rPr lang="en-US" sz="800">
                          <a:effectLst/>
                        </a:rPr>
                        <a:t>99441</a:t>
                      </a:r>
                    </a:p>
                  </a:txBody>
                  <a:tcPr marL="76200" marR="76200" marT="38100" marB="38100" anchor="ctr"/>
                </a:tc>
                <a:tc>
                  <a:txBody>
                    <a:bodyPr/>
                    <a:lstStyle/>
                    <a:p>
                      <a:pPr algn="ctr"/>
                      <a:r>
                        <a:rPr lang="en-US" sz="800">
                          <a:effectLst/>
                        </a:rPr>
                        <a:t>98875</a:t>
                      </a:r>
                    </a:p>
                  </a:txBody>
                  <a:tcPr marL="76200" marR="76200" marT="38100" marB="38100" anchor="ctr"/>
                </a:tc>
                <a:tc>
                  <a:txBody>
                    <a:bodyPr/>
                    <a:lstStyle/>
                    <a:p>
                      <a:pPr algn="ctr"/>
                      <a:r>
                        <a:rPr lang="en-US" sz="800">
                          <a:effectLst/>
                        </a:rPr>
                        <a:t>2018-04-11 10:48:14</a:t>
                      </a:r>
                    </a:p>
                  </a:txBody>
                  <a:tcPr marL="76200" marR="76200" marT="38100" marB="38100" anchor="ctr"/>
                </a:tc>
                <a:tc>
                  <a:txBody>
                    <a:bodyPr/>
                    <a:lstStyle/>
                    <a:p>
                      <a:pPr algn="ctr"/>
                      <a:r>
                        <a:rPr lang="en-US" sz="800">
                          <a:effectLst/>
                        </a:rPr>
                        <a:t>3</a:t>
                      </a:r>
                    </a:p>
                  </a:txBody>
                  <a:tcPr marL="76200" marR="76200" marT="38100" marB="38100" anchor="ctr"/>
                </a:tc>
                <a:tc>
                  <a:txBody>
                    <a:bodyPr/>
                    <a:lstStyle/>
                    <a:p>
                      <a:pPr algn="ctr"/>
                      <a:r>
                        <a:rPr lang="en-US" sz="800">
                          <a:effectLst/>
                        </a:rPr>
                        <a:t>2016-09-04 21:15:19</a:t>
                      </a:r>
                    </a:p>
                  </a:txBody>
                  <a:tcPr marL="76200" marR="76200" marT="38100" marB="38100" anchor="ctr"/>
                </a:tc>
                <a:tc>
                  <a:txBody>
                    <a:bodyPr/>
                    <a:lstStyle/>
                    <a:p>
                      <a:pPr algn="ctr"/>
                      <a:r>
                        <a:rPr lang="en-US" sz="800">
                          <a:effectLst/>
                        </a:rPr>
                        <a:t>2018-10-17 17:30:18</a:t>
                      </a:r>
                    </a:p>
                  </a:txBody>
                  <a:tcPr marL="76200" marR="76200" marT="38100" marB="38100" anchor="ctr"/>
                </a:tc>
                <a:tc>
                  <a:txBody>
                    <a:bodyPr/>
                    <a:lstStyle/>
                    <a:p>
                      <a:pPr algn="ctr"/>
                      <a:r>
                        <a:rPr lang="en-US" sz="800" dirty="0">
                          <a:effectLst/>
                        </a:rPr>
                        <a:t>0</a:t>
                      </a:r>
                    </a:p>
                  </a:txBody>
                  <a:tcPr marL="76200" marR="76200" marT="38100" marB="38100" anchor="ctr"/>
                </a:tc>
                <a:tc>
                  <a:txBody>
                    <a:bodyPr/>
                    <a:lstStyle/>
                    <a:p>
                      <a:pPr algn="ctr"/>
                      <a:r>
                        <a:rPr lang="en-US" sz="800">
                          <a:effectLst/>
                        </a:rPr>
                        <a:t>datetime64[ns]</a:t>
                      </a:r>
                    </a:p>
                  </a:txBody>
                  <a:tcPr marL="76200" marR="76200" marT="38100" marB="38100" anchor="ctr"/>
                </a:tc>
                <a:extLst>
                  <a:ext uri="{0D108BD9-81ED-4DB2-BD59-A6C34878D82A}">
                    <a16:rowId xmlns:a16="http://schemas.microsoft.com/office/drawing/2014/main" val="3480978485"/>
                  </a:ext>
                </a:extLst>
              </a:tr>
              <a:tr h="351350">
                <a:tc>
                  <a:txBody>
                    <a:bodyPr/>
                    <a:lstStyle/>
                    <a:p>
                      <a:pPr algn="ctr"/>
                      <a:r>
                        <a:rPr lang="en-US" sz="800" dirty="0">
                          <a:effectLst/>
                        </a:rPr>
                        <a:t>order_approved_at</a:t>
                      </a:r>
                    </a:p>
                  </a:txBody>
                  <a:tcPr marL="76200" marR="76200" marT="38100" marB="38100" anchor="ctr"/>
                </a:tc>
                <a:tc>
                  <a:txBody>
                    <a:bodyPr/>
                    <a:lstStyle/>
                    <a:p>
                      <a:pPr algn="ctr"/>
                      <a:r>
                        <a:rPr lang="en-US" sz="800">
                          <a:effectLst/>
                        </a:rPr>
                        <a:t>99281</a:t>
                      </a:r>
                    </a:p>
                  </a:txBody>
                  <a:tcPr marL="76200" marR="76200" marT="38100" marB="38100" anchor="ctr"/>
                </a:tc>
                <a:tc>
                  <a:txBody>
                    <a:bodyPr/>
                    <a:lstStyle/>
                    <a:p>
                      <a:pPr algn="ctr"/>
                      <a:r>
                        <a:rPr lang="en-US" sz="800" dirty="0">
                          <a:effectLst/>
                        </a:rPr>
                        <a:t>90733</a:t>
                      </a:r>
                    </a:p>
                  </a:txBody>
                  <a:tcPr marL="76200" marR="76200" marT="38100" marB="38100" anchor="ctr"/>
                </a:tc>
                <a:tc>
                  <a:txBody>
                    <a:bodyPr/>
                    <a:lstStyle/>
                    <a:p>
                      <a:pPr algn="ctr"/>
                      <a:r>
                        <a:rPr lang="en-US" sz="800">
                          <a:effectLst/>
                        </a:rPr>
                        <a:t>2018-02-27 04:31:10</a:t>
                      </a:r>
                    </a:p>
                  </a:txBody>
                  <a:tcPr marL="76200" marR="76200" marT="38100" marB="38100" anchor="ctr"/>
                </a:tc>
                <a:tc>
                  <a:txBody>
                    <a:bodyPr/>
                    <a:lstStyle/>
                    <a:p>
                      <a:pPr algn="ctr"/>
                      <a:r>
                        <a:rPr lang="en-US" sz="800">
                          <a:effectLst/>
                        </a:rPr>
                        <a:t>9</a:t>
                      </a:r>
                    </a:p>
                  </a:txBody>
                  <a:tcPr marL="76200" marR="76200" marT="38100" marB="38100" anchor="ctr"/>
                </a:tc>
                <a:tc>
                  <a:txBody>
                    <a:bodyPr/>
                    <a:lstStyle/>
                    <a:p>
                      <a:pPr algn="ctr"/>
                      <a:r>
                        <a:rPr lang="en-US" sz="800">
                          <a:effectLst/>
                        </a:rPr>
                        <a:t>2016-09-15 12:16:38</a:t>
                      </a:r>
                    </a:p>
                  </a:txBody>
                  <a:tcPr marL="76200" marR="76200" marT="38100" marB="38100" anchor="ctr"/>
                </a:tc>
                <a:tc>
                  <a:txBody>
                    <a:bodyPr/>
                    <a:lstStyle/>
                    <a:p>
                      <a:pPr algn="ctr"/>
                      <a:r>
                        <a:rPr lang="en-US" sz="800">
                          <a:effectLst/>
                        </a:rPr>
                        <a:t>2018-09-03 17:40:06</a:t>
                      </a:r>
                    </a:p>
                  </a:txBody>
                  <a:tcPr marL="76200" marR="76200" marT="38100" marB="38100" anchor="ctr"/>
                </a:tc>
                <a:tc>
                  <a:txBody>
                    <a:bodyPr/>
                    <a:lstStyle/>
                    <a:p>
                      <a:pPr algn="ctr"/>
                      <a:r>
                        <a:rPr lang="en-US" sz="800" dirty="0">
                          <a:effectLst/>
                        </a:rPr>
                        <a:t>160</a:t>
                      </a:r>
                    </a:p>
                  </a:txBody>
                  <a:tcPr marL="76200" marR="76200" marT="38100" marB="38100" anchor="ctr"/>
                </a:tc>
                <a:tc>
                  <a:txBody>
                    <a:bodyPr/>
                    <a:lstStyle/>
                    <a:p>
                      <a:pPr algn="ctr"/>
                      <a:r>
                        <a:rPr lang="en-US" sz="800">
                          <a:effectLst/>
                        </a:rPr>
                        <a:t>datetime64[ns]</a:t>
                      </a:r>
                    </a:p>
                  </a:txBody>
                  <a:tcPr marL="76200" marR="76200" marT="38100" marB="38100" anchor="ctr"/>
                </a:tc>
                <a:extLst>
                  <a:ext uri="{0D108BD9-81ED-4DB2-BD59-A6C34878D82A}">
                    <a16:rowId xmlns:a16="http://schemas.microsoft.com/office/drawing/2014/main" val="2415191503"/>
                  </a:ext>
                </a:extLst>
              </a:tr>
              <a:tr h="351350">
                <a:tc>
                  <a:txBody>
                    <a:bodyPr/>
                    <a:lstStyle/>
                    <a:p>
                      <a:pPr algn="ctr"/>
                      <a:r>
                        <a:rPr lang="en-US" sz="800" dirty="0">
                          <a:effectLst/>
                        </a:rPr>
                        <a:t>order_delivered_carrier_date</a:t>
                      </a:r>
                    </a:p>
                  </a:txBody>
                  <a:tcPr marL="76200" marR="76200" marT="38100" marB="38100" anchor="ctr"/>
                </a:tc>
                <a:tc>
                  <a:txBody>
                    <a:bodyPr/>
                    <a:lstStyle/>
                    <a:p>
                      <a:pPr algn="ctr"/>
                      <a:r>
                        <a:rPr lang="en-US" sz="800">
                          <a:effectLst/>
                        </a:rPr>
                        <a:t>97658</a:t>
                      </a:r>
                    </a:p>
                  </a:txBody>
                  <a:tcPr marL="76200" marR="76200" marT="38100" marB="38100" anchor="ctr"/>
                </a:tc>
                <a:tc>
                  <a:txBody>
                    <a:bodyPr/>
                    <a:lstStyle/>
                    <a:p>
                      <a:pPr algn="ctr"/>
                      <a:r>
                        <a:rPr lang="en-US" sz="800">
                          <a:effectLst/>
                        </a:rPr>
                        <a:t>81018</a:t>
                      </a:r>
                    </a:p>
                  </a:txBody>
                  <a:tcPr marL="76200" marR="76200" marT="38100" marB="38100" anchor="ctr"/>
                </a:tc>
                <a:tc>
                  <a:txBody>
                    <a:bodyPr/>
                    <a:lstStyle/>
                    <a:p>
                      <a:pPr algn="ctr"/>
                      <a:r>
                        <a:rPr lang="en-US" sz="800">
                          <a:effectLst/>
                        </a:rPr>
                        <a:t>2018-05-09 15:48:00</a:t>
                      </a:r>
                    </a:p>
                  </a:txBody>
                  <a:tcPr marL="76200" marR="76200" marT="38100" marB="38100" anchor="ctr"/>
                </a:tc>
                <a:tc>
                  <a:txBody>
                    <a:bodyPr/>
                    <a:lstStyle/>
                    <a:p>
                      <a:pPr algn="ctr"/>
                      <a:r>
                        <a:rPr lang="en-US" sz="800">
                          <a:effectLst/>
                        </a:rPr>
                        <a:t>47</a:t>
                      </a:r>
                    </a:p>
                  </a:txBody>
                  <a:tcPr marL="76200" marR="76200" marT="38100" marB="38100" anchor="ctr"/>
                </a:tc>
                <a:tc>
                  <a:txBody>
                    <a:bodyPr/>
                    <a:lstStyle/>
                    <a:p>
                      <a:pPr algn="ctr"/>
                      <a:r>
                        <a:rPr lang="en-US" sz="800">
                          <a:effectLst/>
                        </a:rPr>
                        <a:t>2016-10-08 10:34:01</a:t>
                      </a:r>
                    </a:p>
                  </a:txBody>
                  <a:tcPr marL="76200" marR="76200" marT="38100" marB="38100" anchor="ctr"/>
                </a:tc>
                <a:tc>
                  <a:txBody>
                    <a:bodyPr/>
                    <a:lstStyle/>
                    <a:p>
                      <a:pPr algn="ctr"/>
                      <a:r>
                        <a:rPr lang="en-US" sz="800">
                          <a:effectLst/>
                        </a:rPr>
                        <a:t>2018-09-11 19:48:28</a:t>
                      </a:r>
                    </a:p>
                  </a:txBody>
                  <a:tcPr marL="76200" marR="76200" marT="38100" marB="38100" anchor="ctr"/>
                </a:tc>
                <a:tc>
                  <a:txBody>
                    <a:bodyPr/>
                    <a:lstStyle/>
                    <a:p>
                      <a:pPr algn="ctr"/>
                      <a:r>
                        <a:rPr lang="en-US" sz="800">
                          <a:effectLst/>
                        </a:rPr>
                        <a:t>1783</a:t>
                      </a:r>
                    </a:p>
                  </a:txBody>
                  <a:tcPr marL="76200" marR="76200" marT="38100" marB="38100" anchor="ctr"/>
                </a:tc>
                <a:tc>
                  <a:txBody>
                    <a:bodyPr/>
                    <a:lstStyle/>
                    <a:p>
                      <a:pPr algn="ctr"/>
                      <a:r>
                        <a:rPr lang="en-US" sz="800" dirty="0">
                          <a:effectLst/>
                        </a:rPr>
                        <a:t>datetime64[ns]</a:t>
                      </a:r>
                    </a:p>
                  </a:txBody>
                  <a:tcPr marL="76200" marR="76200" marT="38100" marB="38100" anchor="ctr"/>
                </a:tc>
                <a:extLst>
                  <a:ext uri="{0D108BD9-81ED-4DB2-BD59-A6C34878D82A}">
                    <a16:rowId xmlns:a16="http://schemas.microsoft.com/office/drawing/2014/main" val="403182698"/>
                  </a:ext>
                </a:extLst>
              </a:tr>
              <a:tr h="351350">
                <a:tc>
                  <a:txBody>
                    <a:bodyPr/>
                    <a:lstStyle/>
                    <a:p>
                      <a:pPr algn="ctr"/>
                      <a:r>
                        <a:rPr lang="en-US" sz="800" dirty="0">
                          <a:effectLst/>
                        </a:rPr>
                        <a:t>order_delivered_customer_date</a:t>
                      </a:r>
                    </a:p>
                  </a:txBody>
                  <a:tcPr marL="76200" marR="76200" marT="38100" marB="38100" anchor="ctr"/>
                </a:tc>
                <a:tc>
                  <a:txBody>
                    <a:bodyPr/>
                    <a:lstStyle/>
                    <a:p>
                      <a:pPr algn="ctr"/>
                      <a:r>
                        <a:rPr lang="en-US" sz="800">
                          <a:effectLst/>
                        </a:rPr>
                        <a:t>96476</a:t>
                      </a:r>
                    </a:p>
                  </a:txBody>
                  <a:tcPr marL="76200" marR="76200" marT="38100" marB="38100" anchor="ctr"/>
                </a:tc>
                <a:tc>
                  <a:txBody>
                    <a:bodyPr/>
                    <a:lstStyle/>
                    <a:p>
                      <a:pPr algn="ctr"/>
                      <a:r>
                        <a:rPr lang="en-US" sz="800">
                          <a:effectLst/>
                        </a:rPr>
                        <a:t>95664</a:t>
                      </a:r>
                    </a:p>
                  </a:txBody>
                  <a:tcPr marL="76200" marR="76200" marT="38100" marB="38100" anchor="ctr"/>
                </a:tc>
                <a:tc>
                  <a:txBody>
                    <a:bodyPr/>
                    <a:lstStyle/>
                    <a:p>
                      <a:pPr algn="ctr"/>
                      <a:r>
                        <a:rPr lang="en-US" sz="800">
                          <a:effectLst/>
                        </a:rPr>
                        <a:t>2018-05-08 23:38:46</a:t>
                      </a:r>
                    </a:p>
                  </a:txBody>
                  <a:tcPr marL="76200" marR="76200" marT="38100" marB="38100" anchor="ctr"/>
                </a:tc>
                <a:tc>
                  <a:txBody>
                    <a:bodyPr/>
                    <a:lstStyle/>
                    <a:p>
                      <a:pPr algn="ctr"/>
                      <a:r>
                        <a:rPr lang="en-US" sz="800">
                          <a:effectLst/>
                        </a:rPr>
                        <a:t>3</a:t>
                      </a:r>
                    </a:p>
                  </a:txBody>
                  <a:tcPr marL="76200" marR="76200" marT="38100" marB="38100" anchor="ctr"/>
                </a:tc>
                <a:tc>
                  <a:txBody>
                    <a:bodyPr/>
                    <a:lstStyle/>
                    <a:p>
                      <a:pPr algn="ctr"/>
                      <a:r>
                        <a:rPr lang="en-US" sz="800">
                          <a:effectLst/>
                        </a:rPr>
                        <a:t>2016-10-11 13:46:32</a:t>
                      </a:r>
                    </a:p>
                  </a:txBody>
                  <a:tcPr marL="76200" marR="76200" marT="38100" marB="38100" anchor="ctr"/>
                </a:tc>
                <a:tc>
                  <a:txBody>
                    <a:bodyPr/>
                    <a:lstStyle/>
                    <a:p>
                      <a:pPr algn="ctr"/>
                      <a:r>
                        <a:rPr lang="en-US" sz="800">
                          <a:effectLst/>
                        </a:rPr>
                        <a:t>2018-10-17 13:22:46</a:t>
                      </a:r>
                    </a:p>
                  </a:txBody>
                  <a:tcPr marL="76200" marR="76200" marT="38100" marB="38100" anchor="ctr"/>
                </a:tc>
                <a:tc>
                  <a:txBody>
                    <a:bodyPr/>
                    <a:lstStyle/>
                    <a:p>
                      <a:pPr algn="ctr"/>
                      <a:r>
                        <a:rPr lang="en-US" sz="800">
                          <a:effectLst/>
                        </a:rPr>
                        <a:t>2965</a:t>
                      </a:r>
                    </a:p>
                  </a:txBody>
                  <a:tcPr marL="76200" marR="76200" marT="38100" marB="38100" anchor="ctr"/>
                </a:tc>
                <a:tc>
                  <a:txBody>
                    <a:bodyPr/>
                    <a:lstStyle/>
                    <a:p>
                      <a:pPr algn="ctr"/>
                      <a:r>
                        <a:rPr lang="en-US" sz="800" dirty="0">
                          <a:effectLst/>
                        </a:rPr>
                        <a:t>datetime64[ns]</a:t>
                      </a:r>
                    </a:p>
                  </a:txBody>
                  <a:tcPr marL="76200" marR="76200" marT="38100" marB="38100" anchor="ctr"/>
                </a:tc>
                <a:extLst>
                  <a:ext uri="{0D108BD9-81ED-4DB2-BD59-A6C34878D82A}">
                    <a16:rowId xmlns:a16="http://schemas.microsoft.com/office/drawing/2014/main" val="335760373"/>
                  </a:ext>
                </a:extLst>
              </a:tr>
              <a:tr h="351350">
                <a:tc>
                  <a:txBody>
                    <a:bodyPr/>
                    <a:lstStyle/>
                    <a:p>
                      <a:pPr algn="ctr"/>
                      <a:r>
                        <a:rPr lang="en-US" sz="800" dirty="0">
                          <a:effectLst/>
                        </a:rPr>
                        <a:t>order_estimated_delivery_date</a:t>
                      </a:r>
                    </a:p>
                  </a:txBody>
                  <a:tcPr marL="76200" marR="76200" marT="38100" marB="38100" anchor="ctr"/>
                </a:tc>
                <a:tc>
                  <a:txBody>
                    <a:bodyPr/>
                    <a:lstStyle/>
                    <a:p>
                      <a:pPr algn="ctr"/>
                      <a:r>
                        <a:rPr lang="en-US" sz="800">
                          <a:effectLst/>
                        </a:rPr>
                        <a:t>99441</a:t>
                      </a:r>
                    </a:p>
                  </a:txBody>
                  <a:tcPr marL="76200" marR="76200" marT="38100" marB="38100" anchor="ctr"/>
                </a:tc>
                <a:tc>
                  <a:txBody>
                    <a:bodyPr/>
                    <a:lstStyle/>
                    <a:p>
                      <a:pPr algn="ctr"/>
                      <a:r>
                        <a:rPr lang="en-US" sz="800">
                          <a:effectLst/>
                        </a:rPr>
                        <a:t>459</a:t>
                      </a:r>
                    </a:p>
                  </a:txBody>
                  <a:tcPr marL="76200" marR="76200" marT="38100" marB="38100" anchor="ctr"/>
                </a:tc>
                <a:tc>
                  <a:txBody>
                    <a:bodyPr/>
                    <a:lstStyle/>
                    <a:p>
                      <a:pPr algn="ctr"/>
                      <a:r>
                        <a:rPr lang="en-US" sz="800">
                          <a:effectLst/>
                        </a:rPr>
                        <a:t>2017-12-20 00:00:00</a:t>
                      </a:r>
                    </a:p>
                  </a:txBody>
                  <a:tcPr marL="76200" marR="76200" marT="38100" marB="38100" anchor="ctr"/>
                </a:tc>
                <a:tc>
                  <a:txBody>
                    <a:bodyPr/>
                    <a:lstStyle/>
                    <a:p>
                      <a:pPr algn="ctr"/>
                      <a:r>
                        <a:rPr lang="en-US" sz="800">
                          <a:effectLst/>
                        </a:rPr>
                        <a:t>522</a:t>
                      </a:r>
                    </a:p>
                  </a:txBody>
                  <a:tcPr marL="76200" marR="76200" marT="38100" marB="38100" anchor="ctr"/>
                </a:tc>
                <a:tc>
                  <a:txBody>
                    <a:bodyPr/>
                    <a:lstStyle/>
                    <a:p>
                      <a:pPr algn="ctr"/>
                      <a:r>
                        <a:rPr lang="en-US" sz="800">
                          <a:effectLst/>
                        </a:rPr>
                        <a:t>2016-09-30 00:00:00</a:t>
                      </a:r>
                    </a:p>
                  </a:txBody>
                  <a:tcPr marL="76200" marR="76200" marT="38100" marB="38100" anchor="ctr"/>
                </a:tc>
                <a:tc>
                  <a:txBody>
                    <a:bodyPr/>
                    <a:lstStyle/>
                    <a:p>
                      <a:pPr algn="ctr"/>
                      <a:r>
                        <a:rPr lang="en-US" sz="800" dirty="0">
                          <a:effectLst/>
                        </a:rPr>
                        <a:t>2018-11-12 00:00:00</a:t>
                      </a:r>
                    </a:p>
                  </a:txBody>
                  <a:tcPr marL="76200" marR="76200" marT="38100" marB="38100" anchor="ctr"/>
                </a:tc>
                <a:tc>
                  <a:txBody>
                    <a:bodyPr/>
                    <a:lstStyle/>
                    <a:p>
                      <a:pPr algn="ctr"/>
                      <a:r>
                        <a:rPr lang="en-US" sz="800">
                          <a:effectLst/>
                        </a:rPr>
                        <a:t>0</a:t>
                      </a:r>
                    </a:p>
                  </a:txBody>
                  <a:tcPr marL="76200" marR="76200" marT="38100" marB="38100" anchor="ctr"/>
                </a:tc>
                <a:tc>
                  <a:txBody>
                    <a:bodyPr/>
                    <a:lstStyle/>
                    <a:p>
                      <a:pPr algn="ctr"/>
                      <a:r>
                        <a:rPr lang="en-US" sz="800" dirty="0">
                          <a:effectLst/>
                        </a:rPr>
                        <a:t>datetime64[ns]</a:t>
                      </a:r>
                    </a:p>
                  </a:txBody>
                  <a:tcPr marL="76200" marR="76200" marT="38100" marB="38100" anchor="ctr"/>
                </a:tc>
                <a:extLst>
                  <a:ext uri="{0D108BD9-81ED-4DB2-BD59-A6C34878D82A}">
                    <a16:rowId xmlns:a16="http://schemas.microsoft.com/office/drawing/2014/main" val="909285454"/>
                  </a:ext>
                </a:extLst>
              </a:tr>
            </a:tbl>
          </a:graphicData>
        </a:graphic>
      </p:graphicFrame>
      <p:sp>
        <p:nvSpPr>
          <p:cNvPr id="3" name="TextBox 2">
            <a:extLst>
              <a:ext uri="{FF2B5EF4-FFF2-40B4-BE49-F238E27FC236}">
                <a16:creationId xmlns:a16="http://schemas.microsoft.com/office/drawing/2014/main" id="{ECDB8E61-8BCF-30F1-EF11-1AFEC840F086}"/>
              </a:ext>
            </a:extLst>
          </p:cNvPr>
          <p:cNvSpPr txBox="1"/>
          <p:nvPr/>
        </p:nvSpPr>
        <p:spPr>
          <a:xfrm>
            <a:off x="125223" y="203594"/>
            <a:ext cx="7542315" cy="369332"/>
          </a:xfrm>
          <a:prstGeom prst="rect">
            <a:avLst/>
          </a:prstGeom>
          <a:solidFill>
            <a:srgbClr val="C00000"/>
          </a:solidFill>
          <a:ln>
            <a:noFill/>
          </a:ln>
        </p:spPr>
        <p:txBody>
          <a:bodyPr wrap="square" rtlCol="0">
            <a:spAutoFit/>
          </a:bodyPr>
          <a:lstStyle/>
          <a:p>
            <a:pPr algn="ctr"/>
            <a:r>
              <a:rPr lang="en-US" dirty="0">
                <a:solidFill>
                  <a:schemeClr val="bg1"/>
                </a:solidFill>
              </a:rPr>
              <a:t>Orders Table</a:t>
            </a:r>
          </a:p>
        </p:txBody>
      </p:sp>
      <p:sp>
        <p:nvSpPr>
          <p:cNvPr id="4" name="Rectangle: Rounded Corners 3">
            <a:extLst>
              <a:ext uri="{FF2B5EF4-FFF2-40B4-BE49-F238E27FC236}">
                <a16:creationId xmlns:a16="http://schemas.microsoft.com/office/drawing/2014/main" id="{59828763-771E-2A9A-7737-0139BA90C3DB}"/>
              </a:ext>
            </a:extLst>
          </p:cNvPr>
          <p:cNvSpPr/>
          <p:nvPr/>
        </p:nvSpPr>
        <p:spPr>
          <a:xfrm>
            <a:off x="8212212" y="715499"/>
            <a:ext cx="1056358" cy="358373"/>
          </a:xfrm>
          <a:prstGeom prst="roundRect">
            <a:avLst>
              <a:gd name="adj" fmla="val 50000"/>
            </a:avLst>
          </a:prstGeom>
          <a:solidFill>
            <a:srgbClr val="B8CAE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effectLst/>
              </a:rPr>
              <a:t>order_id</a:t>
            </a:r>
          </a:p>
        </p:txBody>
      </p:sp>
      <p:sp>
        <p:nvSpPr>
          <p:cNvPr id="6" name="Rectangle: Rounded Corners 5">
            <a:extLst>
              <a:ext uri="{FF2B5EF4-FFF2-40B4-BE49-F238E27FC236}">
                <a16:creationId xmlns:a16="http://schemas.microsoft.com/office/drawing/2014/main" id="{6193FAEC-05FF-27CC-2557-F13F2F9C9FEE}"/>
              </a:ext>
            </a:extLst>
          </p:cNvPr>
          <p:cNvSpPr/>
          <p:nvPr/>
        </p:nvSpPr>
        <p:spPr>
          <a:xfrm>
            <a:off x="8212212" y="1339585"/>
            <a:ext cx="1056358" cy="358373"/>
          </a:xfrm>
          <a:prstGeom prst="roundRect">
            <a:avLst>
              <a:gd name="adj" fmla="val 50000"/>
            </a:avLst>
          </a:prstGeom>
          <a:solidFill>
            <a:srgbClr val="B8CAE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effectLst/>
              </a:rPr>
              <a:t>customer_id</a:t>
            </a:r>
          </a:p>
        </p:txBody>
      </p:sp>
      <p:sp>
        <p:nvSpPr>
          <p:cNvPr id="7" name="Rectangle: Rounded Corners 6">
            <a:extLst>
              <a:ext uri="{FF2B5EF4-FFF2-40B4-BE49-F238E27FC236}">
                <a16:creationId xmlns:a16="http://schemas.microsoft.com/office/drawing/2014/main" id="{0E81305C-3EA0-F7E3-4ACB-77CB3FE2372B}"/>
              </a:ext>
            </a:extLst>
          </p:cNvPr>
          <p:cNvSpPr/>
          <p:nvPr/>
        </p:nvSpPr>
        <p:spPr>
          <a:xfrm>
            <a:off x="8212212" y="2083874"/>
            <a:ext cx="1056358" cy="358373"/>
          </a:xfrm>
          <a:prstGeom prst="roundRect">
            <a:avLst>
              <a:gd name="adj" fmla="val 50000"/>
            </a:avLst>
          </a:prstGeom>
          <a:solidFill>
            <a:srgbClr val="B8CAE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effectLst/>
              </a:rPr>
              <a:t>order_status</a:t>
            </a:r>
          </a:p>
        </p:txBody>
      </p:sp>
      <p:sp>
        <p:nvSpPr>
          <p:cNvPr id="8" name="Rectangle: Rounded Corners 7">
            <a:extLst>
              <a:ext uri="{FF2B5EF4-FFF2-40B4-BE49-F238E27FC236}">
                <a16:creationId xmlns:a16="http://schemas.microsoft.com/office/drawing/2014/main" id="{20959C2B-B24B-314B-0AAD-D54A845BF041}"/>
              </a:ext>
            </a:extLst>
          </p:cNvPr>
          <p:cNvSpPr/>
          <p:nvPr/>
        </p:nvSpPr>
        <p:spPr>
          <a:xfrm>
            <a:off x="8212212" y="3617609"/>
            <a:ext cx="1056358" cy="358373"/>
          </a:xfrm>
          <a:prstGeom prst="roundRect">
            <a:avLst>
              <a:gd name="adj" fmla="val 50000"/>
            </a:avLst>
          </a:prstGeom>
          <a:solidFill>
            <a:srgbClr val="B8CAE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effectLst/>
              </a:rPr>
              <a:t>order_approved_at</a:t>
            </a:r>
          </a:p>
        </p:txBody>
      </p:sp>
      <p:sp>
        <p:nvSpPr>
          <p:cNvPr id="9" name="Rectangle: Rounded Corners 8">
            <a:extLst>
              <a:ext uri="{FF2B5EF4-FFF2-40B4-BE49-F238E27FC236}">
                <a16:creationId xmlns:a16="http://schemas.microsoft.com/office/drawing/2014/main" id="{6CF35EC4-4CC5-7625-97AE-2F3B1D956413}"/>
              </a:ext>
            </a:extLst>
          </p:cNvPr>
          <p:cNvSpPr/>
          <p:nvPr/>
        </p:nvSpPr>
        <p:spPr>
          <a:xfrm>
            <a:off x="8212212" y="4408312"/>
            <a:ext cx="1056358" cy="358373"/>
          </a:xfrm>
          <a:prstGeom prst="roundRect">
            <a:avLst>
              <a:gd name="adj" fmla="val 50000"/>
            </a:avLst>
          </a:prstGeom>
          <a:solidFill>
            <a:srgbClr val="B8CAE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effectLst/>
              </a:rPr>
              <a:t>order_delivered_</a:t>
            </a:r>
          </a:p>
          <a:p>
            <a:pPr algn="ctr"/>
            <a:r>
              <a:rPr lang="en-US" sz="800" dirty="0">
                <a:effectLst/>
              </a:rPr>
              <a:t>carrier_date</a:t>
            </a:r>
          </a:p>
        </p:txBody>
      </p:sp>
      <p:sp>
        <p:nvSpPr>
          <p:cNvPr id="10" name="Rectangle: Rounded Corners 9">
            <a:extLst>
              <a:ext uri="{FF2B5EF4-FFF2-40B4-BE49-F238E27FC236}">
                <a16:creationId xmlns:a16="http://schemas.microsoft.com/office/drawing/2014/main" id="{9C7DB030-3A8A-617E-F5B9-98086A255891}"/>
              </a:ext>
            </a:extLst>
          </p:cNvPr>
          <p:cNvSpPr/>
          <p:nvPr/>
        </p:nvSpPr>
        <p:spPr>
          <a:xfrm>
            <a:off x="8024526" y="142025"/>
            <a:ext cx="4029569" cy="354922"/>
          </a:xfrm>
          <a:prstGeom prst="roundRect">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Description of each column</a:t>
            </a:r>
          </a:p>
        </p:txBody>
      </p:sp>
      <p:grpSp>
        <p:nvGrpSpPr>
          <p:cNvPr id="11" name="Group 10">
            <a:extLst>
              <a:ext uri="{FF2B5EF4-FFF2-40B4-BE49-F238E27FC236}">
                <a16:creationId xmlns:a16="http://schemas.microsoft.com/office/drawing/2014/main" id="{818BC598-C055-C5B0-A8DC-9ED26C5F3F7D}"/>
              </a:ext>
            </a:extLst>
          </p:cNvPr>
          <p:cNvGrpSpPr/>
          <p:nvPr/>
        </p:nvGrpSpPr>
        <p:grpSpPr>
          <a:xfrm>
            <a:off x="9510920" y="657225"/>
            <a:ext cx="2330673" cy="487576"/>
            <a:chOff x="9510920" y="657225"/>
            <a:chExt cx="2289555" cy="727204"/>
          </a:xfrm>
          <a:solidFill>
            <a:srgbClr val="C00000"/>
          </a:solidFill>
          <a:effectLst>
            <a:outerShdw blurRad="50800" dist="38100" dir="2700000" algn="tl" rotWithShape="0">
              <a:prstClr val="black">
                <a:alpha val="40000"/>
              </a:prstClr>
            </a:outerShdw>
          </a:effectLst>
        </p:grpSpPr>
        <p:sp>
          <p:nvSpPr>
            <p:cNvPr id="12" name="Callout: Left Arrow 11">
              <a:extLst>
                <a:ext uri="{FF2B5EF4-FFF2-40B4-BE49-F238E27FC236}">
                  <a16:creationId xmlns:a16="http://schemas.microsoft.com/office/drawing/2014/main" id="{5132482B-89F1-0C55-62BC-155C82ADCAE3}"/>
                </a:ext>
              </a:extLst>
            </p:cNvPr>
            <p:cNvSpPr/>
            <p:nvPr/>
          </p:nvSpPr>
          <p:spPr>
            <a:xfrm>
              <a:off x="9510920" y="657225"/>
              <a:ext cx="2271505" cy="727204"/>
            </a:xfrm>
            <a:prstGeom prst="leftArrowCallout">
              <a:avLst>
                <a:gd name="adj1" fmla="val 13286"/>
                <a:gd name="adj2" fmla="val 13991"/>
                <a:gd name="adj3" fmla="val 21096"/>
                <a:gd name="adj4" fmla="val 573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br>
                <a:rPr lang="en-US" dirty="0">
                  <a:solidFill>
                    <a:srgbClr val="5F6368"/>
                  </a:solidFill>
                  <a:effectLst/>
                  <a:latin typeface="inherit"/>
                </a:rPr>
              </a:br>
              <a:endParaRPr lang="en-US" dirty="0"/>
            </a:p>
          </p:txBody>
        </p:sp>
        <p:sp>
          <p:nvSpPr>
            <p:cNvPr id="13" name="TextBox 12">
              <a:extLst>
                <a:ext uri="{FF2B5EF4-FFF2-40B4-BE49-F238E27FC236}">
                  <a16:creationId xmlns:a16="http://schemas.microsoft.com/office/drawing/2014/main" id="{CFE53897-8488-AF92-9EFE-2398B8C801F9}"/>
                </a:ext>
              </a:extLst>
            </p:cNvPr>
            <p:cNvSpPr txBox="1"/>
            <p:nvPr/>
          </p:nvSpPr>
          <p:spPr>
            <a:xfrm>
              <a:off x="10524124" y="657225"/>
              <a:ext cx="1276351" cy="642654"/>
            </a:xfrm>
            <a:prstGeom prst="rect">
              <a:avLst/>
            </a:prstGeom>
            <a:noFill/>
          </p:spPr>
          <p:txBody>
            <a:bodyPr wrap="square" rtlCol="0">
              <a:spAutoFit/>
            </a:bodyPr>
            <a:lstStyle/>
            <a:p>
              <a:pPr algn="l" fontAlgn="base"/>
              <a:r>
                <a:rPr lang="en-US" sz="1100" b="0" i="0" dirty="0">
                  <a:solidFill>
                    <a:schemeClr val="bg1"/>
                  </a:solidFill>
                  <a:effectLst/>
                  <a:latin typeface="Inter"/>
                </a:rPr>
                <a:t>unique identifier of the order</a:t>
              </a:r>
              <a:endParaRPr lang="en-US" sz="1100" b="0" dirty="0">
                <a:solidFill>
                  <a:schemeClr val="bg1"/>
                </a:solidFill>
                <a:effectLst/>
                <a:latin typeface="inherit"/>
              </a:endParaRPr>
            </a:p>
          </p:txBody>
        </p:sp>
      </p:grpSp>
      <p:grpSp>
        <p:nvGrpSpPr>
          <p:cNvPr id="14" name="Group 13">
            <a:extLst>
              <a:ext uri="{FF2B5EF4-FFF2-40B4-BE49-F238E27FC236}">
                <a16:creationId xmlns:a16="http://schemas.microsoft.com/office/drawing/2014/main" id="{82A18E20-F0B1-BFBA-0C32-C0FA20CC98DF}"/>
              </a:ext>
            </a:extLst>
          </p:cNvPr>
          <p:cNvGrpSpPr/>
          <p:nvPr/>
        </p:nvGrpSpPr>
        <p:grpSpPr>
          <a:xfrm>
            <a:off x="9493863" y="1228800"/>
            <a:ext cx="2429159" cy="619193"/>
            <a:chOff x="9510920" y="631314"/>
            <a:chExt cx="2350290" cy="839880"/>
          </a:xfrm>
          <a:solidFill>
            <a:srgbClr val="C00000"/>
          </a:solidFill>
          <a:effectLst>
            <a:outerShdw blurRad="50800" dist="38100" dir="2700000" algn="tl" rotWithShape="0">
              <a:prstClr val="black">
                <a:alpha val="40000"/>
              </a:prstClr>
            </a:outerShdw>
          </a:effectLst>
        </p:grpSpPr>
        <p:sp>
          <p:nvSpPr>
            <p:cNvPr id="15" name="Callout: Left Arrow 14">
              <a:extLst>
                <a:ext uri="{FF2B5EF4-FFF2-40B4-BE49-F238E27FC236}">
                  <a16:creationId xmlns:a16="http://schemas.microsoft.com/office/drawing/2014/main" id="{6D3B2C15-6424-A0E2-767A-537E4FE03D74}"/>
                </a:ext>
              </a:extLst>
            </p:cNvPr>
            <p:cNvSpPr/>
            <p:nvPr/>
          </p:nvSpPr>
          <p:spPr>
            <a:xfrm>
              <a:off x="9510920" y="657225"/>
              <a:ext cx="2271505" cy="727204"/>
            </a:xfrm>
            <a:prstGeom prst="leftArrowCallout">
              <a:avLst>
                <a:gd name="adj1" fmla="val 13286"/>
                <a:gd name="adj2" fmla="val 13991"/>
                <a:gd name="adj3" fmla="val 21096"/>
                <a:gd name="adj4" fmla="val 573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br>
                <a:rPr lang="en-US" dirty="0">
                  <a:solidFill>
                    <a:srgbClr val="5F6368"/>
                  </a:solidFill>
                  <a:effectLst/>
                  <a:latin typeface="inherit"/>
                </a:rPr>
              </a:br>
              <a:endParaRPr lang="en-US" dirty="0"/>
            </a:p>
          </p:txBody>
        </p:sp>
        <p:sp>
          <p:nvSpPr>
            <p:cNvPr id="16" name="TextBox 15">
              <a:extLst>
                <a:ext uri="{FF2B5EF4-FFF2-40B4-BE49-F238E27FC236}">
                  <a16:creationId xmlns:a16="http://schemas.microsoft.com/office/drawing/2014/main" id="{5F94B149-F609-A7B2-DFD2-DFC6CB3B2AB9}"/>
                </a:ext>
              </a:extLst>
            </p:cNvPr>
            <p:cNvSpPr txBox="1"/>
            <p:nvPr/>
          </p:nvSpPr>
          <p:spPr>
            <a:xfrm>
              <a:off x="10499704" y="631314"/>
              <a:ext cx="1361506" cy="839880"/>
            </a:xfrm>
            <a:prstGeom prst="rect">
              <a:avLst/>
            </a:prstGeom>
            <a:noFill/>
          </p:spPr>
          <p:txBody>
            <a:bodyPr wrap="square" rtlCol="0">
              <a:spAutoFit/>
            </a:bodyPr>
            <a:lstStyle/>
            <a:p>
              <a:pPr algn="l" fontAlgn="base"/>
              <a:r>
                <a:rPr lang="en-US" sz="1000" b="0" i="0" dirty="0">
                  <a:solidFill>
                    <a:schemeClr val="bg1"/>
                  </a:solidFill>
                  <a:effectLst/>
                  <a:latin typeface="Inter"/>
                </a:rPr>
                <a:t>key to the customer dataset. Each order has a unique customer_id</a:t>
              </a:r>
              <a:endParaRPr lang="en-US" sz="1000" b="0" dirty="0">
                <a:solidFill>
                  <a:schemeClr val="bg1"/>
                </a:solidFill>
                <a:effectLst/>
                <a:latin typeface="inherit"/>
              </a:endParaRPr>
            </a:p>
          </p:txBody>
        </p:sp>
      </p:grpSp>
      <p:grpSp>
        <p:nvGrpSpPr>
          <p:cNvPr id="17" name="Group 16">
            <a:extLst>
              <a:ext uri="{FF2B5EF4-FFF2-40B4-BE49-F238E27FC236}">
                <a16:creationId xmlns:a16="http://schemas.microsoft.com/office/drawing/2014/main" id="{2CF1A3FA-56B4-4B71-B0D0-745D5F9F46E3}"/>
              </a:ext>
            </a:extLst>
          </p:cNvPr>
          <p:cNvGrpSpPr/>
          <p:nvPr/>
        </p:nvGrpSpPr>
        <p:grpSpPr>
          <a:xfrm>
            <a:off x="9532651" y="1931992"/>
            <a:ext cx="2333126" cy="727204"/>
            <a:chOff x="9510920" y="657225"/>
            <a:chExt cx="2271505" cy="727204"/>
          </a:xfrm>
          <a:solidFill>
            <a:srgbClr val="C00000"/>
          </a:solidFill>
          <a:effectLst>
            <a:outerShdw blurRad="50800" dist="38100" dir="2700000" algn="tl" rotWithShape="0">
              <a:prstClr val="black">
                <a:alpha val="40000"/>
              </a:prstClr>
            </a:outerShdw>
          </a:effectLst>
        </p:grpSpPr>
        <p:sp>
          <p:nvSpPr>
            <p:cNvPr id="18" name="Callout: Left Arrow 17">
              <a:extLst>
                <a:ext uri="{FF2B5EF4-FFF2-40B4-BE49-F238E27FC236}">
                  <a16:creationId xmlns:a16="http://schemas.microsoft.com/office/drawing/2014/main" id="{802832A1-C10E-B219-344B-F39FCCC1B90C}"/>
                </a:ext>
              </a:extLst>
            </p:cNvPr>
            <p:cNvSpPr/>
            <p:nvPr/>
          </p:nvSpPr>
          <p:spPr>
            <a:xfrm>
              <a:off x="9510920" y="657225"/>
              <a:ext cx="2271505" cy="727204"/>
            </a:xfrm>
            <a:prstGeom prst="leftArrowCallout">
              <a:avLst>
                <a:gd name="adj1" fmla="val 13286"/>
                <a:gd name="adj2" fmla="val 13991"/>
                <a:gd name="adj3" fmla="val 21096"/>
                <a:gd name="adj4" fmla="val 573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br>
                <a:rPr lang="en-US" dirty="0">
                  <a:solidFill>
                    <a:srgbClr val="5F6368"/>
                  </a:solidFill>
                  <a:effectLst/>
                  <a:latin typeface="inherit"/>
                </a:rPr>
              </a:br>
              <a:endParaRPr lang="en-US" dirty="0"/>
            </a:p>
          </p:txBody>
        </p:sp>
        <p:sp>
          <p:nvSpPr>
            <p:cNvPr id="19" name="TextBox 18">
              <a:extLst>
                <a:ext uri="{FF2B5EF4-FFF2-40B4-BE49-F238E27FC236}">
                  <a16:creationId xmlns:a16="http://schemas.microsoft.com/office/drawing/2014/main" id="{732F01EE-23D6-F8E0-B3B7-E404710531B5}"/>
                </a:ext>
              </a:extLst>
            </p:cNvPr>
            <p:cNvSpPr txBox="1"/>
            <p:nvPr/>
          </p:nvSpPr>
          <p:spPr>
            <a:xfrm>
              <a:off x="10555436" y="676543"/>
              <a:ext cx="1203444" cy="707886"/>
            </a:xfrm>
            <a:prstGeom prst="rect">
              <a:avLst/>
            </a:prstGeom>
            <a:noFill/>
          </p:spPr>
          <p:txBody>
            <a:bodyPr wrap="square" rtlCol="0">
              <a:spAutoFit/>
            </a:bodyPr>
            <a:lstStyle/>
            <a:p>
              <a:pPr algn="l" fontAlgn="base"/>
              <a:r>
                <a:rPr lang="en-US" sz="1000" b="0" i="0" dirty="0">
                  <a:solidFill>
                    <a:schemeClr val="bg1"/>
                  </a:solidFill>
                  <a:effectLst/>
                  <a:latin typeface="Inter"/>
                </a:rPr>
                <a:t>Reference to the order status (delivered, shipped, etc)</a:t>
              </a:r>
              <a:endParaRPr lang="en-US" sz="1000" b="0" dirty="0">
                <a:solidFill>
                  <a:schemeClr val="bg1"/>
                </a:solidFill>
                <a:effectLst/>
                <a:latin typeface="inherit"/>
              </a:endParaRPr>
            </a:p>
          </p:txBody>
        </p:sp>
      </p:grpSp>
      <p:grpSp>
        <p:nvGrpSpPr>
          <p:cNvPr id="20" name="Group 19">
            <a:extLst>
              <a:ext uri="{FF2B5EF4-FFF2-40B4-BE49-F238E27FC236}">
                <a16:creationId xmlns:a16="http://schemas.microsoft.com/office/drawing/2014/main" id="{A9E46D9D-528C-A9E0-6074-68A7047837AC}"/>
              </a:ext>
            </a:extLst>
          </p:cNvPr>
          <p:cNvGrpSpPr/>
          <p:nvPr/>
        </p:nvGrpSpPr>
        <p:grpSpPr>
          <a:xfrm>
            <a:off x="9536090" y="2743195"/>
            <a:ext cx="2329864" cy="662254"/>
            <a:chOff x="9510920" y="657225"/>
            <a:chExt cx="2271505" cy="727204"/>
          </a:xfrm>
          <a:solidFill>
            <a:srgbClr val="C00000"/>
          </a:solidFill>
          <a:effectLst>
            <a:outerShdw blurRad="50800" dist="38100" dir="2700000" algn="tl" rotWithShape="0">
              <a:prstClr val="black">
                <a:alpha val="40000"/>
              </a:prstClr>
            </a:outerShdw>
          </a:effectLst>
        </p:grpSpPr>
        <p:sp>
          <p:nvSpPr>
            <p:cNvPr id="21" name="Callout: Left Arrow 20">
              <a:extLst>
                <a:ext uri="{FF2B5EF4-FFF2-40B4-BE49-F238E27FC236}">
                  <a16:creationId xmlns:a16="http://schemas.microsoft.com/office/drawing/2014/main" id="{C7B8E019-B756-6708-5B68-F1567D3DB9BC}"/>
                </a:ext>
              </a:extLst>
            </p:cNvPr>
            <p:cNvSpPr/>
            <p:nvPr/>
          </p:nvSpPr>
          <p:spPr>
            <a:xfrm>
              <a:off x="9510920" y="657225"/>
              <a:ext cx="2271505" cy="727204"/>
            </a:xfrm>
            <a:prstGeom prst="leftArrowCallout">
              <a:avLst>
                <a:gd name="adj1" fmla="val 13286"/>
                <a:gd name="adj2" fmla="val 13991"/>
                <a:gd name="adj3" fmla="val 21096"/>
                <a:gd name="adj4" fmla="val 573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br>
                <a:rPr lang="en-US" dirty="0">
                  <a:solidFill>
                    <a:srgbClr val="5F6368"/>
                  </a:solidFill>
                  <a:effectLst/>
                  <a:latin typeface="inherit"/>
                </a:rPr>
              </a:br>
              <a:endParaRPr lang="en-US" dirty="0"/>
            </a:p>
          </p:txBody>
        </p:sp>
        <p:sp>
          <p:nvSpPr>
            <p:cNvPr id="22" name="TextBox 21">
              <a:extLst>
                <a:ext uri="{FF2B5EF4-FFF2-40B4-BE49-F238E27FC236}">
                  <a16:creationId xmlns:a16="http://schemas.microsoft.com/office/drawing/2014/main" id="{D49E0619-D1FA-3979-BDAB-EB63B9A0D39A}"/>
                </a:ext>
              </a:extLst>
            </p:cNvPr>
            <p:cNvSpPr txBox="1"/>
            <p:nvPr/>
          </p:nvSpPr>
          <p:spPr>
            <a:xfrm>
              <a:off x="10531663" y="756590"/>
              <a:ext cx="1250591" cy="456248"/>
            </a:xfrm>
            <a:prstGeom prst="rect">
              <a:avLst/>
            </a:prstGeom>
            <a:noFill/>
          </p:spPr>
          <p:txBody>
            <a:bodyPr wrap="square" rtlCol="0">
              <a:spAutoFit/>
            </a:bodyPr>
            <a:lstStyle/>
            <a:p>
              <a:pPr algn="l" fontAlgn="base"/>
              <a:r>
                <a:rPr lang="en-US" sz="1050" b="0" i="0" dirty="0">
                  <a:solidFill>
                    <a:schemeClr val="bg1"/>
                  </a:solidFill>
                  <a:effectLst/>
                  <a:latin typeface="Inter"/>
                </a:rPr>
                <a:t>Shows the purchase timestamp</a:t>
              </a:r>
              <a:endParaRPr lang="fr-FR" sz="1050" b="0" dirty="0">
                <a:solidFill>
                  <a:schemeClr val="bg1"/>
                </a:solidFill>
                <a:effectLst/>
                <a:latin typeface="inherit"/>
              </a:endParaRPr>
            </a:p>
          </p:txBody>
        </p:sp>
      </p:grpSp>
      <p:sp>
        <p:nvSpPr>
          <p:cNvPr id="23" name="Rectangle: Rounded Corners 22">
            <a:extLst>
              <a:ext uri="{FF2B5EF4-FFF2-40B4-BE49-F238E27FC236}">
                <a16:creationId xmlns:a16="http://schemas.microsoft.com/office/drawing/2014/main" id="{82C06AA8-FF62-264A-E90B-4AF4E30BAC7C}"/>
              </a:ext>
            </a:extLst>
          </p:cNvPr>
          <p:cNvSpPr/>
          <p:nvPr/>
        </p:nvSpPr>
        <p:spPr>
          <a:xfrm>
            <a:off x="8212212" y="2851710"/>
            <a:ext cx="1056358" cy="358373"/>
          </a:xfrm>
          <a:prstGeom prst="roundRect">
            <a:avLst>
              <a:gd name="adj" fmla="val 50000"/>
            </a:avLst>
          </a:prstGeom>
          <a:solidFill>
            <a:srgbClr val="B8CAE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effectLst/>
              </a:rPr>
              <a:t>order_purchase_</a:t>
            </a:r>
          </a:p>
          <a:p>
            <a:pPr algn="ctr"/>
            <a:r>
              <a:rPr lang="en-US" sz="800" dirty="0">
                <a:effectLst/>
              </a:rPr>
              <a:t>timestamp</a:t>
            </a:r>
          </a:p>
        </p:txBody>
      </p:sp>
      <p:grpSp>
        <p:nvGrpSpPr>
          <p:cNvPr id="24" name="Group 23">
            <a:extLst>
              <a:ext uri="{FF2B5EF4-FFF2-40B4-BE49-F238E27FC236}">
                <a16:creationId xmlns:a16="http://schemas.microsoft.com/office/drawing/2014/main" id="{A6FB5477-7C13-C3E6-E0DB-0AB6D3675604}"/>
              </a:ext>
            </a:extLst>
          </p:cNvPr>
          <p:cNvGrpSpPr/>
          <p:nvPr/>
        </p:nvGrpSpPr>
        <p:grpSpPr>
          <a:xfrm>
            <a:off x="9541762" y="3489448"/>
            <a:ext cx="2381260" cy="619192"/>
            <a:chOff x="9510920" y="657225"/>
            <a:chExt cx="2324015" cy="727204"/>
          </a:xfrm>
          <a:solidFill>
            <a:srgbClr val="C00000"/>
          </a:solidFill>
          <a:effectLst>
            <a:outerShdw blurRad="50800" dist="38100" dir="2700000" algn="tl" rotWithShape="0">
              <a:prstClr val="black">
                <a:alpha val="40000"/>
              </a:prstClr>
            </a:outerShdw>
          </a:effectLst>
        </p:grpSpPr>
        <p:sp>
          <p:nvSpPr>
            <p:cNvPr id="25" name="Callout: Left Arrow 24">
              <a:extLst>
                <a:ext uri="{FF2B5EF4-FFF2-40B4-BE49-F238E27FC236}">
                  <a16:creationId xmlns:a16="http://schemas.microsoft.com/office/drawing/2014/main" id="{4A0E99FA-199A-277B-2AC2-ABEBFC405629}"/>
                </a:ext>
              </a:extLst>
            </p:cNvPr>
            <p:cNvSpPr/>
            <p:nvPr/>
          </p:nvSpPr>
          <p:spPr>
            <a:xfrm>
              <a:off x="9510920" y="657225"/>
              <a:ext cx="2271505" cy="727204"/>
            </a:xfrm>
            <a:prstGeom prst="leftArrowCallout">
              <a:avLst>
                <a:gd name="adj1" fmla="val 13286"/>
                <a:gd name="adj2" fmla="val 13991"/>
                <a:gd name="adj3" fmla="val 21096"/>
                <a:gd name="adj4" fmla="val 573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br>
                <a:rPr lang="en-US" dirty="0">
                  <a:solidFill>
                    <a:srgbClr val="5F6368"/>
                  </a:solidFill>
                  <a:effectLst/>
                  <a:latin typeface="inherit"/>
                </a:rPr>
              </a:br>
              <a:endParaRPr lang="en-US" dirty="0"/>
            </a:p>
          </p:txBody>
        </p:sp>
        <p:sp>
          <p:nvSpPr>
            <p:cNvPr id="26" name="TextBox 25">
              <a:extLst>
                <a:ext uri="{FF2B5EF4-FFF2-40B4-BE49-F238E27FC236}">
                  <a16:creationId xmlns:a16="http://schemas.microsoft.com/office/drawing/2014/main" id="{78EED330-0EFE-FDC6-A072-4F4D820EFDA5}"/>
                </a:ext>
              </a:extLst>
            </p:cNvPr>
            <p:cNvSpPr txBox="1"/>
            <p:nvPr/>
          </p:nvSpPr>
          <p:spPr>
            <a:xfrm>
              <a:off x="10552215" y="732750"/>
              <a:ext cx="1282720" cy="469905"/>
            </a:xfrm>
            <a:prstGeom prst="rect">
              <a:avLst/>
            </a:prstGeom>
            <a:noFill/>
          </p:spPr>
          <p:txBody>
            <a:bodyPr wrap="square" rtlCol="0">
              <a:spAutoFit/>
            </a:bodyPr>
            <a:lstStyle/>
            <a:p>
              <a:pPr algn="l" fontAlgn="base"/>
              <a:r>
                <a:rPr lang="en-US" sz="1000" b="0" i="0" dirty="0">
                  <a:solidFill>
                    <a:schemeClr val="bg1"/>
                  </a:solidFill>
                  <a:effectLst/>
                  <a:latin typeface="Inter"/>
                </a:rPr>
                <a:t>Shows the payment approval timestamp</a:t>
              </a:r>
              <a:endParaRPr lang="en-US" sz="1000" b="0" dirty="0">
                <a:solidFill>
                  <a:schemeClr val="bg1"/>
                </a:solidFill>
                <a:effectLst/>
                <a:latin typeface="inherit"/>
              </a:endParaRPr>
            </a:p>
          </p:txBody>
        </p:sp>
      </p:grpSp>
      <p:sp>
        <p:nvSpPr>
          <p:cNvPr id="27" name="Rectangle: Rounded Corners 26">
            <a:extLst>
              <a:ext uri="{FF2B5EF4-FFF2-40B4-BE49-F238E27FC236}">
                <a16:creationId xmlns:a16="http://schemas.microsoft.com/office/drawing/2014/main" id="{67BC168C-57A7-D686-BDD3-37DF73F0D312}"/>
              </a:ext>
            </a:extLst>
          </p:cNvPr>
          <p:cNvSpPr/>
          <p:nvPr/>
        </p:nvSpPr>
        <p:spPr>
          <a:xfrm>
            <a:off x="8212212" y="5160042"/>
            <a:ext cx="1056358" cy="358373"/>
          </a:xfrm>
          <a:prstGeom prst="roundRect">
            <a:avLst>
              <a:gd name="adj" fmla="val 50000"/>
            </a:avLst>
          </a:prstGeom>
          <a:solidFill>
            <a:srgbClr val="B8CAE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effectLst/>
              </a:rPr>
              <a:t>order_delivered_</a:t>
            </a:r>
          </a:p>
          <a:p>
            <a:pPr algn="ctr"/>
            <a:r>
              <a:rPr lang="en-US" sz="800" dirty="0">
                <a:effectLst/>
              </a:rPr>
              <a:t>customer_date</a:t>
            </a:r>
          </a:p>
        </p:txBody>
      </p:sp>
      <p:grpSp>
        <p:nvGrpSpPr>
          <p:cNvPr id="28" name="Group 27">
            <a:extLst>
              <a:ext uri="{FF2B5EF4-FFF2-40B4-BE49-F238E27FC236}">
                <a16:creationId xmlns:a16="http://schemas.microsoft.com/office/drawing/2014/main" id="{19BAAEDF-0277-CC87-FB7B-83A71D9BE8B1}"/>
              </a:ext>
            </a:extLst>
          </p:cNvPr>
          <p:cNvGrpSpPr/>
          <p:nvPr/>
        </p:nvGrpSpPr>
        <p:grpSpPr>
          <a:xfrm>
            <a:off x="9554949" y="4192639"/>
            <a:ext cx="2401312" cy="778178"/>
            <a:chOff x="9510920" y="657225"/>
            <a:chExt cx="2352640" cy="727204"/>
          </a:xfrm>
          <a:solidFill>
            <a:srgbClr val="C00000"/>
          </a:solidFill>
          <a:effectLst>
            <a:outerShdw blurRad="50800" dist="38100" dir="2700000" algn="tl" rotWithShape="0">
              <a:prstClr val="black">
                <a:alpha val="40000"/>
              </a:prstClr>
            </a:outerShdw>
          </a:effectLst>
        </p:grpSpPr>
        <p:sp>
          <p:nvSpPr>
            <p:cNvPr id="29" name="Callout: Left Arrow 28">
              <a:extLst>
                <a:ext uri="{FF2B5EF4-FFF2-40B4-BE49-F238E27FC236}">
                  <a16:creationId xmlns:a16="http://schemas.microsoft.com/office/drawing/2014/main" id="{049786A7-61AF-4ED1-AB10-694DBC680D7A}"/>
                </a:ext>
              </a:extLst>
            </p:cNvPr>
            <p:cNvSpPr/>
            <p:nvPr/>
          </p:nvSpPr>
          <p:spPr>
            <a:xfrm>
              <a:off x="9510920" y="657225"/>
              <a:ext cx="2271505" cy="727204"/>
            </a:xfrm>
            <a:prstGeom prst="leftArrowCallout">
              <a:avLst>
                <a:gd name="adj1" fmla="val 13286"/>
                <a:gd name="adj2" fmla="val 13991"/>
                <a:gd name="adj3" fmla="val 21096"/>
                <a:gd name="adj4" fmla="val 573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br>
                <a:rPr lang="en-US" dirty="0">
                  <a:solidFill>
                    <a:srgbClr val="5F6368"/>
                  </a:solidFill>
                  <a:effectLst/>
                  <a:latin typeface="inherit"/>
                </a:rPr>
              </a:br>
              <a:endParaRPr lang="en-US" dirty="0"/>
            </a:p>
          </p:txBody>
        </p:sp>
        <p:sp>
          <p:nvSpPr>
            <p:cNvPr id="30" name="TextBox 29">
              <a:extLst>
                <a:ext uri="{FF2B5EF4-FFF2-40B4-BE49-F238E27FC236}">
                  <a16:creationId xmlns:a16="http://schemas.microsoft.com/office/drawing/2014/main" id="{1595F3D2-6370-BA1F-1F4C-51220EA3417E}"/>
                </a:ext>
              </a:extLst>
            </p:cNvPr>
            <p:cNvSpPr txBox="1"/>
            <p:nvPr/>
          </p:nvSpPr>
          <p:spPr>
            <a:xfrm>
              <a:off x="10469785" y="662739"/>
              <a:ext cx="1393775" cy="690279"/>
            </a:xfrm>
            <a:prstGeom prst="rect">
              <a:avLst/>
            </a:prstGeom>
            <a:noFill/>
          </p:spPr>
          <p:txBody>
            <a:bodyPr wrap="square" rtlCol="0">
              <a:spAutoFit/>
            </a:bodyPr>
            <a:lstStyle/>
            <a:p>
              <a:pPr algn="l" fontAlgn="base"/>
              <a:r>
                <a:rPr lang="en-US" sz="1050" b="0" i="0" dirty="0">
                  <a:solidFill>
                    <a:schemeClr val="bg1"/>
                  </a:solidFill>
                  <a:effectLst/>
                  <a:latin typeface="Inter"/>
                </a:rPr>
                <a:t>Shows the order posting timestamp. When it was handled to the logistic partner</a:t>
              </a:r>
              <a:endParaRPr lang="en-US" sz="1050" b="0" dirty="0">
                <a:solidFill>
                  <a:schemeClr val="bg1"/>
                </a:solidFill>
                <a:effectLst/>
                <a:latin typeface="inherit"/>
              </a:endParaRPr>
            </a:p>
          </p:txBody>
        </p:sp>
      </p:grpSp>
      <p:grpSp>
        <p:nvGrpSpPr>
          <p:cNvPr id="31" name="Group 30">
            <a:extLst>
              <a:ext uri="{FF2B5EF4-FFF2-40B4-BE49-F238E27FC236}">
                <a16:creationId xmlns:a16="http://schemas.microsoft.com/office/drawing/2014/main" id="{5A65EB65-28D0-0FE1-611F-D8AA9934EEC7}"/>
              </a:ext>
            </a:extLst>
          </p:cNvPr>
          <p:cNvGrpSpPr/>
          <p:nvPr/>
        </p:nvGrpSpPr>
        <p:grpSpPr>
          <a:xfrm>
            <a:off x="9561127" y="5054816"/>
            <a:ext cx="2395134" cy="585498"/>
            <a:chOff x="9510920" y="657225"/>
            <a:chExt cx="2367419" cy="727204"/>
          </a:xfrm>
          <a:solidFill>
            <a:srgbClr val="C00000"/>
          </a:solidFill>
          <a:effectLst>
            <a:outerShdw blurRad="50800" dist="38100" dir="2700000" algn="tl" rotWithShape="0">
              <a:prstClr val="black">
                <a:alpha val="40000"/>
              </a:prstClr>
            </a:outerShdw>
          </a:effectLst>
        </p:grpSpPr>
        <p:sp>
          <p:nvSpPr>
            <p:cNvPr id="32" name="Callout: Left Arrow 31">
              <a:extLst>
                <a:ext uri="{FF2B5EF4-FFF2-40B4-BE49-F238E27FC236}">
                  <a16:creationId xmlns:a16="http://schemas.microsoft.com/office/drawing/2014/main" id="{50E0E617-9CAF-86E0-9B8E-CFCACE171A42}"/>
                </a:ext>
              </a:extLst>
            </p:cNvPr>
            <p:cNvSpPr/>
            <p:nvPr/>
          </p:nvSpPr>
          <p:spPr>
            <a:xfrm>
              <a:off x="9510920" y="657225"/>
              <a:ext cx="2271505" cy="727204"/>
            </a:xfrm>
            <a:prstGeom prst="leftArrowCallout">
              <a:avLst>
                <a:gd name="adj1" fmla="val 13286"/>
                <a:gd name="adj2" fmla="val 13991"/>
                <a:gd name="adj3" fmla="val 21096"/>
                <a:gd name="adj4" fmla="val 573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br>
                <a:rPr lang="en-US" dirty="0">
                  <a:solidFill>
                    <a:srgbClr val="5F6368"/>
                  </a:solidFill>
                  <a:effectLst/>
                  <a:latin typeface="inherit"/>
                </a:rPr>
              </a:br>
              <a:endParaRPr lang="en-US" dirty="0"/>
            </a:p>
          </p:txBody>
        </p:sp>
        <p:sp>
          <p:nvSpPr>
            <p:cNvPr id="33" name="TextBox 32">
              <a:extLst>
                <a:ext uri="{FF2B5EF4-FFF2-40B4-BE49-F238E27FC236}">
                  <a16:creationId xmlns:a16="http://schemas.microsoft.com/office/drawing/2014/main" id="{0A852403-5FFE-AE31-9ECD-DB388A54964E}"/>
                </a:ext>
              </a:extLst>
            </p:cNvPr>
            <p:cNvSpPr txBox="1"/>
            <p:nvPr/>
          </p:nvSpPr>
          <p:spPr>
            <a:xfrm>
              <a:off x="10519036" y="657225"/>
              <a:ext cx="1359303" cy="363097"/>
            </a:xfrm>
            <a:prstGeom prst="rect">
              <a:avLst/>
            </a:prstGeom>
            <a:noFill/>
          </p:spPr>
          <p:txBody>
            <a:bodyPr wrap="square" rtlCol="0">
              <a:spAutoFit/>
            </a:bodyPr>
            <a:lstStyle/>
            <a:p>
              <a:pPr algn="l" fontAlgn="base"/>
              <a:r>
                <a:rPr lang="en-US" sz="1000" b="0" i="0" dirty="0">
                  <a:solidFill>
                    <a:schemeClr val="bg1"/>
                  </a:solidFill>
                  <a:effectLst/>
                  <a:latin typeface="Inter"/>
                </a:rPr>
                <a:t>Shows the actual order delivery date to the customer.</a:t>
              </a:r>
              <a:endParaRPr lang="en-US" sz="1000" b="0" dirty="0">
                <a:solidFill>
                  <a:schemeClr val="bg1"/>
                </a:solidFill>
                <a:effectLst/>
                <a:latin typeface="inherit"/>
              </a:endParaRPr>
            </a:p>
          </p:txBody>
        </p:sp>
      </p:grpSp>
      <p:sp>
        <p:nvSpPr>
          <p:cNvPr id="34" name="Rectangle: Rounded Corners 33">
            <a:extLst>
              <a:ext uri="{FF2B5EF4-FFF2-40B4-BE49-F238E27FC236}">
                <a16:creationId xmlns:a16="http://schemas.microsoft.com/office/drawing/2014/main" id="{E272F9FB-1615-2962-8445-BE7E47AA5FF3}"/>
              </a:ext>
            </a:extLst>
          </p:cNvPr>
          <p:cNvSpPr/>
          <p:nvPr/>
        </p:nvSpPr>
        <p:spPr>
          <a:xfrm>
            <a:off x="8212212" y="6032126"/>
            <a:ext cx="1056358" cy="358373"/>
          </a:xfrm>
          <a:prstGeom prst="roundRect">
            <a:avLst>
              <a:gd name="adj" fmla="val 50000"/>
            </a:avLst>
          </a:prstGeom>
          <a:solidFill>
            <a:srgbClr val="B8CAE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effectLst/>
              </a:rPr>
              <a:t>order_estimated_delivery_date</a:t>
            </a:r>
          </a:p>
        </p:txBody>
      </p:sp>
      <p:grpSp>
        <p:nvGrpSpPr>
          <p:cNvPr id="35" name="Group 34">
            <a:extLst>
              <a:ext uri="{FF2B5EF4-FFF2-40B4-BE49-F238E27FC236}">
                <a16:creationId xmlns:a16="http://schemas.microsoft.com/office/drawing/2014/main" id="{97F56214-98FF-A289-9659-282CFCB67AED}"/>
              </a:ext>
            </a:extLst>
          </p:cNvPr>
          <p:cNvGrpSpPr/>
          <p:nvPr/>
        </p:nvGrpSpPr>
        <p:grpSpPr>
          <a:xfrm>
            <a:off x="9554948" y="5724312"/>
            <a:ext cx="2398523" cy="974002"/>
            <a:chOff x="9510920" y="657225"/>
            <a:chExt cx="2370769" cy="727204"/>
          </a:xfrm>
          <a:solidFill>
            <a:srgbClr val="C00000"/>
          </a:solidFill>
          <a:effectLst>
            <a:outerShdw blurRad="50800" dist="38100" dir="2700000" algn="tl" rotWithShape="0">
              <a:prstClr val="black">
                <a:alpha val="40000"/>
              </a:prstClr>
            </a:outerShdw>
          </a:effectLst>
        </p:grpSpPr>
        <p:sp>
          <p:nvSpPr>
            <p:cNvPr id="36" name="Callout: Left Arrow 35">
              <a:extLst>
                <a:ext uri="{FF2B5EF4-FFF2-40B4-BE49-F238E27FC236}">
                  <a16:creationId xmlns:a16="http://schemas.microsoft.com/office/drawing/2014/main" id="{70847266-2002-0C23-315C-826417A82EC7}"/>
                </a:ext>
              </a:extLst>
            </p:cNvPr>
            <p:cNvSpPr/>
            <p:nvPr/>
          </p:nvSpPr>
          <p:spPr>
            <a:xfrm>
              <a:off x="9510920" y="657225"/>
              <a:ext cx="2271505" cy="727204"/>
            </a:xfrm>
            <a:prstGeom prst="leftArrowCallout">
              <a:avLst>
                <a:gd name="adj1" fmla="val 13286"/>
                <a:gd name="adj2" fmla="val 13991"/>
                <a:gd name="adj3" fmla="val 21096"/>
                <a:gd name="adj4" fmla="val 573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br>
                <a:rPr lang="en-US" dirty="0">
                  <a:solidFill>
                    <a:srgbClr val="5F6368"/>
                  </a:solidFill>
                  <a:effectLst/>
                  <a:latin typeface="inherit"/>
                </a:rPr>
              </a:br>
              <a:endParaRPr lang="en-US" dirty="0"/>
            </a:p>
          </p:txBody>
        </p:sp>
        <p:sp>
          <p:nvSpPr>
            <p:cNvPr id="37" name="TextBox 36">
              <a:extLst>
                <a:ext uri="{FF2B5EF4-FFF2-40B4-BE49-F238E27FC236}">
                  <a16:creationId xmlns:a16="http://schemas.microsoft.com/office/drawing/2014/main" id="{0BFDF00A-5FE9-DFF8-D490-60C0338BC346}"/>
                </a:ext>
              </a:extLst>
            </p:cNvPr>
            <p:cNvSpPr txBox="1"/>
            <p:nvPr/>
          </p:nvSpPr>
          <p:spPr>
            <a:xfrm>
              <a:off x="10522386" y="691253"/>
              <a:ext cx="1359303" cy="643413"/>
            </a:xfrm>
            <a:prstGeom prst="rect">
              <a:avLst/>
            </a:prstGeom>
            <a:noFill/>
          </p:spPr>
          <p:txBody>
            <a:bodyPr wrap="square" rtlCol="0">
              <a:spAutoFit/>
            </a:bodyPr>
            <a:lstStyle/>
            <a:p>
              <a:pPr algn="l" fontAlgn="base"/>
              <a:r>
                <a:rPr lang="en-US" sz="1000" b="0" i="0" dirty="0">
                  <a:solidFill>
                    <a:schemeClr val="bg1"/>
                  </a:solidFill>
                  <a:effectLst/>
                  <a:latin typeface="Inter"/>
                </a:rPr>
                <a:t>Shows the estimated delivery date that was informed to customer at the purchase moment</a:t>
              </a:r>
              <a:endParaRPr lang="en-US" sz="1000" b="0" dirty="0">
                <a:solidFill>
                  <a:schemeClr val="bg1"/>
                </a:solidFill>
                <a:effectLst/>
                <a:latin typeface="inherit"/>
              </a:endParaRPr>
            </a:p>
          </p:txBody>
        </p:sp>
      </p:grpSp>
      <p:grpSp>
        <p:nvGrpSpPr>
          <p:cNvPr id="40" name="Group 39">
            <a:extLst>
              <a:ext uri="{FF2B5EF4-FFF2-40B4-BE49-F238E27FC236}">
                <a16:creationId xmlns:a16="http://schemas.microsoft.com/office/drawing/2014/main" id="{C2DDCFF5-F9C7-3BE9-893D-BE9F1BE39F18}"/>
              </a:ext>
            </a:extLst>
          </p:cNvPr>
          <p:cNvGrpSpPr/>
          <p:nvPr/>
        </p:nvGrpSpPr>
        <p:grpSpPr>
          <a:xfrm>
            <a:off x="39173" y="3844857"/>
            <a:ext cx="6286981" cy="519102"/>
            <a:chOff x="8291749" y="4267715"/>
            <a:chExt cx="4169930" cy="1222989"/>
          </a:xfrm>
          <a:solidFill>
            <a:srgbClr val="C00000"/>
          </a:solidFill>
        </p:grpSpPr>
        <p:sp>
          <p:nvSpPr>
            <p:cNvPr id="41" name="Rectangle: Rounded Corners 40">
              <a:extLst>
                <a:ext uri="{FF2B5EF4-FFF2-40B4-BE49-F238E27FC236}">
                  <a16:creationId xmlns:a16="http://schemas.microsoft.com/office/drawing/2014/main" id="{6D0D521E-D6B0-7ACE-6F1B-99C0FAA64343}"/>
                </a:ext>
              </a:extLst>
            </p:cNvPr>
            <p:cNvSpPr/>
            <p:nvPr/>
          </p:nvSpPr>
          <p:spPr>
            <a:xfrm>
              <a:off x="8336757" y="4267715"/>
              <a:ext cx="4079915" cy="844319"/>
            </a:xfrm>
            <a:prstGeom prst="round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7BC73308-B08C-A4BF-B4AC-1F8BE24CD318}"/>
                </a:ext>
              </a:extLst>
            </p:cNvPr>
            <p:cNvSpPr txBox="1"/>
            <p:nvPr/>
          </p:nvSpPr>
          <p:spPr>
            <a:xfrm>
              <a:off x="8291749" y="4330523"/>
              <a:ext cx="4169930" cy="1160181"/>
            </a:xfrm>
            <a:prstGeom prst="rect">
              <a:avLst/>
            </a:prstGeom>
            <a:noFill/>
          </p:spPr>
          <p:txBody>
            <a:bodyPr wrap="square" rtlCol="0">
              <a:spAutoFit/>
            </a:bodyPr>
            <a:lstStyle/>
            <a:p>
              <a:pPr algn="ctr"/>
              <a:r>
                <a:rPr lang="en-US" sz="1200" b="0" i="0" dirty="0">
                  <a:solidFill>
                    <a:schemeClr val="bg1"/>
                  </a:solidFill>
                  <a:effectLst/>
                  <a:latin typeface="Inter"/>
                </a:rPr>
                <a:t>This is the core dataset. From each order you might find all other information</a:t>
              </a:r>
              <a:endParaRPr lang="en-US" sz="1200" dirty="0">
                <a:solidFill>
                  <a:schemeClr val="bg1"/>
                </a:solidFill>
              </a:endParaRPr>
            </a:p>
            <a:p>
              <a:endParaRPr lang="en-US" sz="1400" dirty="0">
                <a:solidFill>
                  <a:schemeClr val="bg1"/>
                </a:solidFill>
              </a:endParaRPr>
            </a:p>
          </p:txBody>
        </p:sp>
      </p:grpSp>
      <p:graphicFrame>
        <p:nvGraphicFramePr>
          <p:cNvPr id="76" name="Table 75">
            <a:extLst>
              <a:ext uri="{FF2B5EF4-FFF2-40B4-BE49-F238E27FC236}">
                <a16:creationId xmlns:a16="http://schemas.microsoft.com/office/drawing/2014/main" id="{1855F0C3-88F6-4EE7-5E49-A34B3EF6F07F}"/>
              </a:ext>
            </a:extLst>
          </p:cNvPr>
          <p:cNvGraphicFramePr>
            <a:graphicFrameLocks noGrp="1"/>
          </p:cNvGraphicFramePr>
          <p:nvPr>
            <p:extLst>
              <p:ext uri="{D42A27DB-BD31-4B8C-83A1-F6EECF244321}">
                <p14:modId xmlns:p14="http://schemas.microsoft.com/office/powerpoint/2010/main" val="2842006724"/>
              </p:ext>
            </p:extLst>
          </p:nvPr>
        </p:nvGraphicFramePr>
        <p:xfrm>
          <a:off x="125223" y="4287810"/>
          <a:ext cx="6116957" cy="2569845"/>
        </p:xfrm>
        <a:graphic>
          <a:graphicData uri="http://schemas.openxmlformats.org/drawingml/2006/table">
            <a:tbl>
              <a:tblPr>
                <a:tableStyleId>{616DA210-FB5B-4158-B5E0-FEB733F419BA}</a:tableStyleId>
              </a:tblPr>
              <a:tblGrid>
                <a:gridCol w="2921062">
                  <a:extLst>
                    <a:ext uri="{9D8B030D-6E8A-4147-A177-3AD203B41FA5}">
                      <a16:colId xmlns:a16="http://schemas.microsoft.com/office/drawing/2014/main" val="656989339"/>
                    </a:ext>
                  </a:extLst>
                </a:gridCol>
                <a:gridCol w="3195895">
                  <a:extLst>
                    <a:ext uri="{9D8B030D-6E8A-4147-A177-3AD203B41FA5}">
                      <a16:colId xmlns:a16="http://schemas.microsoft.com/office/drawing/2014/main" val="2084435707"/>
                    </a:ext>
                  </a:extLst>
                </a:gridCol>
              </a:tblGrid>
              <a:tr h="246040">
                <a:tc>
                  <a:txBody>
                    <a:bodyPr/>
                    <a:lstStyle/>
                    <a:p>
                      <a:pPr algn="ctr" fontAlgn="ctr"/>
                      <a:r>
                        <a:rPr lang="en-US" sz="1600" b="1" u="none" strike="noStrike" dirty="0">
                          <a:effectLst/>
                        </a:rPr>
                        <a:t>order_status</a:t>
                      </a:r>
                      <a:endParaRPr lang="en-US" sz="1600" b="1" i="0" u="none" strike="noStrike" dirty="0">
                        <a:solidFill>
                          <a:srgbClr val="D4D4D4"/>
                        </a:solidFill>
                        <a:effectLst/>
                        <a:latin typeface="Segoe UI" panose="020B0502040204020203" pitchFamily="34" charset="0"/>
                      </a:endParaRPr>
                    </a:p>
                  </a:txBody>
                  <a:tcPr marL="9525" marR="9525" marT="9525" marB="0" anchor="ctr"/>
                </a:tc>
                <a:tc>
                  <a:txBody>
                    <a:bodyPr/>
                    <a:lstStyle/>
                    <a:p>
                      <a:pPr algn="ctr" fontAlgn="ctr"/>
                      <a:r>
                        <a:rPr lang="en-US" sz="1600" b="1" u="none" strike="noStrike" dirty="0">
                          <a:effectLst/>
                        </a:rPr>
                        <a:t>most freq</a:t>
                      </a:r>
                      <a:endParaRPr lang="en-US" sz="1600" b="1" i="0" u="none" strike="noStrike" dirty="0">
                        <a:solidFill>
                          <a:srgbClr val="D4D4D4"/>
                        </a:solidFill>
                        <a:effectLst/>
                        <a:latin typeface="Segoe UI" panose="020B0502040204020203" pitchFamily="34" charset="0"/>
                      </a:endParaRPr>
                    </a:p>
                  </a:txBody>
                  <a:tcPr marL="9525" marR="9525" marT="9525" marB="0" anchor="ctr"/>
                </a:tc>
                <a:extLst>
                  <a:ext uri="{0D108BD9-81ED-4DB2-BD59-A6C34878D82A}">
                    <a16:rowId xmlns:a16="http://schemas.microsoft.com/office/drawing/2014/main" val="250074659"/>
                  </a:ext>
                </a:extLst>
              </a:tr>
              <a:tr h="281188">
                <a:tc>
                  <a:txBody>
                    <a:bodyPr/>
                    <a:lstStyle/>
                    <a:p>
                      <a:pPr algn="ctr" fontAlgn="ctr"/>
                      <a:r>
                        <a:rPr lang="en-US" sz="1400" u="none" strike="noStrike" dirty="0">
                          <a:effectLst/>
                        </a:rPr>
                        <a:t>delivered</a:t>
                      </a:r>
                      <a:endParaRPr lang="en-US" sz="1400" b="0" i="0" u="none" strike="noStrike" dirty="0">
                        <a:solidFill>
                          <a:srgbClr val="D4D4D4"/>
                        </a:solidFill>
                        <a:effectLst/>
                        <a:latin typeface="Segoe UI" panose="020B0502040204020203" pitchFamily="34" charset="0"/>
                      </a:endParaRPr>
                    </a:p>
                  </a:txBody>
                  <a:tcPr marL="9525" marR="9525" marT="38100" marB="38100" anchor="ctr"/>
                </a:tc>
                <a:tc>
                  <a:txBody>
                    <a:bodyPr/>
                    <a:lstStyle/>
                    <a:p>
                      <a:pPr algn="ctr" fontAlgn="ctr"/>
                      <a:r>
                        <a:rPr lang="en-US" sz="1400" u="none" strike="noStrike" dirty="0">
                          <a:effectLst/>
                        </a:rPr>
                        <a:t>96478</a:t>
                      </a:r>
                      <a:endParaRPr lang="en-US" sz="1400" b="0" i="0" u="none" strike="noStrike" dirty="0">
                        <a:solidFill>
                          <a:srgbClr val="D4D4D4"/>
                        </a:solidFill>
                        <a:effectLst/>
                        <a:latin typeface="Segoe UI" panose="020B0502040204020203" pitchFamily="34" charset="0"/>
                      </a:endParaRPr>
                    </a:p>
                  </a:txBody>
                  <a:tcPr marL="9525" marR="9525" marT="9525" marB="0" anchor="ctr">
                    <a:solidFill>
                      <a:srgbClr val="C00000"/>
                    </a:solidFill>
                  </a:tcPr>
                </a:tc>
                <a:extLst>
                  <a:ext uri="{0D108BD9-81ED-4DB2-BD59-A6C34878D82A}">
                    <a16:rowId xmlns:a16="http://schemas.microsoft.com/office/drawing/2014/main" val="1334209319"/>
                  </a:ext>
                </a:extLst>
              </a:tr>
              <a:tr h="281188">
                <a:tc>
                  <a:txBody>
                    <a:bodyPr/>
                    <a:lstStyle/>
                    <a:p>
                      <a:pPr algn="ctr" fontAlgn="ctr"/>
                      <a:r>
                        <a:rPr lang="en-US" sz="1400" u="none" strike="noStrike" dirty="0">
                          <a:effectLst/>
                        </a:rPr>
                        <a:t>shipped</a:t>
                      </a:r>
                      <a:endParaRPr lang="en-US" sz="1400" b="0" i="0" u="none" strike="noStrike" dirty="0">
                        <a:solidFill>
                          <a:srgbClr val="D4D4D4"/>
                        </a:solidFill>
                        <a:effectLst/>
                        <a:latin typeface="Segoe UI" panose="020B0502040204020203" pitchFamily="34" charset="0"/>
                      </a:endParaRPr>
                    </a:p>
                  </a:txBody>
                  <a:tcPr marL="9525" marR="9525" marT="38100" marB="38100" anchor="ctr"/>
                </a:tc>
                <a:tc>
                  <a:txBody>
                    <a:bodyPr/>
                    <a:lstStyle/>
                    <a:p>
                      <a:pPr algn="ctr" fontAlgn="ctr"/>
                      <a:r>
                        <a:rPr lang="en-US" sz="1400" u="none" strike="noStrike" dirty="0">
                          <a:effectLst/>
                        </a:rPr>
                        <a:t>1107</a:t>
                      </a:r>
                      <a:endParaRPr lang="en-US" sz="1400" b="0" i="0" u="none" strike="noStrike" dirty="0">
                        <a:solidFill>
                          <a:srgbClr val="D4D4D4"/>
                        </a:solidFill>
                        <a:effectLst/>
                        <a:latin typeface="Segoe UI" panose="020B0502040204020203" pitchFamily="34" charset="0"/>
                      </a:endParaRPr>
                    </a:p>
                  </a:txBody>
                  <a:tcPr marL="9525" marR="9525" marT="9525" marB="0" anchor="ctr">
                    <a:solidFill>
                      <a:srgbClr val="FF0000"/>
                    </a:solidFill>
                  </a:tcPr>
                </a:tc>
                <a:extLst>
                  <a:ext uri="{0D108BD9-81ED-4DB2-BD59-A6C34878D82A}">
                    <a16:rowId xmlns:a16="http://schemas.microsoft.com/office/drawing/2014/main" val="4280956117"/>
                  </a:ext>
                </a:extLst>
              </a:tr>
              <a:tr h="281188">
                <a:tc>
                  <a:txBody>
                    <a:bodyPr/>
                    <a:lstStyle/>
                    <a:p>
                      <a:pPr algn="ctr" fontAlgn="ctr"/>
                      <a:r>
                        <a:rPr lang="en-US" sz="1400" u="none" strike="noStrike">
                          <a:effectLst/>
                        </a:rPr>
                        <a:t>canceled</a:t>
                      </a:r>
                      <a:endParaRPr lang="en-US" sz="1400" b="0" i="0" u="none" strike="noStrike">
                        <a:solidFill>
                          <a:srgbClr val="D4D4D4"/>
                        </a:solidFill>
                        <a:effectLst/>
                        <a:latin typeface="Segoe UI" panose="020B0502040204020203" pitchFamily="34" charset="0"/>
                      </a:endParaRPr>
                    </a:p>
                  </a:txBody>
                  <a:tcPr marL="9525" marR="9525" marT="38100" marB="38100" anchor="ctr"/>
                </a:tc>
                <a:tc>
                  <a:txBody>
                    <a:bodyPr/>
                    <a:lstStyle/>
                    <a:p>
                      <a:pPr algn="ctr" fontAlgn="ctr"/>
                      <a:r>
                        <a:rPr lang="en-US" sz="1400" u="none" strike="noStrike" dirty="0">
                          <a:effectLst/>
                        </a:rPr>
                        <a:t>625</a:t>
                      </a:r>
                      <a:endParaRPr lang="en-US" sz="1400" b="0" i="0" u="none" strike="noStrike" dirty="0">
                        <a:solidFill>
                          <a:srgbClr val="D4D4D4"/>
                        </a:solidFill>
                        <a:effectLst/>
                        <a:latin typeface="Segoe UI" panose="020B0502040204020203" pitchFamily="34" charset="0"/>
                      </a:endParaRPr>
                    </a:p>
                  </a:txBody>
                  <a:tcPr marL="9525" marR="9525" marT="9525" marB="0" anchor="ctr">
                    <a:solidFill>
                      <a:srgbClr val="F0A6A6"/>
                    </a:solidFill>
                  </a:tcPr>
                </a:tc>
                <a:extLst>
                  <a:ext uri="{0D108BD9-81ED-4DB2-BD59-A6C34878D82A}">
                    <a16:rowId xmlns:a16="http://schemas.microsoft.com/office/drawing/2014/main" val="4091828649"/>
                  </a:ext>
                </a:extLst>
              </a:tr>
              <a:tr h="281188">
                <a:tc>
                  <a:txBody>
                    <a:bodyPr/>
                    <a:lstStyle/>
                    <a:p>
                      <a:pPr algn="ctr" fontAlgn="ctr"/>
                      <a:r>
                        <a:rPr lang="en-US" sz="1400" u="none" strike="noStrike">
                          <a:effectLst/>
                        </a:rPr>
                        <a:t>unavailable</a:t>
                      </a:r>
                      <a:endParaRPr lang="en-US" sz="1400" b="0" i="0" u="none" strike="noStrike">
                        <a:solidFill>
                          <a:srgbClr val="D4D4D4"/>
                        </a:solidFill>
                        <a:effectLst/>
                        <a:latin typeface="Segoe UI" panose="020B0502040204020203" pitchFamily="34" charset="0"/>
                      </a:endParaRPr>
                    </a:p>
                  </a:txBody>
                  <a:tcPr marL="9525" marR="9525" marT="38100" marB="38100" anchor="ctr"/>
                </a:tc>
                <a:tc>
                  <a:txBody>
                    <a:bodyPr/>
                    <a:lstStyle/>
                    <a:p>
                      <a:pPr algn="ctr" fontAlgn="ctr"/>
                      <a:r>
                        <a:rPr lang="en-US" sz="1400" u="none" strike="noStrike" dirty="0">
                          <a:effectLst/>
                        </a:rPr>
                        <a:t>609</a:t>
                      </a:r>
                      <a:endParaRPr lang="en-US" sz="1400" b="0" i="0" u="none" strike="noStrike" dirty="0">
                        <a:solidFill>
                          <a:srgbClr val="D4D4D4"/>
                        </a:solidFill>
                        <a:effectLst/>
                        <a:latin typeface="Segoe UI" panose="020B0502040204020203" pitchFamily="34" charset="0"/>
                      </a:endParaRPr>
                    </a:p>
                  </a:txBody>
                  <a:tcPr marL="9525" marR="9525" marT="9525" marB="0" anchor="ctr">
                    <a:solidFill>
                      <a:srgbClr val="F0A6A6"/>
                    </a:solidFill>
                  </a:tcPr>
                </a:tc>
                <a:extLst>
                  <a:ext uri="{0D108BD9-81ED-4DB2-BD59-A6C34878D82A}">
                    <a16:rowId xmlns:a16="http://schemas.microsoft.com/office/drawing/2014/main" val="3759410027"/>
                  </a:ext>
                </a:extLst>
              </a:tr>
              <a:tr h="281188">
                <a:tc>
                  <a:txBody>
                    <a:bodyPr/>
                    <a:lstStyle/>
                    <a:p>
                      <a:pPr algn="ctr" fontAlgn="ctr"/>
                      <a:r>
                        <a:rPr lang="en-US" sz="1400" u="none" strike="noStrike">
                          <a:effectLst/>
                        </a:rPr>
                        <a:t>invoiced</a:t>
                      </a:r>
                      <a:endParaRPr lang="en-US" sz="1400" b="0" i="0" u="none" strike="noStrike">
                        <a:solidFill>
                          <a:srgbClr val="D4D4D4"/>
                        </a:solidFill>
                        <a:effectLst/>
                        <a:latin typeface="Segoe UI" panose="020B0502040204020203" pitchFamily="34" charset="0"/>
                      </a:endParaRPr>
                    </a:p>
                  </a:txBody>
                  <a:tcPr marL="9525" marR="9525" marT="38100" marB="38100" anchor="ctr"/>
                </a:tc>
                <a:tc>
                  <a:txBody>
                    <a:bodyPr/>
                    <a:lstStyle/>
                    <a:p>
                      <a:pPr algn="ctr" fontAlgn="ctr"/>
                      <a:r>
                        <a:rPr lang="en-US" sz="1400" u="none" strike="noStrike" dirty="0">
                          <a:effectLst/>
                        </a:rPr>
                        <a:t>314</a:t>
                      </a:r>
                      <a:endParaRPr lang="en-US" sz="1400" b="0" i="0" u="none" strike="noStrike" dirty="0">
                        <a:solidFill>
                          <a:srgbClr val="D4D4D4"/>
                        </a:solidFill>
                        <a:effectLst/>
                        <a:latin typeface="Segoe UI" panose="020B0502040204020203" pitchFamily="34" charset="0"/>
                      </a:endParaRPr>
                    </a:p>
                  </a:txBody>
                  <a:tcPr marL="9525" marR="9525" marT="9525" marB="0" anchor="ctr">
                    <a:solidFill>
                      <a:srgbClr val="FCB8AA"/>
                    </a:solidFill>
                  </a:tcPr>
                </a:tc>
                <a:extLst>
                  <a:ext uri="{0D108BD9-81ED-4DB2-BD59-A6C34878D82A}">
                    <a16:rowId xmlns:a16="http://schemas.microsoft.com/office/drawing/2014/main" val="510136639"/>
                  </a:ext>
                </a:extLst>
              </a:tr>
              <a:tr h="281188">
                <a:tc>
                  <a:txBody>
                    <a:bodyPr/>
                    <a:lstStyle/>
                    <a:p>
                      <a:pPr algn="ctr" fontAlgn="ctr"/>
                      <a:r>
                        <a:rPr lang="en-US" sz="1400" u="none" strike="noStrike">
                          <a:effectLst/>
                        </a:rPr>
                        <a:t>processing</a:t>
                      </a:r>
                      <a:endParaRPr lang="en-US" sz="1400" b="0" i="0" u="none" strike="noStrike">
                        <a:solidFill>
                          <a:srgbClr val="D4D4D4"/>
                        </a:solidFill>
                        <a:effectLst/>
                        <a:latin typeface="Segoe UI" panose="020B0502040204020203" pitchFamily="34" charset="0"/>
                      </a:endParaRPr>
                    </a:p>
                  </a:txBody>
                  <a:tcPr marL="9525" marR="9525" marT="38100" marB="38100" anchor="ctr"/>
                </a:tc>
                <a:tc>
                  <a:txBody>
                    <a:bodyPr/>
                    <a:lstStyle/>
                    <a:p>
                      <a:pPr algn="ctr" fontAlgn="ctr"/>
                      <a:r>
                        <a:rPr lang="en-US" sz="1400" u="none" strike="noStrike" dirty="0">
                          <a:effectLst/>
                        </a:rPr>
                        <a:t>301</a:t>
                      </a:r>
                      <a:endParaRPr lang="en-US" sz="1400" b="0" i="0" u="none" strike="noStrike" dirty="0">
                        <a:solidFill>
                          <a:srgbClr val="D4D4D4"/>
                        </a:solidFill>
                        <a:effectLst/>
                        <a:latin typeface="Segoe UI" panose="020B0502040204020203" pitchFamily="34" charset="0"/>
                      </a:endParaRPr>
                    </a:p>
                  </a:txBody>
                  <a:tcPr marL="9525" marR="9525" marT="9525" marB="0" anchor="ctr">
                    <a:solidFill>
                      <a:srgbClr val="FCB8AA"/>
                    </a:solidFill>
                  </a:tcPr>
                </a:tc>
                <a:extLst>
                  <a:ext uri="{0D108BD9-81ED-4DB2-BD59-A6C34878D82A}">
                    <a16:rowId xmlns:a16="http://schemas.microsoft.com/office/drawing/2014/main" val="1998502760"/>
                  </a:ext>
                </a:extLst>
              </a:tr>
              <a:tr h="281188">
                <a:tc>
                  <a:txBody>
                    <a:bodyPr/>
                    <a:lstStyle/>
                    <a:p>
                      <a:pPr algn="ctr" fontAlgn="ctr"/>
                      <a:r>
                        <a:rPr lang="en-US" sz="1400" u="none" strike="noStrike">
                          <a:effectLst/>
                        </a:rPr>
                        <a:t>created</a:t>
                      </a:r>
                      <a:endParaRPr lang="en-US" sz="1400" b="0" i="0" u="none" strike="noStrike">
                        <a:solidFill>
                          <a:srgbClr val="D4D4D4"/>
                        </a:solidFill>
                        <a:effectLst/>
                        <a:latin typeface="Segoe UI" panose="020B0502040204020203" pitchFamily="34" charset="0"/>
                      </a:endParaRPr>
                    </a:p>
                  </a:txBody>
                  <a:tcPr marL="9525" marR="9525" marT="38100" marB="38100" anchor="ctr"/>
                </a:tc>
                <a:tc>
                  <a:txBody>
                    <a:bodyPr/>
                    <a:lstStyle/>
                    <a:p>
                      <a:pPr algn="ctr" fontAlgn="ctr"/>
                      <a:r>
                        <a:rPr lang="en-US" sz="1400" u="none" strike="noStrike" dirty="0">
                          <a:effectLst/>
                        </a:rPr>
                        <a:t>5</a:t>
                      </a:r>
                      <a:endParaRPr lang="en-US" sz="1400" b="0" i="0" u="none" strike="noStrike" dirty="0">
                        <a:solidFill>
                          <a:srgbClr val="D4D4D4"/>
                        </a:solidFill>
                        <a:effectLst/>
                        <a:latin typeface="Segoe UI" panose="020B0502040204020203" pitchFamily="34" charset="0"/>
                      </a:endParaRPr>
                    </a:p>
                  </a:txBody>
                  <a:tcPr marL="9525" marR="9525" marT="9525" marB="0" anchor="ctr">
                    <a:solidFill>
                      <a:srgbClr val="FBD7D1"/>
                    </a:solidFill>
                  </a:tcPr>
                </a:tc>
                <a:extLst>
                  <a:ext uri="{0D108BD9-81ED-4DB2-BD59-A6C34878D82A}">
                    <a16:rowId xmlns:a16="http://schemas.microsoft.com/office/drawing/2014/main" val="4275855295"/>
                  </a:ext>
                </a:extLst>
              </a:tr>
              <a:tr h="225549">
                <a:tc>
                  <a:txBody>
                    <a:bodyPr/>
                    <a:lstStyle/>
                    <a:p>
                      <a:pPr algn="ctr" fontAlgn="ctr"/>
                      <a:r>
                        <a:rPr lang="en-US" sz="1400" u="none" strike="noStrike">
                          <a:effectLst/>
                        </a:rPr>
                        <a:t>approved</a:t>
                      </a:r>
                      <a:endParaRPr lang="en-US" sz="1400" b="0" i="0" u="none" strike="noStrike">
                        <a:solidFill>
                          <a:srgbClr val="D4D4D4"/>
                        </a:solidFill>
                        <a:effectLst/>
                        <a:latin typeface="Segoe UI" panose="020B0502040204020203" pitchFamily="34" charset="0"/>
                      </a:endParaRPr>
                    </a:p>
                  </a:txBody>
                  <a:tcPr marL="9525" marR="9525" marT="38100" marB="38100" anchor="ctr"/>
                </a:tc>
                <a:tc>
                  <a:txBody>
                    <a:bodyPr/>
                    <a:lstStyle/>
                    <a:p>
                      <a:pPr algn="ctr" fontAlgn="ctr"/>
                      <a:r>
                        <a:rPr lang="en-US" sz="1400" u="none" strike="noStrike" dirty="0">
                          <a:effectLst/>
                        </a:rPr>
                        <a:t>2</a:t>
                      </a:r>
                      <a:endParaRPr lang="en-US" sz="1400" b="0" i="0" u="none" strike="noStrike" dirty="0">
                        <a:solidFill>
                          <a:srgbClr val="D4D4D4"/>
                        </a:solidFill>
                        <a:effectLst/>
                        <a:latin typeface="Segoe UI" panose="020B0502040204020203" pitchFamily="34" charset="0"/>
                      </a:endParaRPr>
                    </a:p>
                  </a:txBody>
                  <a:tcPr marL="9525" marR="9525" marT="9525" marB="0" anchor="ctr">
                    <a:solidFill>
                      <a:srgbClr val="FBD7D1"/>
                    </a:solidFill>
                  </a:tcPr>
                </a:tc>
                <a:extLst>
                  <a:ext uri="{0D108BD9-81ED-4DB2-BD59-A6C34878D82A}">
                    <a16:rowId xmlns:a16="http://schemas.microsoft.com/office/drawing/2014/main" val="3413173642"/>
                  </a:ext>
                </a:extLst>
              </a:tr>
            </a:tbl>
          </a:graphicData>
        </a:graphic>
      </p:graphicFrame>
    </p:spTree>
    <p:extLst>
      <p:ext uri="{BB962C8B-B14F-4D97-AF65-F5344CB8AC3E}">
        <p14:creationId xmlns:p14="http://schemas.microsoft.com/office/powerpoint/2010/main" val="27840029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1CC43DE5-88AA-ED4B-0277-35EFFD2779ED}"/>
              </a:ext>
            </a:extLst>
          </p:cNvPr>
          <p:cNvGraphicFramePr>
            <a:graphicFrameLocks noGrp="1"/>
          </p:cNvGraphicFramePr>
          <p:nvPr>
            <p:extLst>
              <p:ext uri="{D42A27DB-BD31-4B8C-83A1-F6EECF244321}">
                <p14:modId xmlns:p14="http://schemas.microsoft.com/office/powerpoint/2010/main" val="2472601239"/>
              </p:ext>
            </p:extLst>
          </p:nvPr>
        </p:nvGraphicFramePr>
        <p:xfrm>
          <a:off x="98425" y="491065"/>
          <a:ext cx="8851669" cy="3082471"/>
        </p:xfrm>
        <a:graphic>
          <a:graphicData uri="http://schemas.openxmlformats.org/drawingml/2006/table">
            <a:tbl>
              <a:tblPr firstRow="1" bandRow="1">
                <a:effectLst>
                  <a:outerShdw blurRad="50800" dist="38100" dir="5400000" algn="t" rotWithShape="0">
                    <a:prstClr val="black">
                      <a:alpha val="40000"/>
                    </a:prstClr>
                  </a:outerShdw>
                </a:effectLst>
                <a:tableStyleId>{F5AB1C69-6EDB-4FF4-983F-18BD219EF322}</a:tableStyleId>
              </a:tblPr>
              <a:tblGrid>
                <a:gridCol w="1027112">
                  <a:extLst>
                    <a:ext uri="{9D8B030D-6E8A-4147-A177-3AD203B41FA5}">
                      <a16:colId xmlns:a16="http://schemas.microsoft.com/office/drawing/2014/main" val="843505657"/>
                    </a:ext>
                  </a:extLst>
                </a:gridCol>
                <a:gridCol w="601889">
                  <a:extLst>
                    <a:ext uri="{9D8B030D-6E8A-4147-A177-3AD203B41FA5}">
                      <a16:colId xmlns:a16="http://schemas.microsoft.com/office/drawing/2014/main" val="1327566526"/>
                    </a:ext>
                  </a:extLst>
                </a:gridCol>
                <a:gridCol w="601889">
                  <a:extLst>
                    <a:ext uri="{9D8B030D-6E8A-4147-A177-3AD203B41FA5}">
                      <a16:colId xmlns:a16="http://schemas.microsoft.com/office/drawing/2014/main" val="1984536544"/>
                    </a:ext>
                  </a:extLst>
                </a:gridCol>
                <a:gridCol w="601889">
                  <a:extLst>
                    <a:ext uri="{9D8B030D-6E8A-4147-A177-3AD203B41FA5}">
                      <a16:colId xmlns:a16="http://schemas.microsoft.com/office/drawing/2014/main" val="4271489189"/>
                    </a:ext>
                  </a:extLst>
                </a:gridCol>
                <a:gridCol w="601889">
                  <a:extLst>
                    <a:ext uri="{9D8B030D-6E8A-4147-A177-3AD203B41FA5}">
                      <a16:colId xmlns:a16="http://schemas.microsoft.com/office/drawing/2014/main" val="1340283998"/>
                    </a:ext>
                  </a:extLst>
                </a:gridCol>
                <a:gridCol w="601889">
                  <a:extLst>
                    <a:ext uri="{9D8B030D-6E8A-4147-A177-3AD203B41FA5}">
                      <a16:colId xmlns:a16="http://schemas.microsoft.com/office/drawing/2014/main" val="3456081340"/>
                    </a:ext>
                  </a:extLst>
                </a:gridCol>
                <a:gridCol w="601889">
                  <a:extLst>
                    <a:ext uri="{9D8B030D-6E8A-4147-A177-3AD203B41FA5}">
                      <a16:colId xmlns:a16="http://schemas.microsoft.com/office/drawing/2014/main" val="2608714904"/>
                    </a:ext>
                  </a:extLst>
                </a:gridCol>
                <a:gridCol w="601889">
                  <a:extLst>
                    <a:ext uri="{9D8B030D-6E8A-4147-A177-3AD203B41FA5}">
                      <a16:colId xmlns:a16="http://schemas.microsoft.com/office/drawing/2014/main" val="820329769"/>
                    </a:ext>
                  </a:extLst>
                </a:gridCol>
                <a:gridCol w="601889">
                  <a:extLst>
                    <a:ext uri="{9D8B030D-6E8A-4147-A177-3AD203B41FA5}">
                      <a16:colId xmlns:a16="http://schemas.microsoft.com/office/drawing/2014/main" val="3672846947"/>
                    </a:ext>
                  </a:extLst>
                </a:gridCol>
                <a:gridCol w="601889">
                  <a:extLst>
                    <a:ext uri="{9D8B030D-6E8A-4147-A177-3AD203B41FA5}">
                      <a16:colId xmlns:a16="http://schemas.microsoft.com/office/drawing/2014/main" val="2638060727"/>
                    </a:ext>
                  </a:extLst>
                </a:gridCol>
                <a:gridCol w="601889">
                  <a:extLst>
                    <a:ext uri="{9D8B030D-6E8A-4147-A177-3AD203B41FA5}">
                      <a16:colId xmlns:a16="http://schemas.microsoft.com/office/drawing/2014/main" val="2454774819"/>
                    </a:ext>
                  </a:extLst>
                </a:gridCol>
                <a:gridCol w="601889">
                  <a:extLst>
                    <a:ext uri="{9D8B030D-6E8A-4147-A177-3AD203B41FA5}">
                      <a16:colId xmlns:a16="http://schemas.microsoft.com/office/drawing/2014/main" val="2585013006"/>
                    </a:ext>
                  </a:extLst>
                </a:gridCol>
                <a:gridCol w="601889">
                  <a:extLst>
                    <a:ext uri="{9D8B030D-6E8A-4147-A177-3AD203B41FA5}">
                      <a16:colId xmlns:a16="http://schemas.microsoft.com/office/drawing/2014/main" val="2819107774"/>
                    </a:ext>
                  </a:extLst>
                </a:gridCol>
                <a:gridCol w="601889">
                  <a:extLst>
                    <a:ext uri="{9D8B030D-6E8A-4147-A177-3AD203B41FA5}">
                      <a16:colId xmlns:a16="http://schemas.microsoft.com/office/drawing/2014/main" val="1471319599"/>
                    </a:ext>
                  </a:extLst>
                </a:gridCol>
              </a:tblGrid>
              <a:tr h="446469">
                <a:tc>
                  <a:txBody>
                    <a:bodyPr/>
                    <a:lstStyle/>
                    <a:p>
                      <a:pPr algn="ctr" fontAlgn="ctr"/>
                      <a:r>
                        <a:rPr lang="en-US" sz="800" dirty="0">
                          <a:effectLst/>
                        </a:rPr>
                        <a:t>column</a:t>
                      </a:r>
                    </a:p>
                  </a:txBody>
                  <a:tcPr marL="76200" marR="76200" marT="38100" marB="38100" anchor="ctr"/>
                </a:tc>
                <a:tc>
                  <a:txBody>
                    <a:bodyPr/>
                    <a:lstStyle/>
                    <a:p>
                      <a:pPr algn="ctr" fontAlgn="ctr"/>
                      <a:r>
                        <a:rPr lang="en-US" sz="800">
                          <a:effectLst/>
                        </a:rPr>
                        <a:t>entries</a:t>
                      </a:r>
                    </a:p>
                  </a:txBody>
                  <a:tcPr marL="76200" marR="76200" marT="38100" marB="38100" anchor="ctr"/>
                </a:tc>
                <a:tc>
                  <a:txBody>
                    <a:bodyPr/>
                    <a:lstStyle/>
                    <a:p>
                      <a:pPr algn="ctr" fontAlgn="ctr"/>
                      <a:r>
                        <a:rPr lang="en-US" sz="800">
                          <a:effectLst/>
                        </a:rPr>
                        <a:t>count distinct</a:t>
                      </a:r>
                    </a:p>
                  </a:txBody>
                  <a:tcPr marL="76200" marR="76200" marT="38100" marB="38100" anchor="ctr"/>
                </a:tc>
                <a:tc>
                  <a:txBody>
                    <a:bodyPr/>
                    <a:lstStyle/>
                    <a:p>
                      <a:pPr algn="ctr" fontAlgn="ctr"/>
                      <a:r>
                        <a:rPr lang="en-US" sz="800">
                          <a:effectLst/>
                        </a:rPr>
                        <a:t>most_freq</a:t>
                      </a:r>
                    </a:p>
                  </a:txBody>
                  <a:tcPr marL="76200" marR="76200" marT="38100" marB="38100" anchor="ctr"/>
                </a:tc>
                <a:tc>
                  <a:txBody>
                    <a:bodyPr/>
                    <a:lstStyle/>
                    <a:p>
                      <a:pPr algn="ctr" fontAlgn="ctr"/>
                      <a:r>
                        <a:rPr lang="en-US" sz="800">
                          <a:effectLst/>
                        </a:rPr>
                        <a:t>num freq</a:t>
                      </a:r>
                    </a:p>
                  </a:txBody>
                  <a:tcPr marL="76200" marR="76200" marT="38100" marB="38100" anchor="ctr"/>
                </a:tc>
                <a:tc>
                  <a:txBody>
                    <a:bodyPr/>
                    <a:lstStyle/>
                    <a:p>
                      <a:pPr algn="ctr" fontAlgn="ctr"/>
                      <a:r>
                        <a:rPr lang="en-US" sz="800">
                          <a:effectLst/>
                        </a:rPr>
                        <a:t>null values</a:t>
                      </a:r>
                    </a:p>
                  </a:txBody>
                  <a:tcPr marL="76200" marR="76200" marT="38100" marB="38100" anchor="ctr"/>
                </a:tc>
                <a:tc>
                  <a:txBody>
                    <a:bodyPr/>
                    <a:lstStyle/>
                    <a:p>
                      <a:pPr algn="ctr" fontAlgn="ctr"/>
                      <a:r>
                        <a:rPr lang="en-US" sz="800">
                          <a:effectLst/>
                        </a:rPr>
                        <a:t>dtype</a:t>
                      </a:r>
                    </a:p>
                  </a:txBody>
                  <a:tcPr marL="76200" marR="76200" marT="38100" marB="38100" anchor="ctr"/>
                </a:tc>
                <a:tc>
                  <a:txBody>
                    <a:bodyPr/>
                    <a:lstStyle/>
                    <a:p>
                      <a:pPr algn="ctr" fontAlgn="ctr"/>
                      <a:r>
                        <a:rPr lang="en-US" sz="800">
                          <a:effectLst/>
                        </a:rPr>
                        <a:t>mean</a:t>
                      </a:r>
                    </a:p>
                  </a:txBody>
                  <a:tcPr marL="76200" marR="76200" marT="38100" marB="38100" anchor="ctr"/>
                </a:tc>
                <a:tc>
                  <a:txBody>
                    <a:bodyPr/>
                    <a:lstStyle/>
                    <a:p>
                      <a:pPr algn="ctr" fontAlgn="ctr"/>
                      <a:r>
                        <a:rPr lang="en-US" sz="800">
                          <a:effectLst/>
                        </a:rPr>
                        <a:t>std</a:t>
                      </a:r>
                    </a:p>
                  </a:txBody>
                  <a:tcPr marL="76200" marR="76200" marT="38100" marB="38100" anchor="ctr"/>
                </a:tc>
                <a:tc>
                  <a:txBody>
                    <a:bodyPr/>
                    <a:lstStyle/>
                    <a:p>
                      <a:pPr algn="ctr" fontAlgn="ctr"/>
                      <a:r>
                        <a:rPr lang="en-US" sz="800">
                          <a:effectLst/>
                        </a:rPr>
                        <a:t>min</a:t>
                      </a:r>
                    </a:p>
                  </a:txBody>
                  <a:tcPr marL="76200" marR="76200" marT="38100" marB="38100" anchor="ctr"/>
                </a:tc>
                <a:tc>
                  <a:txBody>
                    <a:bodyPr/>
                    <a:lstStyle/>
                    <a:p>
                      <a:pPr algn="ctr" fontAlgn="ctr"/>
                      <a:r>
                        <a:rPr lang="en-US" sz="800">
                          <a:effectLst/>
                        </a:rPr>
                        <a:t>25%</a:t>
                      </a:r>
                    </a:p>
                  </a:txBody>
                  <a:tcPr marL="76200" marR="76200" marT="38100" marB="38100" anchor="ctr"/>
                </a:tc>
                <a:tc>
                  <a:txBody>
                    <a:bodyPr/>
                    <a:lstStyle/>
                    <a:p>
                      <a:pPr algn="ctr" fontAlgn="ctr"/>
                      <a:r>
                        <a:rPr lang="en-US" sz="800">
                          <a:effectLst/>
                        </a:rPr>
                        <a:t>50%</a:t>
                      </a:r>
                    </a:p>
                  </a:txBody>
                  <a:tcPr marL="76200" marR="76200" marT="38100" marB="38100" anchor="ctr"/>
                </a:tc>
                <a:tc>
                  <a:txBody>
                    <a:bodyPr/>
                    <a:lstStyle/>
                    <a:p>
                      <a:pPr algn="ctr" fontAlgn="ctr"/>
                      <a:r>
                        <a:rPr lang="en-US" sz="800">
                          <a:effectLst/>
                        </a:rPr>
                        <a:t>75%</a:t>
                      </a:r>
                    </a:p>
                  </a:txBody>
                  <a:tcPr marL="76200" marR="76200" marT="38100" marB="38100" anchor="ctr"/>
                </a:tc>
                <a:tc>
                  <a:txBody>
                    <a:bodyPr/>
                    <a:lstStyle/>
                    <a:p>
                      <a:pPr algn="ctr" fontAlgn="ctr"/>
                      <a:r>
                        <a:rPr lang="en-US" sz="800">
                          <a:effectLst/>
                        </a:rPr>
                        <a:t>max</a:t>
                      </a:r>
                    </a:p>
                  </a:txBody>
                  <a:tcPr marL="76200" marR="76200" marT="38100" marB="38100" anchor="ctr"/>
                </a:tc>
                <a:extLst>
                  <a:ext uri="{0D108BD9-81ED-4DB2-BD59-A6C34878D82A}">
                    <a16:rowId xmlns:a16="http://schemas.microsoft.com/office/drawing/2014/main" val="3010020641"/>
                  </a:ext>
                </a:extLst>
              </a:tr>
              <a:tr h="678878">
                <a:tc>
                  <a:txBody>
                    <a:bodyPr/>
                    <a:lstStyle/>
                    <a:p>
                      <a:pPr algn="ctr"/>
                      <a:r>
                        <a:rPr lang="en-US" sz="800" dirty="0">
                          <a:effectLst/>
                        </a:rPr>
                        <a:t>order_id</a:t>
                      </a:r>
                    </a:p>
                  </a:txBody>
                  <a:tcPr marL="76200" marR="76200" marT="38100" marB="38100" anchor="ctr"/>
                </a:tc>
                <a:tc>
                  <a:txBody>
                    <a:bodyPr/>
                    <a:lstStyle/>
                    <a:p>
                      <a:pPr algn="ctr"/>
                      <a:r>
                        <a:rPr lang="en-US" sz="800">
                          <a:effectLst/>
                        </a:rPr>
                        <a:t>103886</a:t>
                      </a:r>
                    </a:p>
                  </a:txBody>
                  <a:tcPr marL="76200" marR="76200" marT="38100" marB="38100" anchor="ctr"/>
                </a:tc>
                <a:tc>
                  <a:txBody>
                    <a:bodyPr/>
                    <a:lstStyle/>
                    <a:p>
                      <a:pPr algn="ctr"/>
                      <a:r>
                        <a:rPr lang="en-US" sz="800">
                          <a:effectLst/>
                        </a:rPr>
                        <a:t>99440</a:t>
                      </a:r>
                    </a:p>
                  </a:txBody>
                  <a:tcPr marL="76200" marR="76200" marT="38100" marB="38100" anchor="ctr"/>
                </a:tc>
                <a:tc>
                  <a:txBody>
                    <a:bodyPr/>
                    <a:lstStyle/>
                    <a:p>
                      <a:pPr algn="ctr"/>
                      <a:r>
                        <a:rPr lang="en-US" sz="800">
                          <a:effectLst/>
                        </a:rPr>
                        <a:t>fa65dad1b0e818e3ccc5cb0e39231352</a:t>
                      </a:r>
                    </a:p>
                  </a:txBody>
                  <a:tcPr marL="76200" marR="76200" marT="38100" marB="38100" anchor="ctr"/>
                </a:tc>
                <a:tc>
                  <a:txBody>
                    <a:bodyPr/>
                    <a:lstStyle/>
                    <a:p>
                      <a:pPr algn="ctr"/>
                      <a:r>
                        <a:rPr lang="en-US" sz="800">
                          <a:effectLst/>
                        </a:rPr>
                        <a:t>29</a:t>
                      </a:r>
                    </a:p>
                  </a:txBody>
                  <a:tcPr marL="76200" marR="76200" marT="38100" marB="38100" anchor="ctr"/>
                </a:tc>
                <a:tc>
                  <a:txBody>
                    <a:bodyPr/>
                    <a:lstStyle/>
                    <a:p>
                      <a:pPr algn="ctr"/>
                      <a:r>
                        <a:rPr lang="en-US" sz="800">
                          <a:effectLst/>
                        </a:rPr>
                        <a:t>0</a:t>
                      </a:r>
                    </a:p>
                  </a:txBody>
                  <a:tcPr marL="76200" marR="76200" marT="38100" marB="38100" anchor="ctr"/>
                </a:tc>
                <a:tc>
                  <a:txBody>
                    <a:bodyPr/>
                    <a:lstStyle/>
                    <a:p>
                      <a:pPr algn="ctr"/>
                      <a:r>
                        <a:rPr lang="en-US" sz="800">
                          <a:effectLst/>
                        </a:rPr>
                        <a:t>object</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extLst>
                  <a:ext uri="{0D108BD9-81ED-4DB2-BD59-A6C34878D82A}">
                    <a16:rowId xmlns:a16="http://schemas.microsoft.com/office/drawing/2014/main" val="3569222196"/>
                  </a:ext>
                </a:extLst>
              </a:tr>
              <a:tr h="446469">
                <a:tc>
                  <a:txBody>
                    <a:bodyPr/>
                    <a:lstStyle/>
                    <a:p>
                      <a:pPr algn="ctr"/>
                      <a:r>
                        <a:rPr lang="en-US" sz="800" dirty="0">
                          <a:effectLst/>
                        </a:rPr>
                        <a:t>payment_type</a:t>
                      </a:r>
                    </a:p>
                  </a:txBody>
                  <a:tcPr marL="76200" marR="76200" marT="38100" marB="38100" anchor="ctr"/>
                </a:tc>
                <a:tc>
                  <a:txBody>
                    <a:bodyPr/>
                    <a:lstStyle/>
                    <a:p>
                      <a:pPr algn="ctr"/>
                      <a:r>
                        <a:rPr lang="en-US" sz="800">
                          <a:effectLst/>
                        </a:rPr>
                        <a:t>103886</a:t>
                      </a:r>
                    </a:p>
                  </a:txBody>
                  <a:tcPr marL="76200" marR="76200" marT="38100" marB="38100" anchor="ctr"/>
                </a:tc>
                <a:tc>
                  <a:txBody>
                    <a:bodyPr/>
                    <a:lstStyle/>
                    <a:p>
                      <a:pPr algn="ctr"/>
                      <a:r>
                        <a:rPr lang="en-US" sz="800">
                          <a:effectLst/>
                        </a:rPr>
                        <a:t>5</a:t>
                      </a:r>
                    </a:p>
                  </a:txBody>
                  <a:tcPr marL="76200" marR="76200" marT="38100" marB="38100" anchor="ctr"/>
                </a:tc>
                <a:tc>
                  <a:txBody>
                    <a:bodyPr/>
                    <a:lstStyle/>
                    <a:p>
                      <a:pPr algn="ctr"/>
                      <a:r>
                        <a:rPr lang="en-US" sz="800">
                          <a:effectLst/>
                        </a:rPr>
                        <a:t>credit_card</a:t>
                      </a:r>
                    </a:p>
                  </a:txBody>
                  <a:tcPr marL="76200" marR="76200" marT="38100" marB="38100" anchor="ctr"/>
                </a:tc>
                <a:tc>
                  <a:txBody>
                    <a:bodyPr/>
                    <a:lstStyle/>
                    <a:p>
                      <a:pPr algn="ctr"/>
                      <a:r>
                        <a:rPr lang="en-US" sz="800">
                          <a:effectLst/>
                        </a:rPr>
                        <a:t>76795</a:t>
                      </a:r>
                    </a:p>
                  </a:txBody>
                  <a:tcPr marL="76200" marR="76200" marT="38100" marB="38100" anchor="ctr"/>
                </a:tc>
                <a:tc>
                  <a:txBody>
                    <a:bodyPr/>
                    <a:lstStyle/>
                    <a:p>
                      <a:pPr algn="ctr"/>
                      <a:r>
                        <a:rPr lang="en-US" sz="800">
                          <a:effectLst/>
                        </a:rPr>
                        <a:t>0</a:t>
                      </a:r>
                    </a:p>
                  </a:txBody>
                  <a:tcPr marL="76200" marR="76200" marT="38100" marB="38100" anchor="ctr"/>
                </a:tc>
                <a:tc>
                  <a:txBody>
                    <a:bodyPr/>
                    <a:lstStyle/>
                    <a:p>
                      <a:pPr algn="ctr"/>
                      <a:r>
                        <a:rPr lang="en-US" sz="800">
                          <a:effectLst/>
                        </a:rPr>
                        <a:t>object</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extLst>
                  <a:ext uri="{0D108BD9-81ED-4DB2-BD59-A6C34878D82A}">
                    <a16:rowId xmlns:a16="http://schemas.microsoft.com/office/drawing/2014/main" val="1777754667"/>
                  </a:ext>
                </a:extLst>
              </a:tr>
              <a:tr h="532093">
                <a:tc>
                  <a:txBody>
                    <a:bodyPr/>
                    <a:lstStyle/>
                    <a:p>
                      <a:pPr algn="ctr"/>
                      <a:r>
                        <a:rPr lang="en-US" sz="800" dirty="0">
                          <a:effectLst/>
                        </a:rPr>
                        <a:t>payment_sequential</a:t>
                      </a:r>
                    </a:p>
                  </a:txBody>
                  <a:tcPr marL="76200" marR="76200" marT="38100" marB="38100" anchor="ctr"/>
                </a:tc>
                <a:tc>
                  <a:txBody>
                    <a:bodyPr/>
                    <a:lstStyle/>
                    <a:p>
                      <a:pPr algn="ctr"/>
                      <a:r>
                        <a:rPr lang="en-US" sz="800">
                          <a:effectLst/>
                        </a:rPr>
                        <a:t>103886</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0</a:t>
                      </a:r>
                    </a:p>
                  </a:txBody>
                  <a:tcPr marL="76200" marR="76200" marT="38100" marB="38100" anchor="ctr"/>
                </a:tc>
                <a:tc>
                  <a:txBody>
                    <a:bodyPr/>
                    <a:lstStyle/>
                    <a:p>
                      <a:pPr algn="ctr"/>
                      <a:r>
                        <a:rPr lang="en-US" sz="800">
                          <a:effectLst/>
                        </a:rPr>
                        <a:t>int64</a:t>
                      </a:r>
                    </a:p>
                  </a:txBody>
                  <a:tcPr marL="76200" marR="76200" marT="38100" marB="38100" anchor="ctr"/>
                </a:tc>
                <a:tc>
                  <a:txBody>
                    <a:bodyPr/>
                    <a:lstStyle/>
                    <a:p>
                      <a:pPr algn="ctr"/>
                      <a:r>
                        <a:rPr lang="en-US" sz="800">
                          <a:effectLst/>
                        </a:rPr>
                        <a:t>1</a:t>
                      </a:r>
                    </a:p>
                  </a:txBody>
                  <a:tcPr marL="76200" marR="76200" marT="38100" marB="38100" anchor="ctr"/>
                </a:tc>
                <a:tc>
                  <a:txBody>
                    <a:bodyPr/>
                    <a:lstStyle/>
                    <a:p>
                      <a:pPr algn="ctr"/>
                      <a:r>
                        <a:rPr lang="en-US" sz="800">
                          <a:effectLst/>
                        </a:rPr>
                        <a:t>1</a:t>
                      </a:r>
                    </a:p>
                  </a:txBody>
                  <a:tcPr marL="76200" marR="76200" marT="38100" marB="38100" anchor="ctr"/>
                </a:tc>
                <a:tc>
                  <a:txBody>
                    <a:bodyPr/>
                    <a:lstStyle/>
                    <a:p>
                      <a:pPr algn="ctr"/>
                      <a:r>
                        <a:rPr lang="en-US" sz="800">
                          <a:effectLst/>
                        </a:rPr>
                        <a:t>1</a:t>
                      </a:r>
                    </a:p>
                  </a:txBody>
                  <a:tcPr marL="76200" marR="76200" marT="38100" marB="38100" anchor="ctr"/>
                </a:tc>
                <a:tc>
                  <a:txBody>
                    <a:bodyPr/>
                    <a:lstStyle/>
                    <a:p>
                      <a:pPr algn="ctr"/>
                      <a:r>
                        <a:rPr lang="en-US" sz="800">
                          <a:effectLst/>
                        </a:rPr>
                        <a:t>1</a:t>
                      </a:r>
                    </a:p>
                  </a:txBody>
                  <a:tcPr marL="76200" marR="76200" marT="38100" marB="38100" anchor="ctr"/>
                </a:tc>
                <a:tc>
                  <a:txBody>
                    <a:bodyPr/>
                    <a:lstStyle/>
                    <a:p>
                      <a:pPr algn="ctr"/>
                      <a:r>
                        <a:rPr lang="en-US" sz="800">
                          <a:effectLst/>
                        </a:rPr>
                        <a:t>1</a:t>
                      </a:r>
                    </a:p>
                  </a:txBody>
                  <a:tcPr marL="76200" marR="76200" marT="38100" marB="38100" anchor="ctr"/>
                </a:tc>
                <a:tc>
                  <a:txBody>
                    <a:bodyPr/>
                    <a:lstStyle/>
                    <a:p>
                      <a:pPr algn="ctr"/>
                      <a:r>
                        <a:rPr lang="en-US" sz="800">
                          <a:effectLst/>
                        </a:rPr>
                        <a:t>1</a:t>
                      </a:r>
                    </a:p>
                  </a:txBody>
                  <a:tcPr marL="76200" marR="76200" marT="38100" marB="38100" anchor="ctr"/>
                </a:tc>
                <a:tc>
                  <a:txBody>
                    <a:bodyPr/>
                    <a:lstStyle/>
                    <a:p>
                      <a:pPr algn="ctr"/>
                      <a:r>
                        <a:rPr lang="en-US" sz="800">
                          <a:effectLst/>
                        </a:rPr>
                        <a:t>29</a:t>
                      </a:r>
                    </a:p>
                  </a:txBody>
                  <a:tcPr marL="76200" marR="76200" marT="38100" marB="38100" anchor="ctr"/>
                </a:tc>
                <a:extLst>
                  <a:ext uri="{0D108BD9-81ED-4DB2-BD59-A6C34878D82A}">
                    <a16:rowId xmlns:a16="http://schemas.microsoft.com/office/drawing/2014/main" val="1770897058"/>
                  </a:ext>
                </a:extLst>
              </a:tr>
              <a:tr h="532093">
                <a:tc>
                  <a:txBody>
                    <a:bodyPr/>
                    <a:lstStyle/>
                    <a:p>
                      <a:pPr algn="ctr"/>
                      <a:r>
                        <a:rPr lang="en-US" sz="800" dirty="0">
                          <a:effectLst/>
                        </a:rPr>
                        <a:t>payment_</a:t>
                      </a:r>
                    </a:p>
                    <a:p>
                      <a:pPr algn="ctr"/>
                      <a:r>
                        <a:rPr lang="en-US" sz="800" dirty="0">
                          <a:effectLst/>
                        </a:rPr>
                        <a:t>installments</a:t>
                      </a:r>
                    </a:p>
                  </a:txBody>
                  <a:tcPr marL="76200" marR="76200" marT="38100" marB="38100" anchor="ctr"/>
                </a:tc>
                <a:tc>
                  <a:txBody>
                    <a:bodyPr/>
                    <a:lstStyle/>
                    <a:p>
                      <a:pPr algn="ctr"/>
                      <a:r>
                        <a:rPr lang="en-US" sz="800">
                          <a:effectLst/>
                        </a:rPr>
                        <a:t>103886</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0</a:t>
                      </a:r>
                    </a:p>
                  </a:txBody>
                  <a:tcPr marL="76200" marR="76200" marT="38100" marB="38100" anchor="ctr"/>
                </a:tc>
                <a:tc>
                  <a:txBody>
                    <a:bodyPr/>
                    <a:lstStyle/>
                    <a:p>
                      <a:pPr algn="ctr"/>
                      <a:r>
                        <a:rPr lang="en-US" sz="800">
                          <a:effectLst/>
                        </a:rPr>
                        <a:t>int64</a:t>
                      </a:r>
                    </a:p>
                  </a:txBody>
                  <a:tcPr marL="76200" marR="76200" marT="38100" marB="38100" anchor="ctr"/>
                </a:tc>
                <a:tc>
                  <a:txBody>
                    <a:bodyPr/>
                    <a:lstStyle/>
                    <a:p>
                      <a:pPr algn="ctr"/>
                      <a:r>
                        <a:rPr lang="en-US" sz="800">
                          <a:effectLst/>
                        </a:rPr>
                        <a:t>3</a:t>
                      </a:r>
                    </a:p>
                  </a:txBody>
                  <a:tcPr marL="76200" marR="76200" marT="38100" marB="38100" anchor="ctr"/>
                </a:tc>
                <a:tc>
                  <a:txBody>
                    <a:bodyPr/>
                    <a:lstStyle/>
                    <a:p>
                      <a:pPr algn="ctr"/>
                      <a:r>
                        <a:rPr lang="en-US" sz="800">
                          <a:effectLst/>
                        </a:rPr>
                        <a:t>3</a:t>
                      </a:r>
                    </a:p>
                  </a:txBody>
                  <a:tcPr marL="76200" marR="76200" marT="38100" marB="38100" anchor="ctr"/>
                </a:tc>
                <a:tc>
                  <a:txBody>
                    <a:bodyPr/>
                    <a:lstStyle/>
                    <a:p>
                      <a:pPr algn="ctr"/>
                      <a:r>
                        <a:rPr lang="en-US" sz="800">
                          <a:effectLst/>
                        </a:rPr>
                        <a:t>0</a:t>
                      </a:r>
                    </a:p>
                  </a:txBody>
                  <a:tcPr marL="76200" marR="76200" marT="38100" marB="38100" anchor="ctr"/>
                </a:tc>
                <a:tc>
                  <a:txBody>
                    <a:bodyPr/>
                    <a:lstStyle/>
                    <a:p>
                      <a:pPr algn="ctr"/>
                      <a:r>
                        <a:rPr lang="en-US" sz="800">
                          <a:effectLst/>
                        </a:rPr>
                        <a:t>1</a:t>
                      </a:r>
                    </a:p>
                  </a:txBody>
                  <a:tcPr marL="76200" marR="76200" marT="38100" marB="38100" anchor="ctr"/>
                </a:tc>
                <a:tc>
                  <a:txBody>
                    <a:bodyPr/>
                    <a:lstStyle/>
                    <a:p>
                      <a:pPr algn="ctr"/>
                      <a:r>
                        <a:rPr lang="en-US" sz="800">
                          <a:effectLst/>
                        </a:rPr>
                        <a:t>1</a:t>
                      </a:r>
                    </a:p>
                  </a:txBody>
                  <a:tcPr marL="76200" marR="76200" marT="38100" marB="38100" anchor="ctr"/>
                </a:tc>
                <a:tc>
                  <a:txBody>
                    <a:bodyPr/>
                    <a:lstStyle/>
                    <a:p>
                      <a:pPr algn="ctr"/>
                      <a:r>
                        <a:rPr lang="en-US" sz="800">
                          <a:effectLst/>
                        </a:rPr>
                        <a:t>4</a:t>
                      </a:r>
                    </a:p>
                  </a:txBody>
                  <a:tcPr marL="76200" marR="76200" marT="38100" marB="38100" anchor="ctr"/>
                </a:tc>
                <a:tc>
                  <a:txBody>
                    <a:bodyPr/>
                    <a:lstStyle/>
                    <a:p>
                      <a:pPr algn="ctr"/>
                      <a:r>
                        <a:rPr lang="en-US" sz="800">
                          <a:effectLst/>
                        </a:rPr>
                        <a:t>24</a:t>
                      </a:r>
                    </a:p>
                  </a:txBody>
                  <a:tcPr marL="76200" marR="76200" marT="38100" marB="38100" anchor="ctr"/>
                </a:tc>
                <a:extLst>
                  <a:ext uri="{0D108BD9-81ED-4DB2-BD59-A6C34878D82A}">
                    <a16:rowId xmlns:a16="http://schemas.microsoft.com/office/drawing/2014/main" val="458301972"/>
                  </a:ext>
                </a:extLst>
              </a:tr>
              <a:tr h="446469">
                <a:tc>
                  <a:txBody>
                    <a:bodyPr/>
                    <a:lstStyle/>
                    <a:p>
                      <a:pPr algn="ctr"/>
                      <a:r>
                        <a:rPr lang="en-US" sz="800" dirty="0">
                          <a:effectLst/>
                        </a:rPr>
                        <a:t>payment_value</a:t>
                      </a:r>
                    </a:p>
                  </a:txBody>
                  <a:tcPr marL="76200" marR="76200" marT="38100" marB="38100" anchor="ctr"/>
                </a:tc>
                <a:tc>
                  <a:txBody>
                    <a:bodyPr/>
                    <a:lstStyle/>
                    <a:p>
                      <a:pPr algn="ctr"/>
                      <a:r>
                        <a:rPr lang="en-US" sz="800">
                          <a:effectLst/>
                        </a:rPr>
                        <a:t>103886</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0</a:t>
                      </a:r>
                    </a:p>
                  </a:txBody>
                  <a:tcPr marL="76200" marR="76200" marT="38100" marB="38100" anchor="ctr"/>
                </a:tc>
                <a:tc>
                  <a:txBody>
                    <a:bodyPr/>
                    <a:lstStyle/>
                    <a:p>
                      <a:pPr algn="ctr"/>
                      <a:r>
                        <a:rPr lang="en-US" sz="800">
                          <a:effectLst/>
                        </a:rPr>
                        <a:t>float64</a:t>
                      </a:r>
                    </a:p>
                  </a:txBody>
                  <a:tcPr marL="76200" marR="76200" marT="38100" marB="38100" anchor="ctr"/>
                </a:tc>
                <a:tc>
                  <a:txBody>
                    <a:bodyPr/>
                    <a:lstStyle/>
                    <a:p>
                      <a:pPr algn="ctr"/>
                      <a:r>
                        <a:rPr lang="en-US" sz="800">
                          <a:effectLst/>
                        </a:rPr>
                        <a:t>154</a:t>
                      </a:r>
                    </a:p>
                  </a:txBody>
                  <a:tcPr marL="76200" marR="76200" marT="38100" marB="38100" anchor="ctr"/>
                </a:tc>
                <a:tc>
                  <a:txBody>
                    <a:bodyPr/>
                    <a:lstStyle/>
                    <a:p>
                      <a:pPr algn="ctr"/>
                      <a:r>
                        <a:rPr lang="en-US" sz="800">
                          <a:effectLst/>
                        </a:rPr>
                        <a:t>217</a:t>
                      </a:r>
                    </a:p>
                  </a:txBody>
                  <a:tcPr marL="76200" marR="76200" marT="38100" marB="38100" anchor="ctr"/>
                </a:tc>
                <a:tc>
                  <a:txBody>
                    <a:bodyPr/>
                    <a:lstStyle/>
                    <a:p>
                      <a:pPr algn="ctr"/>
                      <a:r>
                        <a:rPr lang="en-US" sz="800">
                          <a:effectLst/>
                        </a:rPr>
                        <a:t>0</a:t>
                      </a:r>
                    </a:p>
                  </a:txBody>
                  <a:tcPr marL="76200" marR="76200" marT="38100" marB="38100" anchor="ctr"/>
                </a:tc>
                <a:tc>
                  <a:txBody>
                    <a:bodyPr/>
                    <a:lstStyle/>
                    <a:p>
                      <a:pPr algn="ctr"/>
                      <a:r>
                        <a:rPr lang="en-US" sz="800" dirty="0">
                          <a:effectLst/>
                        </a:rPr>
                        <a:t>57</a:t>
                      </a:r>
                    </a:p>
                  </a:txBody>
                  <a:tcPr marL="76200" marR="76200" marT="38100" marB="38100" anchor="ctr"/>
                </a:tc>
                <a:tc>
                  <a:txBody>
                    <a:bodyPr/>
                    <a:lstStyle/>
                    <a:p>
                      <a:pPr algn="ctr"/>
                      <a:r>
                        <a:rPr lang="en-US" sz="800">
                          <a:effectLst/>
                        </a:rPr>
                        <a:t>100</a:t>
                      </a:r>
                    </a:p>
                  </a:txBody>
                  <a:tcPr marL="76200" marR="76200" marT="38100" marB="38100" anchor="ctr"/>
                </a:tc>
                <a:tc>
                  <a:txBody>
                    <a:bodyPr/>
                    <a:lstStyle/>
                    <a:p>
                      <a:pPr algn="ctr"/>
                      <a:r>
                        <a:rPr lang="en-US" sz="800">
                          <a:effectLst/>
                        </a:rPr>
                        <a:t>172</a:t>
                      </a:r>
                    </a:p>
                  </a:txBody>
                  <a:tcPr marL="76200" marR="76200" marT="38100" marB="38100" anchor="ctr"/>
                </a:tc>
                <a:tc>
                  <a:txBody>
                    <a:bodyPr/>
                    <a:lstStyle/>
                    <a:p>
                      <a:pPr algn="ctr"/>
                      <a:r>
                        <a:rPr lang="en-US" sz="800" dirty="0">
                          <a:effectLst/>
                        </a:rPr>
                        <a:t>13664</a:t>
                      </a:r>
                    </a:p>
                  </a:txBody>
                  <a:tcPr marL="76200" marR="76200" marT="38100" marB="38100" anchor="ctr"/>
                </a:tc>
                <a:extLst>
                  <a:ext uri="{0D108BD9-81ED-4DB2-BD59-A6C34878D82A}">
                    <a16:rowId xmlns:a16="http://schemas.microsoft.com/office/drawing/2014/main" val="4292286778"/>
                  </a:ext>
                </a:extLst>
              </a:tr>
            </a:tbl>
          </a:graphicData>
        </a:graphic>
      </p:graphicFrame>
      <p:sp>
        <p:nvSpPr>
          <p:cNvPr id="5" name="TextBox 4">
            <a:extLst>
              <a:ext uri="{FF2B5EF4-FFF2-40B4-BE49-F238E27FC236}">
                <a16:creationId xmlns:a16="http://schemas.microsoft.com/office/drawing/2014/main" id="{605E8DE8-4F0C-B2A0-2D58-BE917954C0A1}"/>
              </a:ext>
            </a:extLst>
          </p:cNvPr>
          <p:cNvSpPr txBox="1"/>
          <p:nvPr/>
        </p:nvSpPr>
        <p:spPr>
          <a:xfrm>
            <a:off x="98424" y="121734"/>
            <a:ext cx="8851669" cy="369332"/>
          </a:xfrm>
          <a:prstGeom prst="rect">
            <a:avLst/>
          </a:prstGeom>
          <a:solidFill>
            <a:schemeClr val="accent3"/>
          </a:solidFill>
          <a:ln>
            <a:noFill/>
          </a:ln>
        </p:spPr>
        <p:txBody>
          <a:bodyPr wrap="square" rtlCol="0">
            <a:spAutoFit/>
          </a:bodyPr>
          <a:lstStyle/>
          <a:p>
            <a:pPr algn="ctr"/>
            <a:r>
              <a:rPr lang="en-US" dirty="0">
                <a:solidFill>
                  <a:schemeClr val="bg1"/>
                </a:solidFill>
              </a:rPr>
              <a:t>Payments Table</a:t>
            </a:r>
          </a:p>
        </p:txBody>
      </p:sp>
      <p:grpSp>
        <p:nvGrpSpPr>
          <p:cNvPr id="6" name="Group 5">
            <a:extLst>
              <a:ext uri="{FF2B5EF4-FFF2-40B4-BE49-F238E27FC236}">
                <a16:creationId xmlns:a16="http://schemas.microsoft.com/office/drawing/2014/main" id="{4A597AE8-6C3F-1B8C-30EA-0BDB856D9E6C}"/>
              </a:ext>
            </a:extLst>
          </p:cNvPr>
          <p:cNvGrpSpPr/>
          <p:nvPr/>
        </p:nvGrpSpPr>
        <p:grpSpPr>
          <a:xfrm>
            <a:off x="9201927" y="602265"/>
            <a:ext cx="2900684" cy="582727"/>
            <a:chOff x="9563876" y="163722"/>
            <a:chExt cx="2882809" cy="582727"/>
          </a:xfrm>
          <a:effectLst>
            <a:outerShdw blurRad="50800" dist="38100" dir="5400000" algn="t" rotWithShape="0">
              <a:prstClr val="black">
                <a:alpha val="40000"/>
              </a:prstClr>
            </a:outerShdw>
          </a:effectLst>
        </p:grpSpPr>
        <p:grpSp>
          <p:nvGrpSpPr>
            <p:cNvPr id="7" name="Group 6">
              <a:extLst>
                <a:ext uri="{FF2B5EF4-FFF2-40B4-BE49-F238E27FC236}">
                  <a16:creationId xmlns:a16="http://schemas.microsoft.com/office/drawing/2014/main" id="{0FA07D59-F136-EF35-B48B-F9B4501102ED}"/>
                </a:ext>
              </a:extLst>
            </p:cNvPr>
            <p:cNvGrpSpPr/>
            <p:nvPr/>
          </p:nvGrpSpPr>
          <p:grpSpPr>
            <a:xfrm>
              <a:off x="9563876" y="163722"/>
              <a:ext cx="2404189" cy="582727"/>
              <a:chOff x="9787811" y="350551"/>
              <a:chExt cx="2404189" cy="544135"/>
            </a:xfrm>
          </p:grpSpPr>
          <p:sp>
            <p:nvSpPr>
              <p:cNvPr id="9" name="Rectangle: Rounded Corners 8">
                <a:extLst>
                  <a:ext uri="{FF2B5EF4-FFF2-40B4-BE49-F238E27FC236}">
                    <a16:creationId xmlns:a16="http://schemas.microsoft.com/office/drawing/2014/main" id="{566E8CF5-C694-A7F8-E6DB-D3C59A358F92}"/>
                  </a:ext>
                </a:extLst>
              </p:cNvPr>
              <p:cNvSpPr/>
              <p:nvPr/>
            </p:nvSpPr>
            <p:spPr>
              <a:xfrm>
                <a:off x="9787811" y="362053"/>
                <a:ext cx="877079" cy="532633"/>
              </a:xfrm>
              <a:prstGeom prst="roundRect">
                <a:avLst>
                  <a:gd name="adj" fmla="val 50000"/>
                </a:avLst>
              </a:prstGeom>
              <a:solidFill>
                <a:srgbClr val="B8CAE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effectLst/>
                  </a:rPr>
                  <a:t>order_id</a:t>
                </a:r>
              </a:p>
            </p:txBody>
          </p:sp>
          <p:sp>
            <p:nvSpPr>
              <p:cNvPr id="10" name="Flowchart: Stored Data 9">
                <a:extLst>
                  <a:ext uri="{FF2B5EF4-FFF2-40B4-BE49-F238E27FC236}">
                    <a16:creationId xmlns:a16="http://schemas.microsoft.com/office/drawing/2014/main" id="{BEDB3F39-EEE6-381C-9C05-11370BB14DB3}"/>
                  </a:ext>
                </a:extLst>
              </p:cNvPr>
              <p:cNvSpPr/>
              <p:nvPr/>
            </p:nvSpPr>
            <p:spPr>
              <a:xfrm rot="10800000">
                <a:off x="10363200" y="350551"/>
                <a:ext cx="1828800" cy="544134"/>
              </a:xfrm>
              <a:prstGeom prst="flowChartOnlineStorag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extBox 7">
              <a:extLst>
                <a:ext uri="{FF2B5EF4-FFF2-40B4-BE49-F238E27FC236}">
                  <a16:creationId xmlns:a16="http://schemas.microsoft.com/office/drawing/2014/main" id="{9BB3593E-6264-5274-CF68-55264E81DBF7}"/>
                </a:ext>
              </a:extLst>
            </p:cNvPr>
            <p:cNvSpPr txBox="1"/>
            <p:nvPr/>
          </p:nvSpPr>
          <p:spPr>
            <a:xfrm>
              <a:off x="10449934" y="244062"/>
              <a:ext cx="1996751" cy="400110"/>
            </a:xfrm>
            <a:prstGeom prst="rect">
              <a:avLst/>
            </a:prstGeom>
            <a:noFill/>
          </p:spPr>
          <p:txBody>
            <a:bodyPr wrap="square" rtlCol="0">
              <a:spAutoFit/>
            </a:bodyPr>
            <a:lstStyle/>
            <a:p>
              <a:pPr algn="l" fontAlgn="base"/>
              <a:r>
                <a:rPr lang="en-US" sz="1000" b="0" i="0" dirty="0">
                  <a:solidFill>
                    <a:schemeClr val="bg1"/>
                  </a:solidFill>
                  <a:effectLst/>
                  <a:latin typeface="Inter"/>
                </a:rPr>
                <a:t>unique identifier </a:t>
              </a:r>
            </a:p>
            <a:p>
              <a:pPr algn="l" fontAlgn="base"/>
              <a:r>
                <a:rPr lang="en-US" sz="1000" b="0" i="0" dirty="0">
                  <a:solidFill>
                    <a:schemeClr val="bg1"/>
                  </a:solidFill>
                  <a:effectLst/>
                  <a:latin typeface="Inter"/>
                </a:rPr>
                <a:t>of an order</a:t>
              </a:r>
            </a:p>
          </p:txBody>
        </p:sp>
      </p:grpSp>
      <p:grpSp>
        <p:nvGrpSpPr>
          <p:cNvPr id="11" name="Group 10">
            <a:extLst>
              <a:ext uri="{FF2B5EF4-FFF2-40B4-BE49-F238E27FC236}">
                <a16:creationId xmlns:a16="http://schemas.microsoft.com/office/drawing/2014/main" id="{72639C41-A68E-67C7-11E8-A46116A37C2C}"/>
              </a:ext>
            </a:extLst>
          </p:cNvPr>
          <p:cNvGrpSpPr/>
          <p:nvPr/>
        </p:nvGrpSpPr>
        <p:grpSpPr>
          <a:xfrm>
            <a:off x="9201922" y="1662388"/>
            <a:ext cx="2475906" cy="861775"/>
            <a:chOff x="9563876" y="159592"/>
            <a:chExt cx="2435711" cy="593905"/>
          </a:xfrm>
          <a:effectLst>
            <a:outerShdw blurRad="50800" dist="38100" dir="5400000" algn="t" rotWithShape="0">
              <a:prstClr val="black">
                <a:alpha val="40000"/>
              </a:prstClr>
            </a:outerShdw>
          </a:effectLst>
        </p:grpSpPr>
        <p:grpSp>
          <p:nvGrpSpPr>
            <p:cNvPr id="12" name="Group 11">
              <a:extLst>
                <a:ext uri="{FF2B5EF4-FFF2-40B4-BE49-F238E27FC236}">
                  <a16:creationId xmlns:a16="http://schemas.microsoft.com/office/drawing/2014/main" id="{A021CFF2-81B3-2DE3-5E3D-5DBA226C240C}"/>
                </a:ext>
              </a:extLst>
            </p:cNvPr>
            <p:cNvGrpSpPr/>
            <p:nvPr/>
          </p:nvGrpSpPr>
          <p:grpSpPr>
            <a:xfrm>
              <a:off x="9563876" y="163722"/>
              <a:ext cx="2404189" cy="582727"/>
              <a:chOff x="9787811" y="350551"/>
              <a:chExt cx="2404189" cy="544135"/>
            </a:xfrm>
          </p:grpSpPr>
          <p:sp>
            <p:nvSpPr>
              <p:cNvPr id="14" name="Rectangle: Rounded Corners 13">
                <a:extLst>
                  <a:ext uri="{FF2B5EF4-FFF2-40B4-BE49-F238E27FC236}">
                    <a16:creationId xmlns:a16="http://schemas.microsoft.com/office/drawing/2014/main" id="{303D50AA-AB38-D872-361E-DDCB83D23269}"/>
                  </a:ext>
                </a:extLst>
              </p:cNvPr>
              <p:cNvSpPr/>
              <p:nvPr/>
            </p:nvSpPr>
            <p:spPr>
              <a:xfrm>
                <a:off x="9787811" y="362053"/>
                <a:ext cx="877079" cy="532633"/>
              </a:xfrm>
              <a:prstGeom prst="roundRect">
                <a:avLst>
                  <a:gd name="adj" fmla="val 50000"/>
                </a:avLst>
              </a:prstGeom>
              <a:solidFill>
                <a:srgbClr val="B8CAE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effectLst/>
                  </a:rPr>
                  <a:t>payment_</a:t>
                </a:r>
              </a:p>
              <a:p>
                <a:pPr algn="ctr"/>
                <a:r>
                  <a:rPr lang="en-US" sz="800" dirty="0">
                    <a:effectLst/>
                  </a:rPr>
                  <a:t>sequential</a:t>
                </a:r>
              </a:p>
              <a:p>
                <a:pPr algn="ctr"/>
                <a:endParaRPr lang="en-US" sz="800" dirty="0">
                  <a:effectLst/>
                </a:endParaRPr>
              </a:p>
            </p:txBody>
          </p:sp>
          <p:sp>
            <p:nvSpPr>
              <p:cNvPr id="15" name="Flowchart: Stored Data 14">
                <a:extLst>
                  <a:ext uri="{FF2B5EF4-FFF2-40B4-BE49-F238E27FC236}">
                    <a16:creationId xmlns:a16="http://schemas.microsoft.com/office/drawing/2014/main" id="{CF1F4995-1B05-CA4B-5AB2-EF342085A7C0}"/>
                  </a:ext>
                </a:extLst>
              </p:cNvPr>
              <p:cNvSpPr/>
              <p:nvPr/>
            </p:nvSpPr>
            <p:spPr>
              <a:xfrm rot="10800000">
                <a:off x="10363200" y="350551"/>
                <a:ext cx="1828800" cy="544134"/>
              </a:xfrm>
              <a:prstGeom prst="flowChartOnlineStorag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TextBox 12">
              <a:extLst>
                <a:ext uri="{FF2B5EF4-FFF2-40B4-BE49-F238E27FC236}">
                  <a16:creationId xmlns:a16="http://schemas.microsoft.com/office/drawing/2014/main" id="{0B933B1E-7BCF-DD99-BA8B-6513E0CDF18E}"/>
                </a:ext>
              </a:extLst>
            </p:cNvPr>
            <p:cNvSpPr txBox="1"/>
            <p:nvPr/>
          </p:nvSpPr>
          <p:spPr>
            <a:xfrm>
              <a:off x="10380219" y="159592"/>
              <a:ext cx="1619368" cy="593905"/>
            </a:xfrm>
            <a:prstGeom prst="rect">
              <a:avLst/>
            </a:prstGeom>
            <a:noFill/>
          </p:spPr>
          <p:txBody>
            <a:bodyPr wrap="square" rtlCol="0">
              <a:spAutoFit/>
            </a:bodyPr>
            <a:lstStyle/>
            <a:p>
              <a:pPr algn="l" fontAlgn="base"/>
              <a:r>
                <a:rPr lang="en-US" sz="1000" b="0" i="0" dirty="0">
                  <a:solidFill>
                    <a:schemeClr val="bg1"/>
                  </a:solidFill>
                  <a:effectLst/>
                  <a:latin typeface="Inter"/>
                </a:rPr>
                <a:t>a customer may pay an order with more than one payment method. If he does so, a sequence will be created to</a:t>
              </a:r>
            </a:p>
          </p:txBody>
        </p:sp>
      </p:grpSp>
      <p:grpSp>
        <p:nvGrpSpPr>
          <p:cNvPr id="16" name="Group 15">
            <a:extLst>
              <a:ext uri="{FF2B5EF4-FFF2-40B4-BE49-F238E27FC236}">
                <a16:creationId xmlns:a16="http://schemas.microsoft.com/office/drawing/2014/main" id="{88A4F281-7F19-74EF-776B-AEAB40294659}"/>
              </a:ext>
            </a:extLst>
          </p:cNvPr>
          <p:cNvGrpSpPr/>
          <p:nvPr/>
        </p:nvGrpSpPr>
        <p:grpSpPr>
          <a:xfrm>
            <a:off x="9201926" y="3001559"/>
            <a:ext cx="2443865" cy="582727"/>
            <a:chOff x="9563876" y="163722"/>
            <a:chExt cx="2404189" cy="582727"/>
          </a:xfrm>
          <a:effectLst>
            <a:outerShdw blurRad="50800" dist="38100" dir="5400000" algn="t" rotWithShape="0">
              <a:prstClr val="black">
                <a:alpha val="40000"/>
              </a:prstClr>
            </a:outerShdw>
          </a:effectLst>
        </p:grpSpPr>
        <p:grpSp>
          <p:nvGrpSpPr>
            <p:cNvPr id="17" name="Group 16">
              <a:extLst>
                <a:ext uri="{FF2B5EF4-FFF2-40B4-BE49-F238E27FC236}">
                  <a16:creationId xmlns:a16="http://schemas.microsoft.com/office/drawing/2014/main" id="{B8CFB3E6-8C83-1846-86F7-665124D902CB}"/>
                </a:ext>
              </a:extLst>
            </p:cNvPr>
            <p:cNvGrpSpPr/>
            <p:nvPr/>
          </p:nvGrpSpPr>
          <p:grpSpPr>
            <a:xfrm>
              <a:off x="9563876" y="163722"/>
              <a:ext cx="2404189" cy="582727"/>
              <a:chOff x="9787811" y="350551"/>
              <a:chExt cx="2404189" cy="544135"/>
            </a:xfrm>
          </p:grpSpPr>
          <p:sp>
            <p:nvSpPr>
              <p:cNvPr id="19" name="Rectangle: Rounded Corners 18">
                <a:extLst>
                  <a:ext uri="{FF2B5EF4-FFF2-40B4-BE49-F238E27FC236}">
                    <a16:creationId xmlns:a16="http://schemas.microsoft.com/office/drawing/2014/main" id="{C1DC2F20-4D5B-CF40-A42C-11C7C0260778}"/>
                  </a:ext>
                </a:extLst>
              </p:cNvPr>
              <p:cNvSpPr/>
              <p:nvPr/>
            </p:nvSpPr>
            <p:spPr>
              <a:xfrm>
                <a:off x="9787811" y="362053"/>
                <a:ext cx="877079" cy="532633"/>
              </a:xfrm>
              <a:prstGeom prst="roundRect">
                <a:avLst>
                  <a:gd name="adj" fmla="val 50000"/>
                </a:avLst>
              </a:prstGeom>
              <a:solidFill>
                <a:srgbClr val="B8CAE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effectLst/>
                  </a:rPr>
                  <a:t>Payment</a:t>
                </a:r>
              </a:p>
              <a:p>
                <a:pPr algn="ctr"/>
                <a:r>
                  <a:rPr lang="en-US" sz="1000" dirty="0">
                    <a:effectLst/>
                  </a:rPr>
                  <a:t>_type</a:t>
                </a:r>
              </a:p>
            </p:txBody>
          </p:sp>
          <p:sp>
            <p:nvSpPr>
              <p:cNvPr id="20" name="Flowchart: Stored Data 19">
                <a:extLst>
                  <a:ext uri="{FF2B5EF4-FFF2-40B4-BE49-F238E27FC236}">
                    <a16:creationId xmlns:a16="http://schemas.microsoft.com/office/drawing/2014/main" id="{08EBF0A5-3331-FC33-A1F7-B284A3E73FF0}"/>
                  </a:ext>
                </a:extLst>
              </p:cNvPr>
              <p:cNvSpPr/>
              <p:nvPr/>
            </p:nvSpPr>
            <p:spPr>
              <a:xfrm rot="10800000">
                <a:off x="10363200" y="350551"/>
                <a:ext cx="1828800" cy="544134"/>
              </a:xfrm>
              <a:prstGeom prst="flowChartOnlineStorag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
          <p:nvSpPr>
            <p:cNvPr id="18" name="TextBox 17">
              <a:extLst>
                <a:ext uri="{FF2B5EF4-FFF2-40B4-BE49-F238E27FC236}">
                  <a16:creationId xmlns:a16="http://schemas.microsoft.com/office/drawing/2014/main" id="{60CB8904-EF7D-2955-B14D-7E87C1D1C6B3}"/>
                </a:ext>
              </a:extLst>
            </p:cNvPr>
            <p:cNvSpPr txBox="1"/>
            <p:nvPr/>
          </p:nvSpPr>
          <p:spPr>
            <a:xfrm>
              <a:off x="10394294" y="252394"/>
              <a:ext cx="1573766" cy="430887"/>
            </a:xfrm>
            <a:prstGeom prst="rect">
              <a:avLst/>
            </a:prstGeom>
            <a:noFill/>
          </p:spPr>
          <p:txBody>
            <a:bodyPr wrap="square" rtlCol="0">
              <a:spAutoFit/>
            </a:bodyPr>
            <a:lstStyle/>
            <a:p>
              <a:pPr algn="l" fontAlgn="base"/>
              <a:r>
                <a:rPr lang="en-US" sz="1100" b="0" i="0" dirty="0">
                  <a:solidFill>
                    <a:schemeClr val="bg1"/>
                  </a:solidFill>
                  <a:effectLst/>
                  <a:latin typeface="Inter"/>
                </a:rPr>
                <a:t>method of payment chosen by the customer</a:t>
              </a:r>
              <a:endParaRPr lang="en-US" sz="1600" dirty="0">
                <a:solidFill>
                  <a:schemeClr val="bg1"/>
                </a:solidFill>
              </a:endParaRPr>
            </a:p>
          </p:txBody>
        </p:sp>
      </p:grpSp>
      <p:grpSp>
        <p:nvGrpSpPr>
          <p:cNvPr id="21" name="Group 20">
            <a:extLst>
              <a:ext uri="{FF2B5EF4-FFF2-40B4-BE49-F238E27FC236}">
                <a16:creationId xmlns:a16="http://schemas.microsoft.com/office/drawing/2014/main" id="{1F8A5CB9-23EA-4CE0-71F1-C89A3E8AFBEC}"/>
              </a:ext>
            </a:extLst>
          </p:cNvPr>
          <p:cNvGrpSpPr/>
          <p:nvPr/>
        </p:nvGrpSpPr>
        <p:grpSpPr>
          <a:xfrm>
            <a:off x="9183265" y="4061682"/>
            <a:ext cx="2517408" cy="582727"/>
            <a:chOff x="9563876" y="163722"/>
            <a:chExt cx="2412360" cy="582727"/>
          </a:xfrm>
          <a:effectLst>
            <a:outerShdw blurRad="50800" dist="38100" dir="5400000" algn="t" rotWithShape="0">
              <a:prstClr val="black">
                <a:alpha val="40000"/>
              </a:prstClr>
            </a:outerShdw>
          </a:effectLst>
        </p:grpSpPr>
        <p:grpSp>
          <p:nvGrpSpPr>
            <p:cNvPr id="22" name="Group 21">
              <a:extLst>
                <a:ext uri="{FF2B5EF4-FFF2-40B4-BE49-F238E27FC236}">
                  <a16:creationId xmlns:a16="http://schemas.microsoft.com/office/drawing/2014/main" id="{A5818B6C-CD44-69AC-A5BF-A042D0043CF5}"/>
                </a:ext>
              </a:extLst>
            </p:cNvPr>
            <p:cNvGrpSpPr/>
            <p:nvPr/>
          </p:nvGrpSpPr>
          <p:grpSpPr>
            <a:xfrm>
              <a:off x="9563876" y="163722"/>
              <a:ext cx="2404189" cy="582727"/>
              <a:chOff x="9787811" y="350551"/>
              <a:chExt cx="2404189" cy="544135"/>
            </a:xfrm>
          </p:grpSpPr>
          <p:sp>
            <p:nvSpPr>
              <p:cNvPr id="24" name="Rectangle: Rounded Corners 23">
                <a:extLst>
                  <a:ext uri="{FF2B5EF4-FFF2-40B4-BE49-F238E27FC236}">
                    <a16:creationId xmlns:a16="http://schemas.microsoft.com/office/drawing/2014/main" id="{05862CF1-9D8F-E076-CCD8-0B0FE576AAAC}"/>
                  </a:ext>
                </a:extLst>
              </p:cNvPr>
              <p:cNvSpPr/>
              <p:nvPr/>
            </p:nvSpPr>
            <p:spPr>
              <a:xfrm>
                <a:off x="9787811" y="362053"/>
                <a:ext cx="877079" cy="532633"/>
              </a:xfrm>
              <a:prstGeom prst="roundRect">
                <a:avLst>
                  <a:gd name="adj" fmla="val 50000"/>
                </a:avLst>
              </a:prstGeom>
              <a:solidFill>
                <a:srgbClr val="B8CAE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effectLst/>
                  </a:rPr>
                  <a:t>payment_</a:t>
                </a:r>
              </a:p>
              <a:p>
                <a:pPr algn="ctr"/>
                <a:r>
                  <a:rPr lang="en-US" sz="1000" dirty="0">
                    <a:effectLst/>
                  </a:rPr>
                  <a:t>installments</a:t>
                </a:r>
              </a:p>
            </p:txBody>
          </p:sp>
          <p:sp>
            <p:nvSpPr>
              <p:cNvPr id="25" name="Flowchart: Stored Data 24">
                <a:extLst>
                  <a:ext uri="{FF2B5EF4-FFF2-40B4-BE49-F238E27FC236}">
                    <a16:creationId xmlns:a16="http://schemas.microsoft.com/office/drawing/2014/main" id="{4401953A-3A4B-8D87-B296-29D0006879D8}"/>
                  </a:ext>
                </a:extLst>
              </p:cNvPr>
              <p:cNvSpPr/>
              <p:nvPr/>
            </p:nvSpPr>
            <p:spPr>
              <a:xfrm rot="10800000">
                <a:off x="10363200" y="350551"/>
                <a:ext cx="1828800" cy="544134"/>
              </a:xfrm>
              <a:prstGeom prst="flowChartOnlineStorag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
          <p:nvSpPr>
            <p:cNvPr id="23" name="TextBox 22">
              <a:extLst>
                <a:ext uri="{FF2B5EF4-FFF2-40B4-BE49-F238E27FC236}">
                  <a16:creationId xmlns:a16="http://schemas.microsoft.com/office/drawing/2014/main" id="{5DB4C2CE-FBDD-293F-225C-111AABD2637D}"/>
                </a:ext>
              </a:extLst>
            </p:cNvPr>
            <p:cNvSpPr txBox="1"/>
            <p:nvPr/>
          </p:nvSpPr>
          <p:spPr>
            <a:xfrm>
              <a:off x="10402470" y="255029"/>
              <a:ext cx="1573766" cy="430887"/>
            </a:xfrm>
            <a:prstGeom prst="rect">
              <a:avLst/>
            </a:prstGeom>
            <a:noFill/>
          </p:spPr>
          <p:txBody>
            <a:bodyPr wrap="square" rtlCol="0">
              <a:spAutoFit/>
            </a:bodyPr>
            <a:lstStyle/>
            <a:p>
              <a:pPr algn="l" fontAlgn="base"/>
              <a:r>
                <a:rPr lang="en-US" sz="1100" b="0" i="0" dirty="0">
                  <a:solidFill>
                    <a:schemeClr val="bg1"/>
                  </a:solidFill>
                  <a:effectLst/>
                  <a:latin typeface="Inter"/>
                </a:rPr>
                <a:t>number of installments chosen by the customer</a:t>
              </a:r>
              <a:endParaRPr lang="en-US" sz="1600" dirty="0">
                <a:solidFill>
                  <a:schemeClr val="bg1"/>
                </a:solidFill>
              </a:endParaRPr>
            </a:p>
          </p:txBody>
        </p:sp>
      </p:grpSp>
      <p:grpSp>
        <p:nvGrpSpPr>
          <p:cNvPr id="26" name="Group 25">
            <a:extLst>
              <a:ext uri="{FF2B5EF4-FFF2-40B4-BE49-F238E27FC236}">
                <a16:creationId xmlns:a16="http://schemas.microsoft.com/office/drawing/2014/main" id="{4067C72C-7FCC-FFF0-1512-0963E51D24A2}"/>
              </a:ext>
            </a:extLst>
          </p:cNvPr>
          <p:cNvGrpSpPr/>
          <p:nvPr/>
        </p:nvGrpSpPr>
        <p:grpSpPr>
          <a:xfrm>
            <a:off x="9201926" y="5121806"/>
            <a:ext cx="2510605" cy="582727"/>
            <a:chOff x="9563876" y="163722"/>
            <a:chExt cx="2489017" cy="582727"/>
          </a:xfrm>
          <a:effectLst>
            <a:outerShdw blurRad="50800" dist="38100" dir="5400000" algn="t" rotWithShape="0">
              <a:prstClr val="black">
                <a:alpha val="40000"/>
              </a:prstClr>
            </a:outerShdw>
          </a:effectLst>
        </p:grpSpPr>
        <p:grpSp>
          <p:nvGrpSpPr>
            <p:cNvPr id="27" name="Group 26">
              <a:extLst>
                <a:ext uri="{FF2B5EF4-FFF2-40B4-BE49-F238E27FC236}">
                  <a16:creationId xmlns:a16="http://schemas.microsoft.com/office/drawing/2014/main" id="{8F0C2429-9B44-AA72-D2D7-DCCDACE73FE8}"/>
                </a:ext>
              </a:extLst>
            </p:cNvPr>
            <p:cNvGrpSpPr/>
            <p:nvPr/>
          </p:nvGrpSpPr>
          <p:grpSpPr>
            <a:xfrm>
              <a:off x="9563876" y="163722"/>
              <a:ext cx="2404189" cy="582727"/>
              <a:chOff x="9787811" y="350551"/>
              <a:chExt cx="2404189" cy="544135"/>
            </a:xfrm>
          </p:grpSpPr>
          <p:sp>
            <p:nvSpPr>
              <p:cNvPr id="29" name="Rectangle: Rounded Corners 28">
                <a:extLst>
                  <a:ext uri="{FF2B5EF4-FFF2-40B4-BE49-F238E27FC236}">
                    <a16:creationId xmlns:a16="http://schemas.microsoft.com/office/drawing/2014/main" id="{7B63A0DD-5A9A-EEC0-B957-872C7878439E}"/>
                  </a:ext>
                </a:extLst>
              </p:cNvPr>
              <p:cNvSpPr/>
              <p:nvPr/>
            </p:nvSpPr>
            <p:spPr>
              <a:xfrm>
                <a:off x="9787811" y="362053"/>
                <a:ext cx="877079" cy="532633"/>
              </a:xfrm>
              <a:prstGeom prst="roundRect">
                <a:avLst>
                  <a:gd name="adj" fmla="val 50000"/>
                </a:avLst>
              </a:prstGeom>
              <a:solidFill>
                <a:srgbClr val="B8CAE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effectLst/>
                  </a:rPr>
                  <a:t>payment_</a:t>
                </a:r>
              </a:p>
              <a:p>
                <a:pPr algn="ctr"/>
                <a:r>
                  <a:rPr lang="en-US" sz="1000" dirty="0">
                    <a:effectLst/>
                  </a:rPr>
                  <a:t>value</a:t>
                </a:r>
              </a:p>
            </p:txBody>
          </p:sp>
          <p:sp>
            <p:nvSpPr>
              <p:cNvPr id="30" name="Flowchart: Stored Data 29">
                <a:extLst>
                  <a:ext uri="{FF2B5EF4-FFF2-40B4-BE49-F238E27FC236}">
                    <a16:creationId xmlns:a16="http://schemas.microsoft.com/office/drawing/2014/main" id="{EE1BB7F9-5C3D-B54D-A8EF-11CB23EA0942}"/>
                  </a:ext>
                </a:extLst>
              </p:cNvPr>
              <p:cNvSpPr/>
              <p:nvPr/>
            </p:nvSpPr>
            <p:spPr>
              <a:xfrm rot="10800000">
                <a:off x="10363200" y="350551"/>
                <a:ext cx="1828800" cy="544134"/>
              </a:xfrm>
              <a:prstGeom prst="flowChartOnlineStorag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
          <p:nvSpPr>
            <p:cNvPr id="28" name="TextBox 27">
              <a:extLst>
                <a:ext uri="{FF2B5EF4-FFF2-40B4-BE49-F238E27FC236}">
                  <a16:creationId xmlns:a16="http://schemas.microsoft.com/office/drawing/2014/main" id="{15B514B6-4C65-768A-D071-D4832443CC4A}"/>
                </a:ext>
              </a:extLst>
            </p:cNvPr>
            <p:cNvSpPr txBox="1"/>
            <p:nvPr/>
          </p:nvSpPr>
          <p:spPr>
            <a:xfrm>
              <a:off x="10479127" y="296715"/>
              <a:ext cx="1573766" cy="261610"/>
            </a:xfrm>
            <a:prstGeom prst="rect">
              <a:avLst/>
            </a:prstGeom>
            <a:noFill/>
          </p:spPr>
          <p:txBody>
            <a:bodyPr wrap="square" rtlCol="0">
              <a:spAutoFit/>
            </a:bodyPr>
            <a:lstStyle/>
            <a:p>
              <a:pPr algn="l" fontAlgn="base"/>
              <a:r>
                <a:rPr lang="en-US" sz="1100" b="0" i="0" dirty="0">
                  <a:solidFill>
                    <a:schemeClr val="bg1"/>
                  </a:solidFill>
                  <a:effectLst/>
                  <a:latin typeface="Inter"/>
                </a:rPr>
                <a:t>transaction value</a:t>
              </a:r>
              <a:endParaRPr lang="en-US" sz="1600" dirty="0">
                <a:solidFill>
                  <a:schemeClr val="bg1"/>
                </a:solidFill>
              </a:endParaRPr>
            </a:p>
          </p:txBody>
        </p:sp>
      </p:grpSp>
      <p:sp>
        <p:nvSpPr>
          <p:cNvPr id="51" name="Rectangle: Rounded Corners 50">
            <a:extLst>
              <a:ext uri="{FF2B5EF4-FFF2-40B4-BE49-F238E27FC236}">
                <a16:creationId xmlns:a16="http://schemas.microsoft.com/office/drawing/2014/main" id="{F3FB4AFD-19CF-CB69-5632-D21480E5B415}"/>
              </a:ext>
            </a:extLst>
          </p:cNvPr>
          <p:cNvSpPr/>
          <p:nvPr/>
        </p:nvSpPr>
        <p:spPr>
          <a:xfrm>
            <a:off x="9183264" y="142025"/>
            <a:ext cx="2508881" cy="354922"/>
          </a:xfrm>
          <a:prstGeom prst="round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Description of each column</a:t>
            </a:r>
          </a:p>
        </p:txBody>
      </p:sp>
      <p:graphicFrame>
        <p:nvGraphicFramePr>
          <p:cNvPr id="54" name="Chart 53">
            <a:extLst>
              <a:ext uri="{FF2B5EF4-FFF2-40B4-BE49-F238E27FC236}">
                <a16:creationId xmlns:a16="http://schemas.microsoft.com/office/drawing/2014/main" id="{70A13EC3-A3F7-7675-B752-33C09083DDAB}"/>
              </a:ext>
            </a:extLst>
          </p:cNvPr>
          <p:cNvGraphicFramePr/>
          <p:nvPr>
            <p:extLst>
              <p:ext uri="{D42A27DB-BD31-4B8C-83A1-F6EECF244321}">
                <p14:modId xmlns:p14="http://schemas.microsoft.com/office/powerpoint/2010/main" val="250289098"/>
              </p:ext>
            </p:extLst>
          </p:nvPr>
        </p:nvGraphicFramePr>
        <p:xfrm>
          <a:off x="98424" y="4043695"/>
          <a:ext cx="7635876" cy="2863875"/>
        </p:xfrm>
        <a:graphic>
          <a:graphicData uri="http://schemas.openxmlformats.org/drawingml/2006/chart">
            <c:chart xmlns:c="http://schemas.openxmlformats.org/drawingml/2006/chart" xmlns:r="http://schemas.openxmlformats.org/officeDocument/2006/relationships" r:id="rId3"/>
          </a:graphicData>
        </a:graphic>
      </p:graphicFrame>
      <p:sp>
        <p:nvSpPr>
          <p:cNvPr id="55" name="TextBox 54">
            <a:extLst>
              <a:ext uri="{FF2B5EF4-FFF2-40B4-BE49-F238E27FC236}">
                <a16:creationId xmlns:a16="http://schemas.microsoft.com/office/drawing/2014/main" id="{89173EE0-FEBB-347A-72A8-DF866B92C1C7}"/>
              </a:ext>
            </a:extLst>
          </p:cNvPr>
          <p:cNvSpPr txBox="1"/>
          <p:nvPr/>
        </p:nvSpPr>
        <p:spPr>
          <a:xfrm>
            <a:off x="98423" y="3676799"/>
            <a:ext cx="7635875" cy="369332"/>
          </a:xfrm>
          <a:prstGeom prst="rect">
            <a:avLst/>
          </a:prstGeom>
          <a:solidFill>
            <a:schemeClr val="accent3"/>
          </a:solidFill>
          <a:ln>
            <a:noFill/>
          </a:ln>
          <a:effectLst>
            <a:outerShdw blurRad="50800" dist="38100" dir="5400000" algn="t" rotWithShape="0">
              <a:prstClr val="black">
                <a:alpha val="40000"/>
              </a:prstClr>
            </a:outerShdw>
          </a:effectLst>
        </p:spPr>
        <p:txBody>
          <a:bodyPr wrap="square" rtlCol="0">
            <a:spAutoFit/>
          </a:bodyPr>
          <a:lstStyle/>
          <a:p>
            <a:pPr algn="ctr"/>
            <a:r>
              <a:rPr lang="en-US" dirty="0">
                <a:solidFill>
                  <a:schemeClr val="bg1"/>
                </a:solidFill>
              </a:rPr>
              <a:t>Total </a:t>
            </a:r>
            <a:r>
              <a:rPr lang="en-US" b="0" i="0" dirty="0">
                <a:solidFill>
                  <a:schemeClr val="bg1"/>
                </a:solidFill>
                <a:effectLst/>
                <a:latin typeface="Inter"/>
              </a:rPr>
              <a:t>transaction by payment type</a:t>
            </a:r>
            <a:endParaRPr lang="en-US" dirty="0">
              <a:solidFill>
                <a:schemeClr val="bg1"/>
              </a:solidFill>
            </a:endParaRPr>
          </a:p>
        </p:txBody>
      </p:sp>
      <p:sp>
        <p:nvSpPr>
          <p:cNvPr id="58" name="TextBox 57">
            <a:extLst>
              <a:ext uri="{FF2B5EF4-FFF2-40B4-BE49-F238E27FC236}">
                <a16:creationId xmlns:a16="http://schemas.microsoft.com/office/drawing/2014/main" id="{B6BA3CF2-1D8F-86BB-F647-8F0D302FDCFF}"/>
              </a:ext>
            </a:extLst>
          </p:cNvPr>
          <p:cNvSpPr txBox="1"/>
          <p:nvPr/>
        </p:nvSpPr>
        <p:spPr>
          <a:xfrm>
            <a:off x="8495811" y="5978477"/>
            <a:ext cx="3429490" cy="584775"/>
          </a:xfrm>
          <a:prstGeom prst="rect">
            <a:avLst/>
          </a:prstGeom>
          <a:solidFill>
            <a:schemeClr val="accent3"/>
          </a:solidFill>
          <a:ln>
            <a:noFill/>
          </a:ln>
          <a:effectLst>
            <a:outerShdw blurRad="50800" dist="38100" dir="5400000" algn="t" rotWithShape="0">
              <a:prstClr val="black">
                <a:alpha val="40000"/>
              </a:prstClr>
            </a:outerShdw>
          </a:effectLst>
        </p:spPr>
        <p:txBody>
          <a:bodyPr wrap="square" rtlCol="0">
            <a:spAutoFit/>
          </a:bodyPr>
          <a:lstStyle/>
          <a:p>
            <a:r>
              <a:rPr lang="en-US" sz="1600" b="0" i="0" dirty="0">
                <a:solidFill>
                  <a:schemeClr val="bg1"/>
                </a:solidFill>
                <a:effectLst/>
                <a:latin typeface="Inter"/>
              </a:rPr>
              <a:t>This dataset includes data about the orders payment options</a:t>
            </a:r>
            <a:endParaRPr lang="en-US" sz="1600" dirty="0">
              <a:solidFill>
                <a:schemeClr val="bg1"/>
              </a:solidFill>
            </a:endParaRPr>
          </a:p>
        </p:txBody>
      </p:sp>
    </p:spTree>
    <p:extLst>
      <p:ext uri="{BB962C8B-B14F-4D97-AF65-F5344CB8AC3E}">
        <p14:creationId xmlns:p14="http://schemas.microsoft.com/office/powerpoint/2010/main" val="2713609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6BA166F1-6CBC-7E9C-8702-0539BB8FD723}"/>
              </a:ext>
            </a:extLst>
          </p:cNvPr>
          <p:cNvGraphicFramePr>
            <a:graphicFrameLocks noGrp="1"/>
          </p:cNvGraphicFramePr>
          <p:nvPr>
            <p:extLst>
              <p:ext uri="{D42A27DB-BD31-4B8C-83A1-F6EECF244321}">
                <p14:modId xmlns:p14="http://schemas.microsoft.com/office/powerpoint/2010/main" val="2680546905"/>
              </p:ext>
            </p:extLst>
          </p:nvPr>
        </p:nvGraphicFramePr>
        <p:xfrm>
          <a:off x="141771" y="652990"/>
          <a:ext cx="9062549" cy="4572934"/>
        </p:xfrm>
        <a:graphic>
          <a:graphicData uri="http://schemas.openxmlformats.org/drawingml/2006/table">
            <a:tbl>
              <a:tblPr firstRow="1" bandRow="1">
                <a:tableStyleId>{5940675A-B579-460E-94D1-54222C63F5DA}</a:tableStyleId>
              </a:tblPr>
              <a:tblGrid>
                <a:gridCol w="1454954">
                  <a:extLst>
                    <a:ext uri="{9D8B030D-6E8A-4147-A177-3AD203B41FA5}">
                      <a16:colId xmlns:a16="http://schemas.microsoft.com/office/drawing/2014/main" val="2372212634"/>
                    </a:ext>
                  </a:extLst>
                </a:gridCol>
                <a:gridCol w="507173">
                  <a:extLst>
                    <a:ext uri="{9D8B030D-6E8A-4147-A177-3AD203B41FA5}">
                      <a16:colId xmlns:a16="http://schemas.microsoft.com/office/drawing/2014/main" val="3674323901"/>
                    </a:ext>
                  </a:extLst>
                </a:gridCol>
                <a:gridCol w="507173">
                  <a:extLst>
                    <a:ext uri="{9D8B030D-6E8A-4147-A177-3AD203B41FA5}">
                      <a16:colId xmlns:a16="http://schemas.microsoft.com/office/drawing/2014/main" val="945766876"/>
                    </a:ext>
                  </a:extLst>
                </a:gridCol>
                <a:gridCol w="507173">
                  <a:extLst>
                    <a:ext uri="{9D8B030D-6E8A-4147-A177-3AD203B41FA5}">
                      <a16:colId xmlns:a16="http://schemas.microsoft.com/office/drawing/2014/main" val="3851876734"/>
                    </a:ext>
                  </a:extLst>
                </a:gridCol>
                <a:gridCol w="507173">
                  <a:extLst>
                    <a:ext uri="{9D8B030D-6E8A-4147-A177-3AD203B41FA5}">
                      <a16:colId xmlns:a16="http://schemas.microsoft.com/office/drawing/2014/main" val="3533228859"/>
                    </a:ext>
                  </a:extLst>
                </a:gridCol>
                <a:gridCol w="507173">
                  <a:extLst>
                    <a:ext uri="{9D8B030D-6E8A-4147-A177-3AD203B41FA5}">
                      <a16:colId xmlns:a16="http://schemas.microsoft.com/office/drawing/2014/main" val="1598320136"/>
                    </a:ext>
                  </a:extLst>
                </a:gridCol>
                <a:gridCol w="507173">
                  <a:extLst>
                    <a:ext uri="{9D8B030D-6E8A-4147-A177-3AD203B41FA5}">
                      <a16:colId xmlns:a16="http://schemas.microsoft.com/office/drawing/2014/main" val="3393174442"/>
                    </a:ext>
                  </a:extLst>
                </a:gridCol>
                <a:gridCol w="507173">
                  <a:extLst>
                    <a:ext uri="{9D8B030D-6E8A-4147-A177-3AD203B41FA5}">
                      <a16:colId xmlns:a16="http://schemas.microsoft.com/office/drawing/2014/main" val="1269069456"/>
                    </a:ext>
                  </a:extLst>
                </a:gridCol>
                <a:gridCol w="507173">
                  <a:extLst>
                    <a:ext uri="{9D8B030D-6E8A-4147-A177-3AD203B41FA5}">
                      <a16:colId xmlns:a16="http://schemas.microsoft.com/office/drawing/2014/main" val="399076798"/>
                    </a:ext>
                  </a:extLst>
                </a:gridCol>
                <a:gridCol w="507173">
                  <a:extLst>
                    <a:ext uri="{9D8B030D-6E8A-4147-A177-3AD203B41FA5}">
                      <a16:colId xmlns:a16="http://schemas.microsoft.com/office/drawing/2014/main" val="3268597362"/>
                    </a:ext>
                  </a:extLst>
                </a:gridCol>
                <a:gridCol w="507173">
                  <a:extLst>
                    <a:ext uri="{9D8B030D-6E8A-4147-A177-3AD203B41FA5}">
                      <a16:colId xmlns:a16="http://schemas.microsoft.com/office/drawing/2014/main" val="3681596862"/>
                    </a:ext>
                  </a:extLst>
                </a:gridCol>
                <a:gridCol w="507173">
                  <a:extLst>
                    <a:ext uri="{9D8B030D-6E8A-4147-A177-3AD203B41FA5}">
                      <a16:colId xmlns:a16="http://schemas.microsoft.com/office/drawing/2014/main" val="2505128866"/>
                    </a:ext>
                  </a:extLst>
                </a:gridCol>
                <a:gridCol w="507173">
                  <a:extLst>
                    <a:ext uri="{9D8B030D-6E8A-4147-A177-3AD203B41FA5}">
                      <a16:colId xmlns:a16="http://schemas.microsoft.com/office/drawing/2014/main" val="3222258607"/>
                    </a:ext>
                  </a:extLst>
                </a:gridCol>
                <a:gridCol w="507173">
                  <a:extLst>
                    <a:ext uri="{9D8B030D-6E8A-4147-A177-3AD203B41FA5}">
                      <a16:colId xmlns:a16="http://schemas.microsoft.com/office/drawing/2014/main" val="3757017183"/>
                    </a:ext>
                  </a:extLst>
                </a:gridCol>
                <a:gridCol w="507173">
                  <a:extLst>
                    <a:ext uri="{9D8B030D-6E8A-4147-A177-3AD203B41FA5}">
                      <a16:colId xmlns:a16="http://schemas.microsoft.com/office/drawing/2014/main" val="778883051"/>
                    </a:ext>
                  </a:extLst>
                </a:gridCol>
                <a:gridCol w="507173">
                  <a:extLst>
                    <a:ext uri="{9D8B030D-6E8A-4147-A177-3AD203B41FA5}">
                      <a16:colId xmlns:a16="http://schemas.microsoft.com/office/drawing/2014/main" val="1401821809"/>
                    </a:ext>
                  </a:extLst>
                </a:gridCol>
              </a:tblGrid>
              <a:tr h="374242">
                <a:tc>
                  <a:txBody>
                    <a:bodyPr/>
                    <a:lstStyle/>
                    <a:p>
                      <a:pPr algn="ctr" fontAlgn="ctr"/>
                      <a:r>
                        <a:rPr lang="en-US" sz="900" dirty="0">
                          <a:effectLst/>
                        </a:rPr>
                        <a:t>column</a:t>
                      </a:r>
                    </a:p>
                  </a:txBody>
                  <a:tcPr marL="76200" marR="76200" marT="38100" marB="38100" anchor="ctr"/>
                </a:tc>
                <a:tc>
                  <a:txBody>
                    <a:bodyPr/>
                    <a:lstStyle/>
                    <a:p>
                      <a:pPr algn="ctr" fontAlgn="ctr"/>
                      <a:r>
                        <a:rPr lang="en-US" sz="900">
                          <a:effectLst/>
                        </a:rPr>
                        <a:t>entries</a:t>
                      </a:r>
                    </a:p>
                  </a:txBody>
                  <a:tcPr marL="76200" marR="76200" marT="38100" marB="38100" anchor="ctr"/>
                </a:tc>
                <a:tc>
                  <a:txBody>
                    <a:bodyPr/>
                    <a:lstStyle/>
                    <a:p>
                      <a:pPr algn="ctr" fontAlgn="ctr"/>
                      <a:r>
                        <a:rPr lang="en-US" sz="900">
                          <a:effectLst/>
                        </a:rPr>
                        <a:t>count distinct</a:t>
                      </a:r>
                    </a:p>
                  </a:txBody>
                  <a:tcPr marL="76200" marR="76200" marT="38100" marB="38100" anchor="ctr"/>
                </a:tc>
                <a:tc>
                  <a:txBody>
                    <a:bodyPr/>
                    <a:lstStyle/>
                    <a:p>
                      <a:pPr algn="ctr" fontAlgn="ctr"/>
                      <a:r>
                        <a:rPr lang="en-US" sz="900">
                          <a:effectLst/>
                        </a:rPr>
                        <a:t>most_freq</a:t>
                      </a:r>
                    </a:p>
                  </a:txBody>
                  <a:tcPr marL="76200" marR="76200" marT="38100" marB="38100" anchor="ctr"/>
                </a:tc>
                <a:tc>
                  <a:txBody>
                    <a:bodyPr/>
                    <a:lstStyle/>
                    <a:p>
                      <a:pPr algn="ctr" fontAlgn="ctr"/>
                      <a:r>
                        <a:rPr lang="en-US" sz="900">
                          <a:effectLst/>
                        </a:rPr>
                        <a:t>num freq</a:t>
                      </a:r>
                    </a:p>
                  </a:txBody>
                  <a:tcPr marL="76200" marR="76200" marT="38100" marB="38100" anchor="ctr"/>
                </a:tc>
                <a:tc>
                  <a:txBody>
                    <a:bodyPr/>
                    <a:lstStyle/>
                    <a:p>
                      <a:pPr algn="ctr" fontAlgn="ctr"/>
                      <a:r>
                        <a:rPr lang="en-US" sz="900">
                          <a:effectLst/>
                        </a:rPr>
                        <a:t>first</a:t>
                      </a:r>
                    </a:p>
                  </a:txBody>
                  <a:tcPr marL="76200" marR="76200" marT="38100" marB="38100" anchor="ctr"/>
                </a:tc>
                <a:tc>
                  <a:txBody>
                    <a:bodyPr/>
                    <a:lstStyle/>
                    <a:p>
                      <a:pPr algn="ctr" fontAlgn="ctr"/>
                      <a:r>
                        <a:rPr lang="en-US" sz="900">
                          <a:effectLst/>
                        </a:rPr>
                        <a:t>last</a:t>
                      </a:r>
                    </a:p>
                  </a:txBody>
                  <a:tcPr marL="76200" marR="76200" marT="38100" marB="38100" anchor="ctr"/>
                </a:tc>
                <a:tc>
                  <a:txBody>
                    <a:bodyPr/>
                    <a:lstStyle/>
                    <a:p>
                      <a:pPr algn="ctr" fontAlgn="ctr"/>
                      <a:r>
                        <a:rPr lang="en-US" sz="900">
                          <a:effectLst/>
                        </a:rPr>
                        <a:t>null values</a:t>
                      </a:r>
                    </a:p>
                  </a:txBody>
                  <a:tcPr marL="76200" marR="76200" marT="38100" marB="38100" anchor="ctr"/>
                </a:tc>
                <a:tc>
                  <a:txBody>
                    <a:bodyPr/>
                    <a:lstStyle/>
                    <a:p>
                      <a:pPr algn="ctr" fontAlgn="ctr"/>
                      <a:r>
                        <a:rPr lang="en-US" sz="900">
                          <a:effectLst/>
                        </a:rPr>
                        <a:t>dtype</a:t>
                      </a:r>
                    </a:p>
                  </a:txBody>
                  <a:tcPr marL="76200" marR="76200" marT="38100" marB="38100" anchor="ctr"/>
                </a:tc>
                <a:tc>
                  <a:txBody>
                    <a:bodyPr/>
                    <a:lstStyle/>
                    <a:p>
                      <a:pPr algn="ctr" fontAlgn="ctr"/>
                      <a:r>
                        <a:rPr lang="en-US" sz="900">
                          <a:effectLst/>
                        </a:rPr>
                        <a:t>mean</a:t>
                      </a:r>
                    </a:p>
                  </a:txBody>
                  <a:tcPr marL="76200" marR="76200" marT="38100" marB="38100" anchor="ctr"/>
                </a:tc>
                <a:tc>
                  <a:txBody>
                    <a:bodyPr/>
                    <a:lstStyle/>
                    <a:p>
                      <a:pPr algn="ctr" fontAlgn="ctr"/>
                      <a:r>
                        <a:rPr lang="en-US" sz="900">
                          <a:effectLst/>
                        </a:rPr>
                        <a:t>std</a:t>
                      </a:r>
                    </a:p>
                  </a:txBody>
                  <a:tcPr marL="76200" marR="76200" marT="38100" marB="38100" anchor="ctr"/>
                </a:tc>
                <a:tc>
                  <a:txBody>
                    <a:bodyPr/>
                    <a:lstStyle/>
                    <a:p>
                      <a:pPr algn="ctr" fontAlgn="ctr"/>
                      <a:r>
                        <a:rPr lang="en-US" sz="900">
                          <a:effectLst/>
                        </a:rPr>
                        <a:t>min</a:t>
                      </a:r>
                    </a:p>
                  </a:txBody>
                  <a:tcPr marL="76200" marR="76200" marT="38100" marB="38100" anchor="ctr"/>
                </a:tc>
                <a:tc>
                  <a:txBody>
                    <a:bodyPr/>
                    <a:lstStyle/>
                    <a:p>
                      <a:pPr algn="ctr" fontAlgn="ctr"/>
                      <a:r>
                        <a:rPr lang="en-US" sz="900">
                          <a:effectLst/>
                        </a:rPr>
                        <a:t>25%</a:t>
                      </a:r>
                    </a:p>
                  </a:txBody>
                  <a:tcPr marL="76200" marR="76200" marT="38100" marB="38100" anchor="ctr"/>
                </a:tc>
                <a:tc>
                  <a:txBody>
                    <a:bodyPr/>
                    <a:lstStyle/>
                    <a:p>
                      <a:pPr algn="ctr" fontAlgn="ctr"/>
                      <a:r>
                        <a:rPr lang="en-US" sz="900">
                          <a:effectLst/>
                        </a:rPr>
                        <a:t>50%</a:t>
                      </a:r>
                    </a:p>
                  </a:txBody>
                  <a:tcPr marL="76200" marR="76200" marT="38100" marB="38100" anchor="ctr"/>
                </a:tc>
                <a:tc>
                  <a:txBody>
                    <a:bodyPr/>
                    <a:lstStyle/>
                    <a:p>
                      <a:pPr algn="ctr" fontAlgn="ctr"/>
                      <a:r>
                        <a:rPr lang="en-US" sz="900">
                          <a:effectLst/>
                        </a:rPr>
                        <a:t>75%</a:t>
                      </a:r>
                    </a:p>
                  </a:txBody>
                  <a:tcPr marL="76200" marR="76200" marT="38100" marB="38100" anchor="ctr"/>
                </a:tc>
                <a:tc>
                  <a:txBody>
                    <a:bodyPr/>
                    <a:lstStyle/>
                    <a:p>
                      <a:pPr algn="ctr" fontAlgn="ctr"/>
                      <a:r>
                        <a:rPr lang="en-US" sz="900">
                          <a:effectLst/>
                        </a:rPr>
                        <a:t>max</a:t>
                      </a:r>
                    </a:p>
                  </a:txBody>
                  <a:tcPr marL="76200" marR="76200" marT="38100" marB="38100" anchor="ctr"/>
                </a:tc>
                <a:extLst>
                  <a:ext uri="{0D108BD9-81ED-4DB2-BD59-A6C34878D82A}">
                    <a16:rowId xmlns:a16="http://schemas.microsoft.com/office/drawing/2014/main" val="279126326"/>
                  </a:ext>
                </a:extLst>
              </a:tr>
              <a:tr h="907410">
                <a:tc>
                  <a:txBody>
                    <a:bodyPr/>
                    <a:lstStyle/>
                    <a:p>
                      <a:pPr algn="ctr"/>
                      <a:r>
                        <a:rPr lang="en-US" sz="900" dirty="0">
                          <a:effectLst/>
                        </a:rPr>
                        <a:t>review_id</a:t>
                      </a:r>
                    </a:p>
                  </a:txBody>
                  <a:tcPr marL="76200" marR="76200" marT="38100" marB="38100" anchor="ctr"/>
                </a:tc>
                <a:tc>
                  <a:txBody>
                    <a:bodyPr/>
                    <a:lstStyle/>
                    <a:p>
                      <a:pPr algn="ctr"/>
                      <a:r>
                        <a:rPr lang="en-US" sz="900">
                          <a:effectLst/>
                        </a:rPr>
                        <a:t>99224</a:t>
                      </a:r>
                    </a:p>
                  </a:txBody>
                  <a:tcPr marL="76200" marR="76200" marT="38100" marB="38100" anchor="ctr"/>
                </a:tc>
                <a:tc>
                  <a:txBody>
                    <a:bodyPr/>
                    <a:lstStyle/>
                    <a:p>
                      <a:pPr algn="ctr"/>
                      <a:r>
                        <a:rPr lang="en-US" sz="900">
                          <a:effectLst/>
                        </a:rPr>
                        <a:t>98410</a:t>
                      </a:r>
                    </a:p>
                  </a:txBody>
                  <a:tcPr marL="76200" marR="76200" marT="38100" marB="38100" anchor="ctr"/>
                </a:tc>
                <a:tc>
                  <a:txBody>
                    <a:bodyPr/>
                    <a:lstStyle/>
                    <a:p>
                      <a:pPr algn="ctr"/>
                      <a:r>
                        <a:rPr lang="en-US" sz="900">
                          <a:effectLst/>
                        </a:rPr>
                        <a:t>7b606b0d57b078384f0b58eac1d41d78</a:t>
                      </a:r>
                    </a:p>
                  </a:txBody>
                  <a:tcPr marL="76200" marR="76200" marT="38100" marB="38100" anchor="ctr"/>
                </a:tc>
                <a:tc>
                  <a:txBody>
                    <a:bodyPr/>
                    <a:lstStyle/>
                    <a:p>
                      <a:pPr algn="ctr"/>
                      <a:r>
                        <a:rPr lang="en-US" sz="900">
                          <a:effectLst/>
                        </a:rPr>
                        <a:t>3</a:t>
                      </a:r>
                    </a:p>
                  </a:txBody>
                  <a:tcPr marL="76200" marR="76200" marT="38100" marB="38100" anchor="ctr"/>
                </a:tc>
                <a:tc>
                  <a:txBody>
                    <a:bodyPr/>
                    <a:lstStyle/>
                    <a:p>
                      <a:pPr algn="ctr"/>
                      <a:r>
                        <a:rPr lang="en-US" sz="900">
                          <a:effectLst/>
                        </a:rPr>
                        <a:t>NaT</a:t>
                      </a:r>
                    </a:p>
                  </a:txBody>
                  <a:tcPr marL="76200" marR="76200" marT="38100" marB="38100" anchor="ctr"/>
                </a:tc>
                <a:tc>
                  <a:txBody>
                    <a:bodyPr/>
                    <a:lstStyle/>
                    <a:p>
                      <a:pPr algn="ctr"/>
                      <a:r>
                        <a:rPr lang="en-US" sz="900">
                          <a:effectLst/>
                        </a:rPr>
                        <a:t>NaT</a:t>
                      </a:r>
                    </a:p>
                  </a:txBody>
                  <a:tcPr marL="76200" marR="76200" marT="38100" marB="38100" anchor="ctr"/>
                </a:tc>
                <a:tc>
                  <a:txBody>
                    <a:bodyPr/>
                    <a:lstStyle/>
                    <a:p>
                      <a:pPr algn="ctr"/>
                      <a:r>
                        <a:rPr lang="en-US" sz="900">
                          <a:effectLst/>
                        </a:rPr>
                        <a:t>0</a:t>
                      </a:r>
                    </a:p>
                  </a:txBody>
                  <a:tcPr marL="76200" marR="76200" marT="38100" marB="38100" anchor="ctr"/>
                </a:tc>
                <a:tc>
                  <a:txBody>
                    <a:bodyPr/>
                    <a:lstStyle/>
                    <a:p>
                      <a:pPr algn="ctr"/>
                      <a:r>
                        <a:rPr lang="en-US" sz="900">
                          <a:effectLst/>
                        </a:rPr>
                        <a:t>object</a:t>
                      </a:r>
                    </a:p>
                  </a:txBody>
                  <a:tcPr marL="76200" marR="76200" marT="38100" marB="38100" anchor="ctr"/>
                </a:tc>
                <a:tc>
                  <a:txBody>
                    <a:bodyPr/>
                    <a:lstStyle/>
                    <a:p>
                      <a:pPr algn="ctr"/>
                      <a:r>
                        <a:rPr lang="en-US" sz="900">
                          <a:effectLst/>
                        </a:rPr>
                        <a:t>nan</a:t>
                      </a:r>
                    </a:p>
                  </a:txBody>
                  <a:tcPr marL="76200" marR="76200" marT="38100" marB="38100" anchor="ctr"/>
                </a:tc>
                <a:tc>
                  <a:txBody>
                    <a:bodyPr/>
                    <a:lstStyle/>
                    <a:p>
                      <a:pPr algn="ctr"/>
                      <a:r>
                        <a:rPr lang="en-US" sz="900">
                          <a:effectLst/>
                        </a:rPr>
                        <a:t>nan</a:t>
                      </a:r>
                    </a:p>
                  </a:txBody>
                  <a:tcPr marL="76200" marR="76200" marT="38100" marB="38100" anchor="ctr"/>
                </a:tc>
                <a:tc>
                  <a:txBody>
                    <a:bodyPr/>
                    <a:lstStyle/>
                    <a:p>
                      <a:pPr algn="ctr"/>
                      <a:r>
                        <a:rPr lang="en-US" sz="900">
                          <a:effectLst/>
                        </a:rPr>
                        <a:t>nan</a:t>
                      </a:r>
                    </a:p>
                  </a:txBody>
                  <a:tcPr marL="76200" marR="76200" marT="38100" marB="38100" anchor="ctr"/>
                </a:tc>
                <a:tc>
                  <a:txBody>
                    <a:bodyPr/>
                    <a:lstStyle/>
                    <a:p>
                      <a:pPr algn="ctr"/>
                      <a:r>
                        <a:rPr lang="en-US" sz="900">
                          <a:effectLst/>
                        </a:rPr>
                        <a:t>nan</a:t>
                      </a:r>
                    </a:p>
                  </a:txBody>
                  <a:tcPr marL="76200" marR="76200" marT="38100" marB="38100" anchor="ctr"/>
                </a:tc>
                <a:tc>
                  <a:txBody>
                    <a:bodyPr/>
                    <a:lstStyle/>
                    <a:p>
                      <a:pPr algn="ctr"/>
                      <a:r>
                        <a:rPr lang="en-US" sz="900">
                          <a:effectLst/>
                        </a:rPr>
                        <a:t>nan</a:t>
                      </a:r>
                    </a:p>
                  </a:txBody>
                  <a:tcPr marL="76200" marR="76200" marT="38100" marB="38100" anchor="ctr"/>
                </a:tc>
                <a:tc>
                  <a:txBody>
                    <a:bodyPr/>
                    <a:lstStyle/>
                    <a:p>
                      <a:pPr algn="ctr"/>
                      <a:r>
                        <a:rPr lang="en-US" sz="900">
                          <a:effectLst/>
                        </a:rPr>
                        <a:t>nan</a:t>
                      </a:r>
                    </a:p>
                  </a:txBody>
                  <a:tcPr marL="76200" marR="76200" marT="38100" marB="38100" anchor="ctr"/>
                </a:tc>
                <a:tc>
                  <a:txBody>
                    <a:bodyPr/>
                    <a:lstStyle/>
                    <a:p>
                      <a:pPr algn="ctr"/>
                      <a:r>
                        <a:rPr lang="en-US" sz="900" dirty="0">
                          <a:effectLst/>
                        </a:rPr>
                        <a:t>nan</a:t>
                      </a:r>
                    </a:p>
                  </a:txBody>
                  <a:tcPr marL="76200" marR="76200" marT="38100" marB="38100" anchor="ctr"/>
                </a:tc>
                <a:extLst>
                  <a:ext uri="{0D108BD9-81ED-4DB2-BD59-A6C34878D82A}">
                    <a16:rowId xmlns:a16="http://schemas.microsoft.com/office/drawing/2014/main" val="1527670584"/>
                  </a:ext>
                </a:extLst>
              </a:tr>
              <a:tr h="907410">
                <a:tc>
                  <a:txBody>
                    <a:bodyPr/>
                    <a:lstStyle/>
                    <a:p>
                      <a:pPr algn="ctr"/>
                      <a:r>
                        <a:rPr lang="en-US" sz="900" dirty="0">
                          <a:effectLst/>
                        </a:rPr>
                        <a:t>order_id</a:t>
                      </a:r>
                    </a:p>
                  </a:txBody>
                  <a:tcPr marL="76200" marR="76200" marT="38100" marB="38100" anchor="ctr"/>
                </a:tc>
                <a:tc>
                  <a:txBody>
                    <a:bodyPr/>
                    <a:lstStyle/>
                    <a:p>
                      <a:pPr algn="ctr"/>
                      <a:r>
                        <a:rPr lang="en-US" sz="900">
                          <a:effectLst/>
                        </a:rPr>
                        <a:t>99224</a:t>
                      </a:r>
                    </a:p>
                  </a:txBody>
                  <a:tcPr marL="76200" marR="76200" marT="38100" marB="38100" anchor="ctr"/>
                </a:tc>
                <a:tc>
                  <a:txBody>
                    <a:bodyPr/>
                    <a:lstStyle/>
                    <a:p>
                      <a:pPr algn="ctr"/>
                      <a:r>
                        <a:rPr lang="en-US" sz="900">
                          <a:effectLst/>
                        </a:rPr>
                        <a:t>98673</a:t>
                      </a:r>
                    </a:p>
                  </a:txBody>
                  <a:tcPr marL="76200" marR="76200" marT="38100" marB="38100" anchor="ctr"/>
                </a:tc>
                <a:tc>
                  <a:txBody>
                    <a:bodyPr/>
                    <a:lstStyle/>
                    <a:p>
                      <a:pPr algn="ctr"/>
                      <a:r>
                        <a:rPr lang="en-US" sz="900">
                          <a:effectLst/>
                        </a:rPr>
                        <a:t>c88b1d1b157a9999ce368f218a407141</a:t>
                      </a:r>
                    </a:p>
                  </a:txBody>
                  <a:tcPr marL="76200" marR="76200" marT="38100" marB="38100" anchor="ctr"/>
                </a:tc>
                <a:tc>
                  <a:txBody>
                    <a:bodyPr/>
                    <a:lstStyle/>
                    <a:p>
                      <a:pPr algn="ctr"/>
                      <a:r>
                        <a:rPr lang="en-US" sz="900">
                          <a:effectLst/>
                        </a:rPr>
                        <a:t>3</a:t>
                      </a:r>
                    </a:p>
                  </a:txBody>
                  <a:tcPr marL="76200" marR="76200" marT="38100" marB="38100" anchor="ctr"/>
                </a:tc>
                <a:tc>
                  <a:txBody>
                    <a:bodyPr/>
                    <a:lstStyle/>
                    <a:p>
                      <a:pPr algn="ctr"/>
                      <a:r>
                        <a:rPr lang="en-US" sz="900">
                          <a:effectLst/>
                        </a:rPr>
                        <a:t>NaT</a:t>
                      </a:r>
                    </a:p>
                  </a:txBody>
                  <a:tcPr marL="76200" marR="76200" marT="38100" marB="38100" anchor="ctr"/>
                </a:tc>
                <a:tc>
                  <a:txBody>
                    <a:bodyPr/>
                    <a:lstStyle/>
                    <a:p>
                      <a:pPr algn="ctr"/>
                      <a:r>
                        <a:rPr lang="en-US" sz="900">
                          <a:effectLst/>
                        </a:rPr>
                        <a:t>NaT</a:t>
                      </a:r>
                    </a:p>
                  </a:txBody>
                  <a:tcPr marL="76200" marR="76200" marT="38100" marB="38100" anchor="ctr"/>
                </a:tc>
                <a:tc>
                  <a:txBody>
                    <a:bodyPr/>
                    <a:lstStyle/>
                    <a:p>
                      <a:pPr algn="ctr"/>
                      <a:r>
                        <a:rPr lang="en-US" sz="900">
                          <a:effectLst/>
                        </a:rPr>
                        <a:t>0</a:t>
                      </a:r>
                    </a:p>
                  </a:txBody>
                  <a:tcPr marL="76200" marR="76200" marT="38100" marB="38100" anchor="ctr"/>
                </a:tc>
                <a:tc>
                  <a:txBody>
                    <a:bodyPr/>
                    <a:lstStyle/>
                    <a:p>
                      <a:pPr algn="ctr"/>
                      <a:r>
                        <a:rPr lang="en-US" sz="900">
                          <a:effectLst/>
                        </a:rPr>
                        <a:t>object</a:t>
                      </a:r>
                    </a:p>
                  </a:txBody>
                  <a:tcPr marL="76200" marR="76200" marT="38100" marB="38100" anchor="ctr"/>
                </a:tc>
                <a:tc>
                  <a:txBody>
                    <a:bodyPr/>
                    <a:lstStyle/>
                    <a:p>
                      <a:pPr algn="ctr"/>
                      <a:r>
                        <a:rPr lang="en-US" sz="900">
                          <a:effectLst/>
                        </a:rPr>
                        <a:t>nan</a:t>
                      </a:r>
                    </a:p>
                  </a:txBody>
                  <a:tcPr marL="76200" marR="76200" marT="38100" marB="38100" anchor="ctr"/>
                </a:tc>
                <a:tc>
                  <a:txBody>
                    <a:bodyPr/>
                    <a:lstStyle/>
                    <a:p>
                      <a:pPr algn="ctr"/>
                      <a:r>
                        <a:rPr lang="en-US" sz="900" dirty="0">
                          <a:effectLst/>
                        </a:rPr>
                        <a:t>nan</a:t>
                      </a:r>
                    </a:p>
                  </a:txBody>
                  <a:tcPr marL="76200" marR="76200" marT="38100" marB="38100" anchor="ctr"/>
                </a:tc>
                <a:tc>
                  <a:txBody>
                    <a:bodyPr/>
                    <a:lstStyle/>
                    <a:p>
                      <a:pPr algn="ctr"/>
                      <a:r>
                        <a:rPr lang="en-US" sz="900">
                          <a:effectLst/>
                        </a:rPr>
                        <a:t>nan</a:t>
                      </a:r>
                    </a:p>
                  </a:txBody>
                  <a:tcPr marL="76200" marR="76200" marT="38100" marB="38100" anchor="ctr"/>
                </a:tc>
                <a:tc>
                  <a:txBody>
                    <a:bodyPr/>
                    <a:lstStyle/>
                    <a:p>
                      <a:pPr algn="ctr"/>
                      <a:r>
                        <a:rPr lang="en-US" sz="900">
                          <a:effectLst/>
                        </a:rPr>
                        <a:t>nan</a:t>
                      </a:r>
                    </a:p>
                  </a:txBody>
                  <a:tcPr marL="76200" marR="76200" marT="38100" marB="38100" anchor="ctr"/>
                </a:tc>
                <a:tc>
                  <a:txBody>
                    <a:bodyPr/>
                    <a:lstStyle/>
                    <a:p>
                      <a:pPr algn="ctr"/>
                      <a:r>
                        <a:rPr lang="en-US" sz="900">
                          <a:effectLst/>
                        </a:rPr>
                        <a:t>nan</a:t>
                      </a:r>
                    </a:p>
                  </a:txBody>
                  <a:tcPr marL="76200" marR="76200" marT="38100" marB="38100" anchor="ctr"/>
                </a:tc>
                <a:tc>
                  <a:txBody>
                    <a:bodyPr/>
                    <a:lstStyle/>
                    <a:p>
                      <a:pPr algn="ctr"/>
                      <a:r>
                        <a:rPr lang="en-US" sz="900">
                          <a:effectLst/>
                        </a:rPr>
                        <a:t>nan</a:t>
                      </a:r>
                    </a:p>
                  </a:txBody>
                  <a:tcPr marL="76200" marR="76200" marT="38100" marB="38100" anchor="ctr"/>
                </a:tc>
                <a:tc>
                  <a:txBody>
                    <a:bodyPr/>
                    <a:lstStyle/>
                    <a:p>
                      <a:pPr algn="ctr"/>
                      <a:r>
                        <a:rPr lang="en-US" sz="900">
                          <a:effectLst/>
                        </a:rPr>
                        <a:t>nan</a:t>
                      </a:r>
                    </a:p>
                  </a:txBody>
                  <a:tcPr marL="76200" marR="76200" marT="38100" marB="38100" anchor="ctr"/>
                </a:tc>
                <a:extLst>
                  <a:ext uri="{0D108BD9-81ED-4DB2-BD59-A6C34878D82A}">
                    <a16:rowId xmlns:a16="http://schemas.microsoft.com/office/drawing/2014/main" val="2143859448"/>
                  </a:ext>
                </a:extLst>
              </a:tr>
              <a:tr h="374242">
                <a:tc>
                  <a:txBody>
                    <a:bodyPr/>
                    <a:lstStyle/>
                    <a:p>
                      <a:pPr algn="ctr"/>
                      <a:r>
                        <a:rPr lang="en-US" sz="900" dirty="0">
                          <a:effectLst/>
                        </a:rPr>
                        <a:t>review_comment_title</a:t>
                      </a:r>
                    </a:p>
                  </a:txBody>
                  <a:tcPr marL="76200" marR="76200" marT="38100" marB="38100" anchor="ctr"/>
                </a:tc>
                <a:tc>
                  <a:txBody>
                    <a:bodyPr/>
                    <a:lstStyle/>
                    <a:p>
                      <a:pPr algn="ctr"/>
                      <a:r>
                        <a:rPr lang="en-US" sz="900">
                          <a:effectLst/>
                        </a:rPr>
                        <a:t>11568</a:t>
                      </a:r>
                    </a:p>
                  </a:txBody>
                  <a:tcPr marL="76200" marR="76200" marT="38100" marB="38100" anchor="ctr"/>
                </a:tc>
                <a:tc>
                  <a:txBody>
                    <a:bodyPr/>
                    <a:lstStyle/>
                    <a:p>
                      <a:pPr algn="ctr"/>
                      <a:r>
                        <a:rPr lang="en-US" sz="900">
                          <a:effectLst/>
                        </a:rPr>
                        <a:t>4527</a:t>
                      </a:r>
                    </a:p>
                  </a:txBody>
                  <a:tcPr marL="76200" marR="76200" marT="38100" marB="38100" anchor="ctr"/>
                </a:tc>
                <a:tc>
                  <a:txBody>
                    <a:bodyPr/>
                    <a:lstStyle/>
                    <a:p>
                      <a:pPr algn="ctr"/>
                      <a:r>
                        <a:rPr lang="en-US" sz="900">
                          <a:effectLst/>
                        </a:rPr>
                        <a:t>Recomendo</a:t>
                      </a:r>
                    </a:p>
                  </a:txBody>
                  <a:tcPr marL="76200" marR="76200" marT="38100" marB="38100" anchor="ctr"/>
                </a:tc>
                <a:tc>
                  <a:txBody>
                    <a:bodyPr/>
                    <a:lstStyle/>
                    <a:p>
                      <a:pPr algn="ctr"/>
                      <a:r>
                        <a:rPr lang="en-US" sz="900">
                          <a:effectLst/>
                        </a:rPr>
                        <a:t>423</a:t>
                      </a:r>
                    </a:p>
                  </a:txBody>
                  <a:tcPr marL="76200" marR="76200" marT="38100" marB="38100" anchor="ctr"/>
                </a:tc>
                <a:tc>
                  <a:txBody>
                    <a:bodyPr/>
                    <a:lstStyle/>
                    <a:p>
                      <a:pPr algn="ctr"/>
                      <a:r>
                        <a:rPr lang="en-US" sz="900">
                          <a:effectLst/>
                        </a:rPr>
                        <a:t>NaT</a:t>
                      </a:r>
                    </a:p>
                  </a:txBody>
                  <a:tcPr marL="76200" marR="76200" marT="38100" marB="38100" anchor="ctr"/>
                </a:tc>
                <a:tc>
                  <a:txBody>
                    <a:bodyPr/>
                    <a:lstStyle/>
                    <a:p>
                      <a:pPr algn="ctr"/>
                      <a:r>
                        <a:rPr lang="en-US" sz="900">
                          <a:effectLst/>
                        </a:rPr>
                        <a:t>NaT</a:t>
                      </a:r>
                    </a:p>
                  </a:txBody>
                  <a:tcPr marL="76200" marR="76200" marT="38100" marB="38100" anchor="ctr"/>
                </a:tc>
                <a:tc>
                  <a:txBody>
                    <a:bodyPr/>
                    <a:lstStyle/>
                    <a:p>
                      <a:pPr algn="ctr"/>
                      <a:r>
                        <a:rPr lang="en-US" sz="900">
                          <a:effectLst/>
                        </a:rPr>
                        <a:t>87656</a:t>
                      </a:r>
                    </a:p>
                  </a:txBody>
                  <a:tcPr marL="76200" marR="76200" marT="38100" marB="38100" anchor="ctr"/>
                </a:tc>
                <a:tc>
                  <a:txBody>
                    <a:bodyPr/>
                    <a:lstStyle/>
                    <a:p>
                      <a:pPr algn="ctr"/>
                      <a:r>
                        <a:rPr lang="en-US" sz="900">
                          <a:effectLst/>
                        </a:rPr>
                        <a:t>object</a:t>
                      </a:r>
                    </a:p>
                  </a:txBody>
                  <a:tcPr marL="76200" marR="76200" marT="38100" marB="38100" anchor="ctr"/>
                </a:tc>
                <a:tc>
                  <a:txBody>
                    <a:bodyPr/>
                    <a:lstStyle/>
                    <a:p>
                      <a:pPr algn="ctr"/>
                      <a:r>
                        <a:rPr lang="en-US" sz="900">
                          <a:effectLst/>
                        </a:rPr>
                        <a:t>nan</a:t>
                      </a:r>
                    </a:p>
                  </a:txBody>
                  <a:tcPr marL="76200" marR="76200" marT="38100" marB="38100" anchor="ctr"/>
                </a:tc>
                <a:tc>
                  <a:txBody>
                    <a:bodyPr/>
                    <a:lstStyle/>
                    <a:p>
                      <a:pPr algn="ctr"/>
                      <a:r>
                        <a:rPr lang="en-US" sz="900">
                          <a:effectLst/>
                        </a:rPr>
                        <a:t>nan</a:t>
                      </a:r>
                    </a:p>
                  </a:txBody>
                  <a:tcPr marL="76200" marR="76200" marT="38100" marB="38100" anchor="ctr"/>
                </a:tc>
                <a:tc>
                  <a:txBody>
                    <a:bodyPr/>
                    <a:lstStyle/>
                    <a:p>
                      <a:pPr algn="ctr"/>
                      <a:r>
                        <a:rPr lang="en-US" sz="900">
                          <a:effectLst/>
                        </a:rPr>
                        <a:t>nan</a:t>
                      </a:r>
                    </a:p>
                  </a:txBody>
                  <a:tcPr marL="76200" marR="76200" marT="38100" marB="38100" anchor="ctr"/>
                </a:tc>
                <a:tc>
                  <a:txBody>
                    <a:bodyPr/>
                    <a:lstStyle/>
                    <a:p>
                      <a:pPr algn="ctr"/>
                      <a:r>
                        <a:rPr lang="en-US" sz="900">
                          <a:effectLst/>
                        </a:rPr>
                        <a:t>nan</a:t>
                      </a:r>
                    </a:p>
                  </a:txBody>
                  <a:tcPr marL="76200" marR="76200" marT="38100" marB="38100" anchor="ctr"/>
                </a:tc>
                <a:tc>
                  <a:txBody>
                    <a:bodyPr/>
                    <a:lstStyle/>
                    <a:p>
                      <a:pPr algn="ctr"/>
                      <a:r>
                        <a:rPr lang="en-US" sz="900">
                          <a:effectLst/>
                        </a:rPr>
                        <a:t>nan</a:t>
                      </a:r>
                    </a:p>
                  </a:txBody>
                  <a:tcPr marL="76200" marR="76200" marT="38100" marB="38100" anchor="ctr"/>
                </a:tc>
                <a:tc>
                  <a:txBody>
                    <a:bodyPr/>
                    <a:lstStyle/>
                    <a:p>
                      <a:pPr algn="ctr"/>
                      <a:r>
                        <a:rPr lang="en-US" sz="900">
                          <a:effectLst/>
                        </a:rPr>
                        <a:t>nan</a:t>
                      </a:r>
                    </a:p>
                  </a:txBody>
                  <a:tcPr marL="76200" marR="76200" marT="38100" marB="38100" anchor="ctr"/>
                </a:tc>
                <a:tc>
                  <a:txBody>
                    <a:bodyPr/>
                    <a:lstStyle/>
                    <a:p>
                      <a:pPr algn="ctr"/>
                      <a:r>
                        <a:rPr lang="en-US" sz="900">
                          <a:effectLst/>
                        </a:rPr>
                        <a:t>nan</a:t>
                      </a:r>
                    </a:p>
                  </a:txBody>
                  <a:tcPr marL="76200" marR="76200" marT="38100" marB="38100" anchor="ctr"/>
                </a:tc>
                <a:extLst>
                  <a:ext uri="{0D108BD9-81ED-4DB2-BD59-A6C34878D82A}">
                    <a16:rowId xmlns:a16="http://schemas.microsoft.com/office/drawing/2014/main" val="3362837312"/>
                  </a:ext>
                </a:extLst>
              </a:tr>
              <a:tr h="374242">
                <a:tc>
                  <a:txBody>
                    <a:bodyPr/>
                    <a:lstStyle/>
                    <a:p>
                      <a:pPr algn="ctr"/>
                      <a:r>
                        <a:rPr lang="en-US" sz="900" dirty="0">
                          <a:effectLst/>
                        </a:rPr>
                        <a:t>review_comment_message</a:t>
                      </a:r>
                    </a:p>
                  </a:txBody>
                  <a:tcPr marL="76200" marR="76200" marT="38100" marB="38100" anchor="ctr"/>
                </a:tc>
                <a:tc>
                  <a:txBody>
                    <a:bodyPr/>
                    <a:lstStyle/>
                    <a:p>
                      <a:pPr algn="ctr"/>
                      <a:r>
                        <a:rPr lang="en-US" sz="900">
                          <a:effectLst/>
                        </a:rPr>
                        <a:t>40977</a:t>
                      </a:r>
                    </a:p>
                  </a:txBody>
                  <a:tcPr marL="76200" marR="76200" marT="38100" marB="38100" anchor="ctr"/>
                </a:tc>
                <a:tc>
                  <a:txBody>
                    <a:bodyPr/>
                    <a:lstStyle/>
                    <a:p>
                      <a:pPr algn="ctr"/>
                      <a:r>
                        <a:rPr lang="en-US" sz="900">
                          <a:effectLst/>
                        </a:rPr>
                        <a:t>36159</a:t>
                      </a:r>
                    </a:p>
                  </a:txBody>
                  <a:tcPr marL="76200" marR="76200" marT="38100" marB="38100" anchor="ctr"/>
                </a:tc>
                <a:tc>
                  <a:txBody>
                    <a:bodyPr/>
                    <a:lstStyle/>
                    <a:p>
                      <a:pPr algn="ctr"/>
                      <a:r>
                        <a:rPr lang="en-US" sz="900">
                          <a:effectLst/>
                        </a:rPr>
                        <a:t>Muito bom</a:t>
                      </a:r>
                    </a:p>
                  </a:txBody>
                  <a:tcPr marL="76200" marR="76200" marT="38100" marB="38100" anchor="ctr"/>
                </a:tc>
                <a:tc>
                  <a:txBody>
                    <a:bodyPr/>
                    <a:lstStyle/>
                    <a:p>
                      <a:pPr algn="ctr"/>
                      <a:r>
                        <a:rPr lang="en-US" sz="900">
                          <a:effectLst/>
                        </a:rPr>
                        <a:t>230</a:t>
                      </a:r>
                    </a:p>
                  </a:txBody>
                  <a:tcPr marL="76200" marR="76200" marT="38100" marB="38100" anchor="ctr"/>
                </a:tc>
                <a:tc>
                  <a:txBody>
                    <a:bodyPr/>
                    <a:lstStyle/>
                    <a:p>
                      <a:pPr algn="ctr"/>
                      <a:r>
                        <a:rPr lang="en-US" sz="900">
                          <a:effectLst/>
                        </a:rPr>
                        <a:t>NaT</a:t>
                      </a:r>
                    </a:p>
                  </a:txBody>
                  <a:tcPr marL="76200" marR="76200" marT="38100" marB="38100" anchor="ctr"/>
                </a:tc>
                <a:tc>
                  <a:txBody>
                    <a:bodyPr/>
                    <a:lstStyle/>
                    <a:p>
                      <a:pPr algn="ctr"/>
                      <a:r>
                        <a:rPr lang="en-US" sz="900">
                          <a:effectLst/>
                        </a:rPr>
                        <a:t>NaT</a:t>
                      </a:r>
                    </a:p>
                  </a:txBody>
                  <a:tcPr marL="76200" marR="76200" marT="38100" marB="38100" anchor="ctr"/>
                </a:tc>
                <a:tc>
                  <a:txBody>
                    <a:bodyPr/>
                    <a:lstStyle/>
                    <a:p>
                      <a:pPr algn="ctr"/>
                      <a:r>
                        <a:rPr lang="en-US" sz="900">
                          <a:effectLst/>
                        </a:rPr>
                        <a:t>58247</a:t>
                      </a:r>
                    </a:p>
                  </a:txBody>
                  <a:tcPr marL="76200" marR="76200" marT="38100" marB="38100" anchor="ctr"/>
                </a:tc>
                <a:tc>
                  <a:txBody>
                    <a:bodyPr/>
                    <a:lstStyle/>
                    <a:p>
                      <a:pPr algn="ctr"/>
                      <a:r>
                        <a:rPr lang="en-US" sz="900">
                          <a:effectLst/>
                        </a:rPr>
                        <a:t>object</a:t>
                      </a:r>
                    </a:p>
                  </a:txBody>
                  <a:tcPr marL="76200" marR="76200" marT="38100" marB="38100" anchor="ctr"/>
                </a:tc>
                <a:tc>
                  <a:txBody>
                    <a:bodyPr/>
                    <a:lstStyle/>
                    <a:p>
                      <a:pPr algn="ctr"/>
                      <a:r>
                        <a:rPr lang="en-US" sz="900">
                          <a:effectLst/>
                        </a:rPr>
                        <a:t>nan</a:t>
                      </a:r>
                    </a:p>
                  </a:txBody>
                  <a:tcPr marL="76200" marR="76200" marT="38100" marB="38100" anchor="ctr"/>
                </a:tc>
                <a:tc>
                  <a:txBody>
                    <a:bodyPr/>
                    <a:lstStyle/>
                    <a:p>
                      <a:pPr algn="ctr"/>
                      <a:r>
                        <a:rPr lang="en-US" sz="900">
                          <a:effectLst/>
                        </a:rPr>
                        <a:t>nan</a:t>
                      </a:r>
                    </a:p>
                  </a:txBody>
                  <a:tcPr marL="76200" marR="76200" marT="38100" marB="38100" anchor="ctr"/>
                </a:tc>
                <a:tc>
                  <a:txBody>
                    <a:bodyPr/>
                    <a:lstStyle/>
                    <a:p>
                      <a:pPr algn="ctr"/>
                      <a:r>
                        <a:rPr lang="en-US" sz="900">
                          <a:effectLst/>
                        </a:rPr>
                        <a:t>nan</a:t>
                      </a:r>
                    </a:p>
                  </a:txBody>
                  <a:tcPr marL="76200" marR="76200" marT="38100" marB="38100" anchor="ctr"/>
                </a:tc>
                <a:tc>
                  <a:txBody>
                    <a:bodyPr/>
                    <a:lstStyle/>
                    <a:p>
                      <a:pPr algn="ctr"/>
                      <a:r>
                        <a:rPr lang="en-US" sz="900">
                          <a:effectLst/>
                        </a:rPr>
                        <a:t>nan</a:t>
                      </a:r>
                    </a:p>
                  </a:txBody>
                  <a:tcPr marL="76200" marR="76200" marT="38100" marB="38100" anchor="ctr"/>
                </a:tc>
                <a:tc>
                  <a:txBody>
                    <a:bodyPr/>
                    <a:lstStyle/>
                    <a:p>
                      <a:pPr algn="ctr"/>
                      <a:r>
                        <a:rPr lang="en-US" sz="900">
                          <a:effectLst/>
                        </a:rPr>
                        <a:t>nan</a:t>
                      </a:r>
                    </a:p>
                  </a:txBody>
                  <a:tcPr marL="76200" marR="76200" marT="38100" marB="38100" anchor="ctr"/>
                </a:tc>
                <a:tc>
                  <a:txBody>
                    <a:bodyPr/>
                    <a:lstStyle/>
                    <a:p>
                      <a:pPr algn="ctr"/>
                      <a:r>
                        <a:rPr lang="en-US" sz="900">
                          <a:effectLst/>
                        </a:rPr>
                        <a:t>nan</a:t>
                      </a:r>
                    </a:p>
                  </a:txBody>
                  <a:tcPr marL="76200" marR="76200" marT="38100" marB="38100" anchor="ctr"/>
                </a:tc>
                <a:tc>
                  <a:txBody>
                    <a:bodyPr/>
                    <a:lstStyle/>
                    <a:p>
                      <a:pPr algn="ctr"/>
                      <a:r>
                        <a:rPr lang="en-US" sz="900">
                          <a:effectLst/>
                        </a:rPr>
                        <a:t>nan</a:t>
                      </a:r>
                    </a:p>
                  </a:txBody>
                  <a:tcPr marL="76200" marR="76200" marT="38100" marB="38100" anchor="ctr"/>
                </a:tc>
                <a:extLst>
                  <a:ext uri="{0D108BD9-81ED-4DB2-BD59-A6C34878D82A}">
                    <a16:rowId xmlns:a16="http://schemas.microsoft.com/office/drawing/2014/main" val="1934535845"/>
                  </a:ext>
                </a:extLst>
              </a:tr>
              <a:tr h="630573">
                <a:tc>
                  <a:txBody>
                    <a:bodyPr/>
                    <a:lstStyle/>
                    <a:p>
                      <a:pPr algn="ctr"/>
                      <a:r>
                        <a:rPr lang="en-US" sz="900" dirty="0">
                          <a:effectLst/>
                        </a:rPr>
                        <a:t>review_creation_date</a:t>
                      </a:r>
                    </a:p>
                  </a:txBody>
                  <a:tcPr marL="76200" marR="76200" marT="38100" marB="38100" anchor="ctr"/>
                </a:tc>
                <a:tc>
                  <a:txBody>
                    <a:bodyPr/>
                    <a:lstStyle/>
                    <a:p>
                      <a:pPr algn="ctr"/>
                      <a:r>
                        <a:rPr lang="en-US" sz="900">
                          <a:effectLst/>
                        </a:rPr>
                        <a:t>99224</a:t>
                      </a:r>
                    </a:p>
                  </a:txBody>
                  <a:tcPr marL="76200" marR="76200" marT="38100" marB="38100" anchor="ctr"/>
                </a:tc>
                <a:tc>
                  <a:txBody>
                    <a:bodyPr/>
                    <a:lstStyle/>
                    <a:p>
                      <a:pPr algn="ctr"/>
                      <a:r>
                        <a:rPr lang="en-US" sz="900">
                          <a:effectLst/>
                        </a:rPr>
                        <a:t>636</a:t>
                      </a:r>
                    </a:p>
                  </a:txBody>
                  <a:tcPr marL="76200" marR="76200" marT="38100" marB="38100" anchor="ctr"/>
                </a:tc>
                <a:tc>
                  <a:txBody>
                    <a:bodyPr/>
                    <a:lstStyle/>
                    <a:p>
                      <a:pPr algn="ctr"/>
                      <a:r>
                        <a:rPr lang="en-US" sz="900">
                          <a:effectLst/>
                        </a:rPr>
                        <a:t>2017-12-19 00:00:00</a:t>
                      </a:r>
                    </a:p>
                  </a:txBody>
                  <a:tcPr marL="76200" marR="76200" marT="38100" marB="38100" anchor="ctr"/>
                </a:tc>
                <a:tc>
                  <a:txBody>
                    <a:bodyPr/>
                    <a:lstStyle/>
                    <a:p>
                      <a:pPr algn="ctr"/>
                      <a:r>
                        <a:rPr lang="en-US" sz="900">
                          <a:effectLst/>
                        </a:rPr>
                        <a:t>463</a:t>
                      </a:r>
                    </a:p>
                  </a:txBody>
                  <a:tcPr marL="76200" marR="76200" marT="38100" marB="38100" anchor="ctr"/>
                </a:tc>
                <a:tc>
                  <a:txBody>
                    <a:bodyPr/>
                    <a:lstStyle/>
                    <a:p>
                      <a:pPr algn="ctr"/>
                      <a:r>
                        <a:rPr lang="en-US" sz="900">
                          <a:effectLst/>
                        </a:rPr>
                        <a:t>2016-10-02 00:00:00</a:t>
                      </a:r>
                    </a:p>
                  </a:txBody>
                  <a:tcPr marL="76200" marR="76200" marT="38100" marB="38100" anchor="ctr"/>
                </a:tc>
                <a:tc>
                  <a:txBody>
                    <a:bodyPr/>
                    <a:lstStyle/>
                    <a:p>
                      <a:pPr algn="ctr"/>
                      <a:r>
                        <a:rPr lang="en-US" sz="900">
                          <a:effectLst/>
                        </a:rPr>
                        <a:t>2018-08-31 00:00:00</a:t>
                      </a:r>
                    </a:p>
                  </a:txBody>
                  <a:tcPr marL="76200" marR="76200" marT="38100" marB="38100" anchor="ctr"/>
                </a:tc>
                <a:tc>
                  <a:txBody>
                    <a:bodyPr/>
                    <a:lstStyle/>
                    <a:p>
                      <a:pPr algn="ctr"/>
                      <a:r>
                        <a:rPr lang="en-US" sz="900">
                          <a:effectLst/>
                        </a:rPr>
                        <a:t>0</a:t>
                      </a:r>
                    </a:p>
                  </a:txBody>
                  <a:tcPr marL="76200" marR="76200" marT="38100" marB="38100" anchor="ctr"/>
                </a:tc>
                <a:tc>
                  <a:txBody>
                    <a:bodyPr/>
                    <a:lstStyle/>
                    <a:p>
                      <a:pPr algn="ctr"/>
                      <a:r>
                        <a:rPr lang="en-US" sz="900">
                          <a:effectLst/>
                        </a:rPr>
                        <a:t>datetime64[ns]</a:t>
                      </a:r>
                    </a:p>
                  </a:txBody>
                  <a:tcPr marL="76200" marR="76200" marT="38100" marB="38100" anchor="ctr"/>
                </a:tc>
                <a:tc>
                  <a:txBody>
                    <a:bodyPr/>
                    <a:lstStyle/>
                    <a:p>
                      <a:pPr algn="ctr"/>
                      <a:r>
                        <a:rPr lang="en-US" sz="900">
                          <a:effectLst/>
                        </a:rPr>
                        <a:t>nan</a:t>
                      </a:r>
                    </a:p>
                  </a:txBody>
                  <a:tcPr marL="76200" marR="76200" marT="38100" marB="38100" anchor="ctr"/>
                </a:tc>
                <a:tc>
                  <a:txBody>
                    <a:bodyPr/>
                    <a:lstStyle/>
                    <a:p>
                      <a:pPr algn="ctr"/>
                      <a:r>
                        <a:rPr lang="en-US" sz="900">
                          <a:effectLst/>
                        </a:rPr>
                        <a:t>nan</a:t>
                      </a:r>
                    </a:p>
                  </a:txBody>
                  <a:tcPr marL="76200" marR="76200" marT="38100" marB="38100" anchor="ctr"/>
                </a:tc>
                <a:tc>
                  <a:txBody>
                    <a:bodyPr/>
                    <a:lstStyle/>
                    <a:p>
                      <a:pPr algn="ctr"/>
                      <a:r>
                        <a:rPr lang="en-US" sz="900">
                          <a:effectLst/>
                        </a:rPr>
                        <a:t>nan</a:t>
                      </a:r>
                    </a:p>
                  </a:txBody>
                  <a:tcPr marL="76200" marR="76200" marT="38100" marB="38100" anchor="ctr"/>
                </a:tc>
                <a:tc>
                  <a:txBody>
                    <a:bodyPr/>
                    <a:lstStyle/>
                    <a:p>
                      <a:pPr algn="ctr"/>
                      <a:r>
                        <a:rPr lang="en-US" sz="900">
                          <a:effectLst/>
                        </a:rPr>
                        <a:t>nan</a:t>
                      </a:r>
                    </a:p>
                  </a:txBody>
                  <a:tcPr marL="76200" marR="76200" marT="38100" marB="38100" anchor="ctr"/>
                </a:tc>
                <a:tc>
                  <a:txBody>
                    <a:bodyPr/>
                    <a:lstStyle/>
                    <a:p>
                      <a:pPr algn="ctr"/>
                      <a:r>
                        <a:rPr lang="en-US" sz="900">
                          <a:effectLst/>
                        </a:rPr>
                        <a:t>nan</a:t>
                      </a:r>
                    </a:p>
                  </a:txBody>
                  <a:tcPr marL="76200" marR="76200" marT="38100" marB="38100" anchor="ctr"/>
                </a:tc>
                <a:tc>
                  <a:txBody>
                    <a:bodyPr/>
                    <a:lstStyle/>
                    <a:p>
                      <a:pPr algn="ctr"/>
                      <a:r>
                        <a:rPr lang="en-US" sz="900">
                          <a:effectLst/>
                        </a:rPr>
                        <a:t>nan</a:t>
                      </a:r>
                    </a:p>
                  </a:txBody>
                  <a:tcPr marL="76200" marR="76200" marT="38100" marB="38100" anchor="ctr"/>
                </a:tc>
                <a:tc>
                  <a:txBody>
                    <a:bodyPr/>
                    <a:lstStyle/>
                    <a:p>
                      <a:pPr algn="ctr"/>
                      <a:r>
                        <a:rPr lang="en-US" sz="900">
                          <a:effectLst/>
                        </a:rPr>
                        <a:t>nan</a:t>
                      </a:r>
                    </a:p>
                  </a:txBody>
                  <a:tcPr marL="76200" marR="76200" marT="38100" marB="38100" anchor="ctr"/>
                </a:tc>
                <a:extLst>
                  <a:ext uri="{0D108BD9-81ED-4DB2-BD59-A6C34878D82A}">
                    <a16:rowId xmlns:a16="http://schemas.microsoft.com/office/drawing/2014/main" val="1279741375"/>
                  </a:ext>
                </a:extLst>
              </a:tr>
              <a:tr h="630573">
                <a:tc>
                  <a:txBody>
                    <a:bodyPr/>
                    <a:lstStyle/>
                    <a:p>
                      <a:pPr algn="ctr"/>
                      <a:r>
                        <a:rPr lang="en-US" sz="900" dirty="0">
                          <a:effectLst/>
                        </a:rPr>
                        <a:t>review_answer_timestamp</a:t>
                      </a:r>
                    </a:p>
                  </a:txBody>
                  <a:tcPr marL="76200" marR="76200" marT="38100" marB="38100" anchor="ctr"/>
                </a:tc>
                <a:tc>
                  <a:txBody>
                    <a:bodyPr/>
                    <a:lstStyle/>
                    <a:p>
                      <a:pPr algn="ctr"/>
                      <a:r>
                        <a:rPr lang="en-US" sz="900">
                          <a:effectLst/>
                        </a:rPr>
                        <a:t>99224</a:t>
                      </a:r>
                    </a:p>
                  </a:txBody>
                  <a:tcPr marL="76200" marR="76200" marT="38100" marB="38100" anchor="ctr"/>
                </a:tc>
                <a:tc>
                  <a:txBody>
                    <a:bodyPr/>
                    <a:lstStyle/>
                    <a:p>
                      <a:pPr algn="ctr"/>
                      <a:r>
                        <a:rPr lang="en-US" sz="900">
                          <a:effectLst/>
                        </a:rPr>
                        <a:t>98248</a:t>
                      </a:r>
                    </a:p>
                  </a:txBody>
                  <a:tcPr marL="76200" marR="76200" marT="38100" marB="38100" anchor="ctr"/>
                </a:tc>
                <a:tc>
                  <a:txBody>
                    <a:bodyPr/>
                    <a:lstStyle/>
                    <a:p>
                      <a:pPr algn="ctr"/>
                      <a:r>
                        <a:rPr lang="en-US" sz="900">
                          <a:effectLst/>
                        </a:rPr>
                        <a:t>2017-06-15 23:21:05</a:t>
                      </a:r>
                    </a:p>
                  </a:txBody>
                  <a:tcPr marL="76200" marR="76200" marT="38100" marB="38100" anchor="ctr"/>
                </a:tc>
                <a:tc>
                  <a:txBody>
                    <a:bodyPr/>
                    <a:lstStyle/>
                    <a:p>
                      <a:pPr algn="ctr"/>
                      <a:r>
                        <a:rPr lang="en-US" sz="900">
                          <a:effectLst/>
                        </a:rPr>
                        <a:t>4</a:t>
                      </a:r>
                    </a:p>
                  </a:txBody>
                  <a:tcPr marL="76200" marR="76200" marT="38100" marB="38100" anchor="ctr"/>
                </a:tc>
                <a:tc>
                  <a:txBody>
                    <a:bodyPr/>
                    <a:lstStyle/>
                    <a:p>
                      <a:pPr algn="ctr"/>
                      <a:r>
                        <a:rPr lang="en-US" sz="900">
                          <a:effectLst/>
                        </a:rPr>
                        <a:t>2016-10-07 18:32:28</a:t>
                      </a:r>
                    </a:p>
                  </a:txBody>
                  <a:tcPr marL="76200" marR="76200" marT="38100" marB="38100" anchor="ctr"/>
                </a:tc>
                <a:tc>
                  <a:txBody>
                    <a:bodyPr/>
                    <a:lstStyle/>
                    <a:p>
                      <a:pPr algn="ctr"/>
                      <a:r>
                        <a:rPr lang="en-US" sz="900">
                          <a:effectLst/>
                        </a:rPr>
                        <a:t>2018-10-29 12:27:35</a:t>
                      </a:r>
                    </a:p>
                  </a:txBody>
                  <a:tcPr marL="76200" marR="76200" marT="38100" marB="38100" anchor="ctr"/>
                </a:tc>
                <a:tc>
                  <a:txBody>
                    <a:bodyPr/>
                    <a:lstStyle/>
                    <a:p>
                      <a:pPr algn="ctr"/>
                      <a:r>
                        <a:rPr lang="en-US" sz="900">
                          <a:effectLst/>
                        </a:rPr>
                        <a:t>0</a:t>
                      </a:r>
                    </a:p>
                  </a:txBody>
                  <a:tcPr marL="76200" marR="76200" marT="38100" marB="38100" anchor="ctr"/>
                </a:tc>
                <a:tc>
                  <a:txBody>
                    <a:bodyPr/>
                    <a:lstStyle/>
                    <a:p>
                      <a:pPr algn="ctr"/>
                      <a:r>
                        <a:rPr lang="en-US" sz="900">
                          <a:effectLst/>
                        </a:rPr>
                        <a:t>datetime64[ns]</a:t>
                      </a:r>
                    </a:p>
                  </a:txBody>
                  <a:tcPr marL="76200" marR="76200" marT="38100" marB="38100" anchor="ctr"/>
                </a:tc>
                <a:tc>
                  <a:txBody>
                    <a:bodyPr/>
                    <a:lstStyle/>
                    <a:p>
                      <a:pPr algn="ctr"/>
                      <a:r>
                        <a:rPr lang="en-US" sz="900">
                          <a:effectLst/>
                        </a:rPr>
                        <a:t>nan</a:t>
                      </a:r>
                    </a:p>
                  </a:txBody>
                  <a:tcPr marL="76200" marR="76200" marT="38100" marB="38100" anchor="ctr"/>
                </a:tc>
                <a:tc>
                  <a:txBody>
                    <a:bodyPr/>
                    <a:lstStyle/>
                    <a:p>
                      <a:pPr algn="ctr"/>
                      <a:r>
                        <a:rPr lang="en-US" sz="900">
                          <a:effectLst/>
                        </a:rPr>
                        <a:t>nan</a:t>
                      </a:r>
                    </a:p>
                  </a:txBody>
                  <a:tcPr marL="76200" marR="76200" marT="38100" marB="38100" anchor="ctr"/>
                </a:tc>
                <a:tc>
                  <a:txBody>
                    <a:bodyPr/>
                    <a:lstStyle/>
                    <a:p>
                      <a:pPr algn="ctr"/>
                      <a:r>
                        <a:rPr lang="en-US" sz="900">
                          <a:effectLst/>
                        </a:rPr>
                        <a:t>nan</a:t>
                      </a:r>
                    </a:p>
                  </a:txBody>
                  <a:tcPr marL="76200" marR="76200" marT="38100" marB="38100" anchor="ctr"/>
                </a:tc>
                <a:tc>
                  <a:txBody>
                    <a:bodyPr/>
                    <a:lstStyle/>
                    <a:p>
                      <a:pPr algn="ctr"/>
                      <a:r>
                        <a:rPr lang="en-US" sz="900">
                          <a:effectLst/>
                        </a:rPr>
                        <a:t>nan</a:t>
                      </a:r>
                    </a:p>
                  </a:txBody>
                  <a:tcPr marL="76200" marR="76200" marT="38100" marB="38100" anchor="ctr"/>
                </a:tc>
                <a:tc>
                  <a:txBody>
                    <a:bodyPr/>
                    <a:lstStyle/>
                    <a:p>
                      <a:pPr algn="ctr"/>
                      <a:r>
                        <a:rPr lang="en-US" sz="900">
                          <a:effectLst/>
                        </a:rPr>
                        <a:t>nan</a:t>
                      </a:r>
                    </a:p>
                  </a:txBody>
                  <a:tcPr marL="76200" marR="76200" marT="38100" marB="38100" anchor="ctr"/>
                </a:tc>
                <a:tc>
                  <a:txBody>
                    <a:bodyPr/>
                    <a:lstStyle/>
                    <a:p>
                      <a:pPr algn="ctr"/>
                      <a:r>
                        <a:rPr lang="en-US" sz="900">
                          <a:effectLst/>
                        </a:rPr>
                        <a:t>nan</a:t>
                      </a:r>
                    </a:p>
                  </a:txBody>
                  <a:tcPr marL="76200" marR="76200" marT="38100" marB="38100" anchor="ctr"/>
                </a:tc>
                <a:tc>
                  <a:txBody>
                    <a:bodyPr/>
                    <a:lstStyle/>
                    <a:p>
                      <a:pPr algn="ctr"/>
                      <a:r>
                        <a:rPr lang="en-US" sz="900">
                          <a:effectLst/>
                        </a:rPr>
                        <a:t>nan</a:t>
                      </a:r>
                    </a:p>
                  </a:txBody>
                  <a:tcPr marL="76200" marR="76200" marT="38100" marB="38100" anchor="ctr"/>
                </a:tc>
                <a:extLst>
                  <a:ext uri="{0D108BD9-81ED-4DB2-BD59-A6C34878D82A}">
                    <a16:rowId xmlns:a16="http://schemas.microsoft.com/office/drawing/2014/main" val="3198096286"/>
                  </a:ext>
                </a:extLst>
              </a:tr>
              <a:tr h="374242">
                <a:tc>
                  <a:txBody>
                    <a:bodyPr/>
                    <a:lstStyle/>
                    <a:p>
                      <a:pPr algn="ctr"/>
                      <a:r>
                        <a:rPr lang="en-US" sz="900" dirty="0">
                          <a:effectLst/>
                        </a:rPr>
                        <a:t>review_score</a:t>
                      </a:r>
                    </a:p>
                  </a:txBody>
                  <a:tcPr marL="76200" marR="76200" marT="38100" marB="38100" anchor="ctr"/>
                </a:tc>
                <a:tc>
                  <a:txBody>
                    <a:bodyPr/>
                    <a:lstStyle/>
                    <a:p>
                      <a:pPr algn="ctr"/>
                      <a:r>
                        <a:rPr lang="en-US" sz="900">
                          <a:effectLst/>
                        </a:rPr>
                        <a:t>99224</a:t>
                      </a:r>
                    </a:p>
                  </a:txBody>
                  <a:tcPr marL="76200" marR="76200" marT="38100" marB="38100" anchor="ctr"/>
                </a:tc>
                <a:tc>
                  <a:txBody>
                    <a:bodyPr/>
                    <a:lstStyle/>
                    <a:p>
                      <a:pPr algn="ctr"/>
                      <a:r>
                        <a:rPr lang="en-US" sz="900">
                          <a:effectLst/>
                        </a:rPr>
                        <a:t>nan</a:t>
                      </a:r>
                    </a:p>
                  </a:txBody>
                  <a:tcPr marL="76200" marR="76200" marT="38100" marB="38100" anchor="ctr"/>
                </a:tc>
                <a:tc>
                  <a:txBody>
                    <a:bodyPr/>
                    <a:lstStyle/>
                    <a:p>
                      <a:pPr algn="ctr"/>
                      <a:r>
                        <a:rPr lang="en-US" sz="900">
                          <a:effectLst/>
                        </a:rPr>
                        <a:t>nan</a:t>
                      </a:r>
                    </a:p>
                  </a:txBody>
                  <a:tcPr marL="76200" marR="76200" marT="38100" marB="38100" anchor="ctr"/>
                </a:tc>
                <a:tc>
                  <a:txBody>
                    <a:bodyPr/>
                    <a:lstStyle/>
                    <a:p>
                      <a:pPr algn="ctr"/>
                      <a:r>
                        <a:rPr lang="en-US" sz="900">
                          <a:effectLst/>
                        </a:rPr>
                        <a:t>nan</a:t>
                      </a:r>
                    </a:p>
                  </a:txBody>
                  <a:tcPr marL="76200" marR="76200" marT="38100" marB="38100" anchor="ctr"/>
                </a:tc>
                <a:tc>
                  <a:txBody>
                    <a:bodyPr/>
                    <a:lstStyle/>
                    <a:p>
                      <a:pPr algn="ctr"/>
                      <a:r>
                        <a:rPr lang="en-US" sz="900">
                          <a:effectLst/>
                        </a:rPr>
                        <a:t>NaT</a:t>
                      </a:r>
                    </a:p>
                  </a:txBody>
                  <a:tcPr marL="76200" marR="76200" marT="38100" marB="38100" anchor="ctr"/>
                </a:tc>
                <a:tc>
                  <a:txBody>
                    <a:bodyPr/>
                    <a:lstStyle/>
                    <a:p>
                      <a:pPr algn="ctr"/>
                      <a:r>
                        <a:rPr lang="en-US" sz="900">
                          <a:effectLst/>
                        </a:rPr>
                        <a:t>NaT</a:t>
                      </a:r>
                    </a:p>
                  </a:txBody>
                  <a:tcPr marL="76200" marR="76200" marT="38100" marB="38100" anchor="ctr"/>
                </a:tc>
                <a:tc>
                  <a:txBody>
                    <a:bodyPr/>
                    <a:lstStyle/>
                    <a:p>
                      <a:pPr algn="ctr"/>
                      <a:r>
                        <a:rPr lang="en-US" sz="900">
                          <a:effectLst/>
                        </a:rPr>
                        <a:t>0</a:t>
                      </a:r>
                    </a:p>
                  </a:txBody>
                  <a:tcPr marL="76200" marR="76200" marT="38100" marB="38100" anchor="ctr"/>
                </a:tc>
                <a:tc>
                  <a:txBody>
                    <a:bodyPr/>
                    <a:lstStyle/>
                    <a:p>
                      <a:pPr algn="ctr"/>
                      <a:r>
                        <a:rPr lang="en-US" sz="900">
                          <a:effectLst/>
                        </a:rPr>
                        <a:t>int64</a:t>
                      </a:r>
                    </a:p>
                  </a:txBody>
                  <a:tcPr marL="76200" marR="76200" marT="38100" marB="38100" anchor="ctr"/>
                </a:tc>
                <a:tc>
                  <a:txBody>
                    <a:bodyPr/>
                    <a:lstStyle/>
                    <a:p>
                      <a:pPr algn="ctr"/>
                      <a:r>
                        <a:rPr lang="en-US" sz="900">
                          <a:effectLst/>
                        </a:rPr>
                        <a:t>4</a:t>
                      </a:r>
                    </a:p>
                  </a:txBody>
                  <a:tcPr marL="76200" marR="76200" marT="38100" marB="38100" anchor="ctr"/>
                </a:tc>
                <a:tc>
                  <a:txBody>
                    <a:bodyPr/>
                    <a:lstStyle/>
                    <a:p>
                      <a:pPr algn="ctr"/>
                      <a:r>
                        <a:rPr lang="en-US" sz="900">
                          <a:effectLst/>
                        </a:rPr>
                        <a:t>1</a:t>
                      </a:r>
                    </a:p>
                  </a:txBody>
                  <a:tcPr marL="76200" marR="76200" marT="38100" marB="38100" anchor="ctr"/>
                </a:tc>
                <a:tc>
                  <a:txBody>
                    <a:bodyPr/>
                    <a:lstStyle/>
                    <a:p>
                      <a:pPr algn="ctr"/>
                      <a:r>
                        <a:rPr lang="en-US" sz="900">
                          <a:effectLst/>
                        </a:rPr>
                        <a:t>1</a:t>
                      </a:r>
                    </a:p>
                  </a:txBody>
                  <a:tcPr marL="76200" marR="76200" marT="38100" marB="38100" anchor="ctr"/>
                </a:tc>
                <a:tc>
                  <a:txBody>
                    <a:bodyPr/>
                    <a:lstStyle/>
                    <a:p>
                      <a:pPr algn="ctr"/>
                      <a:r>
                        <a:rPr lang="en-US" sz="900">
                          <a:effectLst/>
                        </a:rPr>
                        <a:t>4</a:t>
                      </a:r>
                    </a:p>
                  </a:txBody>
                  <a:tcPr marL="76200" marR="76200" marT="38100" marB="38100" anchor="ctr"/>
                </a:tc>
                <a:tc>
                  <a:txBody>
                    <a:bodyPr/>
                    <a:lstStyle/>
                    <a:p>
                      <a:pPr algn="ctr"/>
                      <a:r>
                        <a:rPr lang="en-US" sz="900">
                          <a:effectLst/>
                        </a:rPr>
                        <a:t>5</a:t>
                      </a:r>
                    </a:p>
                  </a:txBody>
                  <a:tcPr marL="76200" marR="76200" marT="38100" marB="38100" anchor="ctr"/>
                </a:tc>
                <a:tc>
                  <a:txBody>
                    <a:bodyPr/>
                    <a:lstStyle/>
                    <a:p>
                      <a:pPr algn="ctr"/>
                      <a:r>
                        <a:rPr lang="en-US" sz="900">
                          <a:effectLst/>
                        </a:rPr>
                        <a:t>5</a:t>
                      </a:r>
                    </a:p>
                  </a:txBody>
                  <a:tcPr marL="76200" marR="76200" marT="38100" marB="38100" anchor="ctr"/>
                </a:tc>
                <a:tc>
                  <a:txBody>
                    <a:bodyPr/>
                    <a:lstStyle/>
                    <a:p>
                      <a:pPr algn="ctr"/>
                      <a:r>
                        <a:rPr lang="en-US" sz="900" dirty="0">
                          <a:effectLst/>
                        </a:rPr>
                        <a:t>5</a:t>
                      </a:r>
                    </a:p>
                  </a:txBody>
                  <a:tcPr marL="76200" marR="76200" marT="38100" marB="38100" anchor="ctr"/>
                </a:tc>
                <a:extLst>
                  <a:ext uri="{0D108BD9-81ED-4DB2-BD59-A6C34878D82A}">
                    <a16:rowId xmlns:a16="http://schemas.microsoft.com/office/drawing/2014/main" val="2174355122"/>
                  </a:ext>
                </a:extLst>
              </a:tr>
            </a:tbl>
          </a:graphicData>
        </a:graphic>
      </p:graphicFrame>
      <p:sp>
        <p:nvSpPr>
          <p:cNvPr id="5" name="TextBox 4">
            <a:extLst>
              <a:ext uri="{FF2B5EF4-FFF2-40B4-BE49-F238E27FC236}">
                <a16:creationId xmlns:a16="http://schemas.microsoft.com/office/drawing/2014/main" id="{BB2C0965-B740-A0A9-5B7C-A38C00124406}"/>
              </a:ext>
            </a:extLst>
          </p:cNvPr>
          <p:cNvSpPr txBox="1"/>
          <p:nvPr/>
        </p:nvSpPr>
        <p:spPr>
          <a:xfrm>
            <a:off x="136525" y="283659"/>
            <a:ext cx="9077325" cy="369332"/>
          </a:xfrm>
          <a:prstGeom prst="rect">
            <a:avLst/>
          </a:prstGeom>
          <a:solidFill>
            <a:srgbClr val="7030A0"/>
          </a:solidFill>
          <a:ln>
            <a:noFill/>
          </a:ln>
        </p:spPr>
        <p:txBody>
          <a:bodyPr wrap="square" rtlCol="0">
            <a:spAutoFit/>
          </a:bodyPr>
          <a:lstStyle/>
          <a:p>
            <a:pPr algn="ctr"/>
            <a:r>
              <a:rPr lang="en-US" dirty="0">
                <a:solidFill>
                  <a:schemeClr val="bg1"/>
                </a:solidFill>
                <a:latin typeface="Consolas" panose="020B0609020204030204" pitchFamily="49" charset="0"/>
              </a:rPr>
              <a:t>R</a:t>
            </a:r>
            <a:r>
              <a:rPr lang="en-US" b="0" dirty="0">
                <a:solidFill>
                  <a:schemeClr val="bg1"/>
                </a:solidFill>
                <a:effectLst/>
                <a:latin typeface="Consolas" panose="020B0609020204030204" pitchFamily="49" charset="0"/>
              </a:rPr>
              <a:t>eviews</a:t>
            </a:r>
            <a:r>
              <a:rPr lang="en-US" dirty="0">
                <a:solidFill>
                  <a:schemeClr val="bg1"/>
                </a:solidFill>
              </a:rPr>
              <a:t> Table</a:t>
            </a:r>
          </a:p>
        </p:txBody>
      </p:sp>
      <p:grpSp>
        <p:nvGrpSpPr>
          <p:cNvPr id="6" name="Group 5">
            <a:extLst>
              <a:ext uri="{FF2B5EF4-FFF2-40B4-BE49-F238E27FC236}">
                <a16:creationId xmlns:a16="http://schemas.microsoft.com/office/drawing/2014/main" id="{9B81814F-CD4F-CFF5-DFA6-4181B6E0C987}"/>
              </a:ext>
            </a:extLst>
          </p:cNvPr>
          <p:cNvGrpSpPr/>
          <p:nvPr/>
        </p:nvGrpSpPr>
        <p:grpSpPr>
          <a:xfrm>
            <a:off x="9563876" y="602265"/>
            <a:ext cx="2873830" cy="582727"/>
            <a:chOff x="9563876" y="163722"/>
            <a:chExt cx="2873830" cy="582727"/>
          </a:xfrm>
          <a:effectLst>
            <a:outerShdw blurRad="50800" dist="38100" dir="5400000" algn="t" rotWithShape="0">
              <a:prstClr val="black">
                <a:alpha val="40000"/>
              </a:prstClr>
            </a:outerShdw>
          </a:effectLst>
        </p:grpSpPr>
        <p:grpSp>
          <p:nvGrpSpPr>
            <p:cNvPr id="7" name="Group 6">
              <a:extLst>
                <a:ext uri="{FF2B5EF4-FFF2-40B4-BE49-F238E27FC236}">
                  <a16:creationId xmlns:a16="http://schemas.microsoft.com/office/drawing/2014/main" id="{B402F916-7B0E-7425-25A8-71025AA00781}"/>
                </a:ext>
              </a:extLst>
            </p:cNvPr>
            <p:cNvGrpSpPr/>
            <p:nvPr/>
          </p:nvGrpSpPr>
          <p:grpSpPr>
            <a:xfrm>
              <a:off x="9563876" y="163722"/>
              <a:ext cx="2404189" cy="582727"/>
              <a:chOff x="9787811" y="350551"/>
              <a:chExt cx="2404189" cy="544135"/>
            </a:xfrm>
          </p:grpSpPr>
          <p:sp>
            <p:nvSpPr>
              <p:cNvPr id="9" name="Rectangle: Rounded Corners 8">
                <a:extLst>
                  <a:ext uri="{FF2B5EF4-FFF2-40B4-BE49-F238E27FC236}">
                    <a16:creationId xmlns:a16="http://schemas.microsoft.com/office/drawing/2014/main" id="{B2933FA1-EFD7-58C2-41A1-AF80ABE0B524}"/>
                  </a:ext>
                </a:extLst>
              </p:cNvPr>
              <p:cNvSpPr/>
              <p:nvPr/>
            </p:nvSpPr>
            <p:spPr>
              <a:xfrm>
                <a:off x="9787811" y="362053"/>
                <a:ext cx="877079" cy="532633"/>
              </a:xfrm>
              <a:prstGeom prst="roundRect">
                <a:avLst>
                  <a:gd name="adj" fmla="val 50000"/>
                </a:avLst>
              </a:prstGeom>
              <a:solidFill>
                <a:srgbClr val="B8CAE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effectLst/>
                  </a:rPr>
                  <a:t>review_id</a:t>
                </a:r>
              </a:p>
            </p:txBody>
          </p:sp>
          <p:sp>
            <p:nvSpPr>
              <p:cNvPr id="10" name="Flowchart: Stored Data 9">
                <a:extLst>
                  <a:ext uri="{FF2B5EF4-FFF2-40B4-BE49-F238E27FC236}">
                    <a16:creationId xmlns:a16="http://schemas.microsoft.com/office/drawing/2014/main" id="{2E224F44-87F4-4EE6-70C1-3F48BF7C897C}"/>
                  </a:ext>
                </a:extLst>
              </p:cNvPr>
              <p:cNvSpPr/>
              <p:nvPr/>
            </p:nvSpPr>
            <p:spPr>
              <a:xfrm rot="10800000">
                <a:off x="10363200" y="350551"/>
                <a:ext cx="1828800" cy="544134"/>
              </a:xfrm>
              <a:prstGeom prst="flowChartOnlineStorag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extBox 7">
              <a:extLst>
                <a:ext uri="{FF2B5EF4-FFF2-40B4-BE49-F238E27FC236}">
                  <a16:creationId xmlns:a16="http://schemas.microsoft.com/office/drawing/2014/main" id="{55B579EC-F746-43ED-FAB9-27098CC2AB5C}"/>
                </a:ext>
              </a:extLst>
            </p:cNvPr>
            <p:cNvSpPr txBox="1"/>
            <p:nvPr/>
          </p:nvSpPr>
          <p:spPr>
            <a:xfrm>
              <a:off x="10440955" y="223708"/>
              <a:ext cx="1996751" cy="430887"/>
            </a:xfrm>
            <a:prstGeom prst="rect">
              <a:avLst/>
            </a:prstGeom>
            <a:noFill/>
          </p:spPr>
          <p:txBody>
            <a:bodyPr wrap="square" rtlCol="0">
              <a:spAutoFit/>
            </a:bodyPr>
            <a:lstStyle/>
            <a:p>
              <a:pPr algn="l" fontAlgn="base"/>
              <a:r>
                <a:rPr lang="en-US" sz="1100" b="0" i="0" dirty="0">
                  <a:solidFill>
                    <a:schemeClr val="bg1"/>
                  </a:solidFill>
                  <a:effectLst/>
                  <a:latin typeface="Inter"/>
                </a:rPr>
                <a:t>unique review </a:t>
              </a:r>
            </a:p>
            <a:p>
              <a:pPr algn="l" fontAlgn="base"/>
              <a:r>
                <a:rPr lang="en-US" sz="1100" b="0" i="0" dirty="0">
                  <a:solidFill>
                    <a:schemeClr val="bg1"/>
                  </a:solidFill>
                  <a:effectLst/>
                  <a:latin typeface="Inter"/>
                </a:rPr>
                <a:t>identifier</a:t>
              </a:r>
              <a:endParaRPr lang="en-US" sz="1600" dirty="0">
                <a:solidFill>
                  <a:schemeClr val="bg1"/>
                </a:solidFill>
              </a:endParaRPr>
            </a:p>
          </p:txBody>
        </p:sp>
      </p:grpSp>
      <p:grpSp>
        <p:nvGrpSpPr>
          <p:cNvPr id="11" name="Group 10">
            <a:extLst>
              <a:ext uri="{FF2B5EF4-FFF2-40B4-BE49-F238E27FC236}">
                <a16:creationId xmlns:a16="http://schemas.microsoft.com/office/drawing/2014/main" id="{C9BEA40F-1B88-3EA5-EF3A-CBEDB908032E}"/>
              </a:ext>
            </a:extLst>
          </p:cNvPr>
          <p:cNvGrpSpPr/>
          <p:nvPr/>
        </p:nvGrpSpPr>
        <p:grpSpPr>
          <a:xfrm>
            <a:off x="9559795" y="1423460"/>
            <a:ext cx="2827174" cy="582727"/>
            <a:chOff x="9563876" y="163722"/>
            <a:chExt cx="2827174" cy="582727"/>
          </a:xfrm>
          <a:effectLst>
            <a:outerShdw blurRad="50800" dist="38100" dir="5400000" algn="t" rotWithShape="0">
              <a:prstClr val="black">
                <a:alpha val="40000"/>
              </a:prstClr>
            </a:outerShdw>
          </a:effectLst>
        </p:grpSpPr>
        <p:grpSp>
          <p:nvGrpSpPr>
            <p:cNvPr id="12" name="Group 11">
              <a:extLst>
                <a:ext uri="{FF2B5EF4-FFF2-40B4-BE49-F238E27FC236}">
                  <a16:creationId xmlns:a16="http://schemas.microsoft.com/office/drawing/2014/main" id="{1B6A4A0D-06E0-D421-3C8F-49EB587B00DB}"/>
                </a:ext>
              </a:extLst>
            </p:cNvPr>
            <p:cNvGrpSpPr/>
            <p:nvPr/>
          </p:nvGrpSpPr>
          <p:grpSpPr>
            <a:xfrm>
              <a:off x="9563876" y="163722"/>
              <a:ext cx="2404189" cy="582727"/>
              <a:chOff x="9787811" y="350551"/>
              <a:chExt cx="2404189" cy="544135"/>
            </a:xfrm>
          </p:grpSpPr>
          <p:sp>
            <p:nvSpPr>
              <p:cNvPr id="14" name="Rectangle: Rounded Corners 13">
                <a:extLst>
                  <a:ext uri="{FF2B5EF4-FFF2-40B4-BE49-F238E27FC236}">
                    <a16:creationId xmlns:a16="http://schemas.microsoft.com/office/drawing/2014/main" id="{0A3E8714-7418-E97C-DEE3-40609D851EA7}"/>
                  </a:ext>
                </a:extLst>
              </p:cNvPr>
              <p:cNvSpPr/>
              <p:nvPr/>
            </p:nvSpPr>
            <p:spPr>
              <a:xfrm>
                <a:off x="9787811" y="362053"/>
                <a:ext cx="877079" cy="532633"/>
              </a:xfrm>
              <a:prstGeom prst="roundRect">
                <a:avLst>
                  <a:gd name="adj" fmla="val 50000"/>
                </a:avLst>
              </a:prstGeom>
              <a:solidFill>
                <a:srgbClr val="B8CAE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effectLst/>
                  </a:rPr>
                  <a:t>order_id</a:t>
                </a:r>
              </a:p>
            </p:txBody>
          </p:sp>
          <p:sp>
            <p:nvSpPr>
              <p:cNvPr id="15" name="Flowchart: Stored Data 14">
                <a:extLst>
                  <a:ext uri="{FF2B5EF4-FFF2-40B4-BE49-F238E27FC236}">
                    <a16:creationId xmlns:a16="http://schemas.microsoft.com/office/drawing/2014/main" id="{EA050025-88B0-7B7E-AD03-3A1D21EE0CE0}"/>
                  </a:ext>
                </a:extLst>
              </p:cNvPr>
              <p:cNvSpPr/>
              <p:nvPr/>
            </p:nvSpPr>
            <p:spPr>
              <a:xfrm rot="10800000">
                <a:off x="10363200" y="350551"/>
                <a:ext cx="1828800" cy="544134"/>
              </a:xfrm>
              <a:prstGeom prst="flowChartOnlineStorag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TextBox 12">
              <a:extLst>
                <a:ext uri="{FF2B5EF4-FFF2-40B4-BE49-F238E27FC236}">
                  <a16:creationId xmlns:a16="http://schemas.microsoft.com/office/drawing/2014/main" id="{A30D4F32-2B06-348B-51EE-13AEBCF8846A}"/>
                </a:ext>
              </a:extLst>
            </p:cNvPr>
            <p:cNvSpPr txBox="1"/>
            <p:nvPr/>
          </p:nvSpPr>
          <p:spPr>
            <a:xfrm>
              <a:off x="10394299" y="255029"/>
              <a:ext cx="1996751" cy="430887"/>
            </a:xfrm>
            <a:prstGeom prst="rect">
              <a:avLst/>
            </a:prstGeom>
            <a:noFill/>
          </p:spPr>
          <p:txBody>
            <a:bodyPr wrap="square" rtlCol="0">
              <a:spAutoFit/>
            </a:bodyPr>
            <a:lstStyle/>
            <a:p>
              <a:pPr algn="l" fontAlgn="base"/>
              <a:r>
                <a:rPr lang="en-US" sz="1100" b="0" dirty="0">
                  <a:solidFill>
                    <a:schemeClr val="bg1"/>
                  </a:solidFill>
                  <a:effectLst/>
                  <a:latin typeface="inherit"/>
                </a:rPr>
                <a:t>unique order </a:t>
              </a:r>
            </a:p>
            <a:p>
              <a:pPr algn="l" fontAlgn="base"/>
              <a:r>
                <a:rPr lang="en-US" sz="1100" b="0" dirty="0">
                  <a:solidFill>
                    <a:schemeClr val="bg1"/>
                  </a:solidFill>
                  <a:effectLst/>
                  <a:latin typeface="inherit"/>
                </a:rPr>
                <a:t>identifier</a:t>
              </a:r>
            </a:p>
          </p:txBody>
        </p:sp>
      </p:grpSp>
      <p:grpSp>
        <p:nvGrpSpPr>
          <p:cNvPr id="16" name="Group 15">
            <a:extLst>
              <a:ext uri="{FF2B5EF4-FFF2-40B4-BE49-F238E27FC236}">
                <a16:creationId xmlns:a16="http://schemas.microsoft.com/office/drawing/2014/main" id="{93F177B7-8E1C-CBC5-DE11-E7EC4F0A1A1D}"/>
              </a:ext>
            </a:extLst>
          </p:cNvPr>
          <p:cNvGrpSpPr/>
          <p:nvPr/>
        </p:nvGrpSpPr>
        <p:grpSpPr>
          <a:xfrm>
            <a:off x="9563876" y="2244655"/>
            <a:ext cx="2404189" cy="595045"/>
            <a:chOff x="9563876" y="163722"/>
            <a:chExt cx="2404189" cy="595045"/>
          </a:xfrm>
          <a:effectLst>
            <a:outerShdw blurRad="50800" dist="38100" dir="5400000" algn="t" rotWithShape="0">
              <a:prstClr val="black">
                <a:alpha val="40000"/>
              </a:prstClr>
            </a:outerShdw>
          </a:effectLst>
        </p:grpSpPr>
        <p:grpSp>
          <p:nvGrpSpPr>
            <p:cNvPr id="17" name="Group 16">
              <a:extLst>
                <a:ext uri="{FF2B5EF4-FFF2-40B4-BE49-F238E27FC236}">
                  <a16:creationId xmlns:a16="http://schemas.microsoft.com/office/drawing/2014/main" id="{9B556B4C-2587-6963-E3B2-5F20D7E36198}"/>
                </a:ext>
              </a:extLst>
            </p:cNvPr>
            <p:cNvGrpSpPr/>
            <p:nvPr/>
          </p:nvGrpSpPr>
          <p:grpSpPr>
            <a:xfrm>
              <a:off x="9563876" y="163722"/>
              <a:ext cx="2404189" cy="582727"/>
              <a:chOff x="9787811" y="350551"/>
              <a:chExt cx="2404189" cy="544135"/>
            </a:xfrm>
          </p:grpSpPr>
          <p:sp>
            <p:nvSpPr>
              <p:cNvPr id="19" name="Rectangle: Rounded Corners 18">
                <a:extLst>
                  <a:ext uri="{FF2B5EF4-FFF2-40B4-BE49-F238E27FC236}">
                    <a16:creationId xmlns:a16="http://schemas.microsoft.com/office/drawing/2014/main" id="{ECCD70C5-0F2B-32D0-B975-D7FABD63B583}"/>
                  </a:ext>
                </a:extLst>
              </p:cNvPr>
              <p:cNvSpPr/>
              <p:nvPr/>
            </p:nvSpPr>
            <p:spPr>
              <a:xfrm>
                <a:off x="9787811" y="362053"/>
                <a:ext cx="877079" cy="532633"/>
              </a:xfrm>
              <a:prstGeom prst="roundRect">
                <a:avLst>
                  <a:gd name="adj" fmla="val 50000"/>
                </a:avLst>
              </a:prstGeom>
              <a:solidFill>
                <a:srgbClr val="B8CAE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effectLst/>
                  </a:rPr>
                  <a:t>review_</a:t>
                </a:r>
              </a:p>
              <a:p>
                <a:pPr algn="ctr"/>
                <a:r>
                  <a:rPr lang="en-US" sz="800" dirty="0">
                    <a:effectLst/>
                  </a:rPr>
                  <a:t>Comment</a:t>
                </a:r>
              </a:p>
              <a:p>
                <a:pPr algn="ctr"/>
                <a:r>
                  <a:rPr lang="en-US" sz="800" dirty="0">
                    <a:effectLst/>
                  </a:rPr>
                  <a:t>_title</a:t>
                </a:r>
              </a:p>
            </p:txBody>
          </p:sp>
          <p:sp>
            <p:nvSpPr>
              <p:cNvPr id="20" name="Flowchart: Stored Data 19">
                <a:extLst>
                  <a:ext uri="{FF2B5EF4-FFF2-40B4-BE49-F238E27FC236}">
                    <a16:creationId xmlns:a16="http://schemas.microsoft.com/office/drawing/2014/main" id="{12A61875-C69B-F300-7F0A-82888292BF12}"/>
                  </a:ext>
                </a:extLst>
              </p:cNvPr>
              <p:cNvSpPr/>
              <p:nvPr/>
            </p:nvSpPr>
            <p:spPr>
              <a:xfrm rot="10800000">
                <a:off x="10363200" y="350551"/>
                <a:ext cx="1828800" cy="544134"/>
              </a:xfrm>
              <a:prstGeom prst="flowChartOnlineStorag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TextBox 17">
              <a:extLst>
                <a:ext uri="{FF2B5EF4-FFF2-40B4-BE49-F238E27FC236}">
                  <a16:creationId xmlns:a16="http://schemas.microsoft.com/office/drawing/2014/main" id="{EDC87C4E-7455-ECEF-FB94-CAC09E7BCBFF}"/>
                </a:ext>
              </a:extLst>
            </p:cNvPr>
            <p:cNvSpPr txBox="1"/>
            <p:nvPr/>
          </p:nvSpPr>
          <p:spPr>
            <a:xfrm>
              <a:off x="10394299" y="204769"/>
              <a:ext cx="1573766" cy="553998"/>
            </a:xfrm>
            <a:prstGeom prst="rect">
              <a:avLst/>
            </a:prstGeom>
            <a:noFill/>
          </p:spPr>
          <p:txBody>
            <a:bodyPr wrap="square" rtlCol="0">
              <a:spAutoFit/>
            </a:bodyPr>
            <a:lstStyle/>
            <a:p>
              <a:pPr algn="l" fontAlgn="base"/>
              <a:r>
                <a:rPr lang="en-US" sz="1000" b="0" i="0" dirty="0">
                  <a:solidFill>
                    <a:schemeClr val="bg1"/>
                  </a:solidFill>
                  <a:effectLst/>
                  <a:latin typeface="Inter"/>
                </a:rPr>
                <a:t>Comment title from the review left by the customer, in Portuguese</a:t>
              </a:r>
              <a:endParaRPr lang="en-US" sz="1200" dirty="0">
                <a:solidFill>
                  <a:schemeClr val="bg1"/>
                </a:solidFill>
              </a:endParaRPr>
            </a:p>
          </p:txBody>
        </p:sp>
      </p:grpSp>
      <p:grpSp>
        <p:nvGrpSpPr>
          <p:cNvPr id="21" name="Group 20">
            <a:extLst>
              <a:ext uri="{FF2B5EF4-FFF2-40B4-BE49-F238E27FC236}">
                <a16:creationId xmlns:a16="http://schemas.microsoft.com/office/drawing/2014/main" id="{0863EE86-AA39-2DB3-C97A-CE3AC9A59B5B}"/>
              </a:ext>
            </a:extLst>
          </p:cNvPr>
          <p:cNvGrpSpPr/>
          <p:nvPr/>
        </p:nvGrpSpPr>
        <p:grpSpPr>
          <a:xfrm>
            <a:off x="9559795" y="3078168"/>
            <a:ext cx="2404189" cy="582727"/>
            <a:chOff x="9563876" y="163722"/>
            <a:chExt cx="2404189" cy="582727"/>
          </a:xfrm>
          <a:effectLst>
            <a:outerShdw blurRad="50800" dist="38100" dir="5400000" algn="t" rotWithShape="0">
              <a:prstClr val="black">
                <a:alpha val="40000"/>
              </a:prstClr>
            </a:outerShdw>
          </a:effectLst>
        </p:grpSpPr>
        <p:grpSp>
          <p:nvGrpSpPr>
            <p:cNvPr id="22" name="Group 21">
              <a:extLst>
                <a:ext uri="{FF2B5EF4-FFF2-40B4-BE49-F238E27FC236}">
                  <a16:creationId xmlns:a16="http://schemas.microsoft.com/office/drawing/2014/main" id="{0B4EB5A7-12B6-937B-0BDE-0367F84BC107}"/>
                </a:ext>
              </a:extLst>
            </p:cNvPr>
            <p:cNvGrpSpPr/>
            <p:nvPr/>
          </p:nvGrpSpPr>
          <p:grpSpPr>
            <a:xfrm>
              <a:off x="9563876" y="163722"/>
              <a:ext cx="2404189" cy="582727"/>
              <a:chOff x="9787811" y="350551"/>
              <a:chExt cx="2404189" cy="544135"/>
            </a:xfrm>
          </p:grpSpPr>
          <p:sp>
            <p:nvSpPr>
              <p:cNvPr id="24" name="Rectangle: Rounded Corners 23">
                <a:extLst>
                  <a:ext uri="{FF2B5EF4-FFF2-40B4-BE49-F238E27FC236}">
                    <a16:creationId xmlns:a16="http://schemas.microsoft.com/office/drawing/2014/main" id="{7663E943-43F4-6CEE-4195-E211D0F2A244}"/>
                  </a:ext>
                </a:extLst>
              </p:cNvPr>
              <p:cNvSpPr/>
              <p:nvPr/>
            </p:nvSpPr>
            <p:spPr>
              <a:xfrm>
                <a:off x="9787811" y="362053"/>
                <a:ext cx="877079" cy="532633"/>
              </a:xfrm>
              <a:prstGeom prst="roundRect">
                <a:avLst>
                  <a:gd name="adj" fmla="val 50000"/>
                </a:avLst>
              </a:prstGeom>
              <a:solidFill>
                <a:srgbClr val="B8CAE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effectLst/>
                  </a:rPr>
                  <a:t>review_</a:t>
                </a:r>
              </a:p>
              <a:p>
                <a:pPr algn="ctr"/>
                <a:r>
                  <a:rPr lang="en-US" sz="800" dirty="0">
                    <a:effectLst/>
                  </a:rPr>
                  <a:t>comment_</a:t>
                </a:r>
              </a:p>
              <a:p>
                <a:pPr algn="ctr"/>
                <a:r>
                  <a:rPr lang="en-US" sz="800" dirty="0">
                    <a:effectLst/>
                  </a:rPr>
                  <a:t>message</a:t>
                </a:r>
              </a:p>
            </p:txBody>
          </p:sp>
          <p:sp>
            <p:nvSpPr>
              <p:cNvPr id="25" name="Flowchart: Stored Data 24">
                <a:extLst>
                  <a:ext uri="{FF2B5EF4-FFF2-40B4-BE49-F238E27FC236}">
                    <a16:creationId xmlns:a16="http://schemas.microsoft.com/office/drawing/2014/main" id="{506C6FB0-C7F1-1A67-D324-08193B597539}"/>
                  </a:ext>
                </a:extLst>
              </p:cNvPr>
              <p:cNvSpPr/>
              <p:nvPr/>
            </p:nvSpPr>
            <p:spPr>
              <a:xfrm rot="10800000">
                <a:off x="10363200" y="350551"/>
                <a:ext cx="1828800" cy="544134"/>
              </a:xfrm>
              <a:prstGeom prst="flowChartOnlineStorag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TextBox 22">
              <a:extLst>
                <a:ext uri="{FF2B5EF4-FFF2-40B4-BE49-F238E27FC236}">
                  <a16:creationId xmlns:a16="http://schemas.microsoft.com/office/drawing/2014/main" id="{D0ACECD8-216D-DFB7-D837-AD9D23E64335}"/>
                </a:ext>
              </a:extLst>
            </p:cNvPr>
            <p:cNvSpPr txBox="1"/>
            <p:nvPr/>
          </p:nvSpPr>
          <p:spPr>
            <a:xfrm>
              <a:off x="10390218" y="176039"/>
              <a:ext cx="1573766" cy="553998"/>
            </a:xfrm>
            <a:prstGeom prst="rect">
              <a:avLst/>
            </a:prstGeom>
            <a:noFill/>
          </p:spPr>
          <p:txBody>
            <a:bodyPr wrap="square" rtlCol="0">
              <a:spAutoFit/>
            </a:bodyPr>
            <a:lstStyle/>
            <a:p>
              <a:pPr algn="l" fontAlgn="base"/>
              <a:r>
                <a:rPr lang="en-US" sz="1000" b="0" i="0" dirty="0">
                  <a:solidFill>
                    <a:schemeClr val="bg1"/>
                  </a:solidFill>
                  <a:effectLst/>
                  <a:latin typeface="Inter"/>
                </a:rPr>
                <a:t>Comment message from the review left by the customer, in Portuguese</a:t>
              </a:r>
              <a:endParaRPr lang="en-US" sz="1200" dirty="0">
                <a:solidFill>
                  <a:schemeClr val="bg1"/>
                </a:solidFill>
              </a:endParaRPr>
            </a:p>
          </p:txBody>
        </p:sp>
      </p:grpSp>
      <p:grpSp>
        <p:nvGrpSpPr>
          <p:cNvPr id="26" name="Group 25">
            <a:extLst>
              <a:ext uri="{FF2B5EF4-FFF2-40B4-BE49-F238E27FC236}">
                <a16:creationId xmlns:a16="http://schemas.microsoft.com/office/drawing/2014/main" id="{D6843BCC-CBCF-0E62-A8D1-E2E1718C5EC7}"/>
              </a:ext>
            </a:extLst>
          </p:cNvPr>
          <p:cNvGrpSpPr/>
          <p:nvPr/>
        </p:nvGrpSpPr>
        <p:grpSpPr>
          <a:xfrm>
            <a:off x="9563876" y="3899363"/>
            <a:ext cx="2422851" cy="623038"/>
            <a:chOff x="9563876" y="163722"/>
            <a:chExt cx="2422851" cy="623038"/>
          </a:xfrm>
          <a:effectLst>
            <a:outerShdw blurRad="50800" dist="38100" dir="5400000" algn="t" rotWithShape="0">
              <a:prstClr val="black">
                <a:alpha val="40000"/>
              </a:prstClr>
            </a:outerShdw>
          </a:effectLst>
        </p:grpSpPr>
        <p:grpSp>
          <p:nvGrpSpPr>
            <p:cNvPr id="27" name="Group 26">
              <a:extLst>
                <a:ext uri="{FF2B5EF4-FFF2-40B4-BE49-F238E27FC236}">
                  <a16:creationId xmlns:a16="http://schemas.microsoft.com/office/drawing/2014/main" id="{5E92DFED-FBE0-FEA5-B830-219826513E64}"/>
                </a:ext>
              </a:extLst>
            </p:cNvPr>
            <p:cNvGrpSpPr/>
            <p:nvPr/>
          </p:nvGrpSpPr>
          <p:grpSpPr>
            <a:xfrm>
              <a:off x="9563876" y="163722"/>
              <a:ext cx="2404189" cy="582727"/>
              <a:chOff x="9787811" y="350551"/>
              <a:chExt cx="2404189" cy="544135"/>
            </a:xfrm>
          </p:grpSpPr>
          <p:sp>
            <p:nvSpPr>
              <p:cNvPr id="29" name="Rectangle: Rounded Corners 28">
                <a:extLst>
                  <a:ext uri="{FF2B5EF4-FFF2-40B4-BE49-F238E27FC236}">
                    <a16:creationId xmlns:a16="http://schemas.microsoft.com/office/drawing/2014/main" id="{99921FD3-87B6-B1E7-8F05-7409DBF8C9B5}"/>
                  </a:ext>
                </a:extLst>
              </p:cNvPr>
              <p:cNvSpPr/>
              <p:nvPr/>
            </p:nvSpPr>
            <p:spPr>
              <a:xfrm>
                <a:off x="9787811" y="362053"/>
                <a:ext cx="877079" cy="532633"/>
              </a:xfrm>
              <a:prstGeom prst="roundRect">
                <a:avLst>
                  <a:gd name="adj" fmla="val 50000"/>
                </a:avLst>
              </a:prstGeom>
              <a:solidFill>
                <a:srgbClr val="B8CAE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effectLst/>
                  </a:rPr>
                  <a:t>review_</a:t>
                </a:r>
              </a:p>
              <a:p>
                <a:pPr algn="ctr"/>
                <a:r>
                  <a:rPr lang="en-US" sz="800" dirty="0">
                    <a:effectLst/>
                  </a:rPr>
                  <a:t>Creation</a:t>
                </a:r>
              </a:p>
              <a:p>
                <a:pPr algn="ctr"/>
                <a:r>
                  <a:rPr lang="en-US" sz="800" dirty="0">
                    <a:effectLst/>
                  </a:rPr>
                  <a:t>_date</a:t>
                </a:r>
              </a:p>
            </p:txBody>
          </p:sp>
          <p:sp>
            <p:nvSpPr>
              <p:cNvPr id="30" name="Flowchart: Stored Data 29">
                <a:extLst>
                  <a:ext uri="{FF2B5EF4-FFF2-40B4-BE49-F238E27FC236}">
                    <a16:creationId xmlns:a16="http://schemas.microsoft.com/office/drawing/2014/main" id="{A234690D-6690-6DB7-9861-7A488A726A6B}"/>
                  </a:ext>
                </a:extLst>
              </p:cNvPr>
              <p:cNvSpPr/>
              <p:nvPr/>
            </p:nvSpPr>
            <p:spPr>
              <a:xfrm rot="10800000">
                <a:off x="10363200" y="350551"/>
                <a:ext cx="1828800" cy="544134"/>
              </a:xfrm>
              <a:prstGeom prst="flowChartOnlineStorag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TextBox 27">
              <a:extLst>
                <a:ext uri="{FF2B5EF4-FFF2-40B4-BE49-F238E27FC236}">
                  <a16:creationId xmlns:a16="http://schemas.microsoft.com/office/drawing/2014/main" id="{B06431CA-FA20-DB8F-062C-FC35773594C2}"/>
                </a:ext>
              </a:extLst>
            </p:cNvPr>
            <p:cNvSpPr txBox="1"/>
            <p:nvPr/>
          </p:nvSpPr>
          <p:spPr>
            <a:xfrm>
              <a:off x="10412961" y="232762"/>
              <a:ext cx="1573766" cy="553998"/>
            </a:xfrm>
            <a:prstGeom prst="rect">
              <a:avLst/>
            </a:prstGeom>
            <a:noFill/>
          </p:spPr>
          <p:txBody>
            <a:bodyPr wrap="square" rtlCol="0">
              <a:spAutoFit/>
            </a:bodyPr>
            <a:lstStyle/>
            <a:p>
              <a:pPr algn="l" fontAlgn="base"/>
              <a:r>
                <a:rPr lang="en-US" sz="1000" b="0" i="0" dirty="0">
                  <a:solidFill>
                    <a:schemeClr val="bg1"/>
                  </a:solidFill>
                  <a:effectLst/>
                  <a:latin typeface="Inter"/>
                </a:rPr>
                <a:t>Shows the date in which the satisfaction survey was sent to the customer</a:t>
              </a:r>
              <a:endParaRPr lang="en-US" sz="1200" dirty="0">
                <a:solidFill>
                  <a:schemeClr val="bg1"/>
                </a:solidFill>
              </a:endParaRPr>
            </a:p>
          </p:txBody>
        </p:sp>
      </p:grpSp>
      <p:grpSp>
        <p:nvGrpSpPr>
          <p:cNvPr id="31" name="Group 30">
            <a:extLst>
              <a:ext uri="{FF2B5EF4-FFF2-40B4-BE49-F238E27FC236}">
                <a16:creationId xmlns:a16="http://schemas.microsoft.com/office/drawing/2014/main" id="{E9231272-01B0-4F4B-5834-E0FEBCE60AC3}"/>
              </a:ext>
            </a:extLst>
          </p:cNvPr>
          <p:cNvGrpSpPr/>
          <p:nvPr/>
        </p:nvGrpSpPr>
        <p:grpSpPr>
          <a:xfrm>
            <a:off x="9541133" y="4760869"/>
            <a:ext cx="2404189" cy="582727"/>
            <a:chOff x="9563876" y="163722"/>
            <a:chExt cx="2404189" cy="582727"/>
          </a:xfrm>
          <a:effectLst>
            <a:outerShdw blurRad="50800" dist="38100" dir="5400000" algn="t" rotWithShape="0">
              <a:prstClr val="black">
                <a:alpha val="40000"/>
              </a:prstClr>
            </a:outerShdw>
          </a:effectLst>
        </p:grpSpPr>
        <p:grpSp>
          <p:nvGrpSpPr>
            <p:cNvPr id="32" name="Group 31">
              <a:extLst>
                <a:ext uri="{FF2B5EF4-FFF2-40B4-BE49-F238E27FC236}">
                  <a16:creationId xmlns:a16="http://schemas.microsoft.com/office/drawing/2014/main" id="{F8FA16C8-BD0F-A948-6E8A-AC84D8148383}"/>
                </a:ext>
              </a:extLst>
            </p:cNvPr>
            <p:cNvGrpSpPr/>
            <p:nvPr/>
          </p:nvGrpSpPr>
          <p:grpSpPr>
            <a:xfrm>
              <a:off x="9563876" y="163722"/>
              <a:ext cx="2404189" cy="582727"/>
              <a:chOff x="9787811" y="350551"/>
              <a:chExt cx="2404189" cy="544135"/>
            </a:xfrm>
          </p:grpSpPr>
          <p:sp>
            <p:nvSpPr>
              <p:cNvPr id="34" name="Rectangle: Rounded Corners 33">
                <a:extLst>
                  <a:ext uri="{FF2B5EF4-FFF2-40B4-BE49-F238E27FC236}">
                    <a16:creationId xmlns:a16="http://schemas.microsoft.com/office/drawing/2014/main" id="{BCC78977-762F-10A1-D6CC-5F1FADB07403}"/>
                  </a:ext>
                </a:extLst>
              </p:cNvPr>
              <p:cNvSpPr/>
              <p:nvPr/>
            </p:nvSpPr>
            <p:spPr>
              <a:xfrm>
                <a:off x="9787811" y="362053"/>
                <a:ext cx="877079" cy="532633"/>
              </a:xfrm>
              <a:prstGeom prst="roundRect">
                <a:avLst>
                  <a:gd name="adj" fmla="val 50000"/>
                </a:avLst>
              </a:prstGeom>
              <a:solidFill>
                <a:srgbClr val="B8CAE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effectLst/>
                  </a:rPr>
                  <a:t>review_</a:t>
                </a:r>
              </a:p>
              <a:p>
                <a:pPr algn="ctr"/>
                <a:r>
                  <a:rPr lang="en-US" sz="800" dirty="0">
                    <a:effectLst/>
                  </a:rPr>
                  <a:t>answer_</a:t>
                </a:r>
              </a:p>
              <a:p>
                <a:pPr algn="ctr"/>
                <a:r>
                  <a:rPr lang="en-US" sz="800" dirty="0">
                    <a:effectLst/>
                  </a:rPr>
                  <a:t>timestamp</a:t>
                </a:r>
              </a:p>
            </p:txBody>
          </p:sp>
          <p:sp>
            <p:nvSpPr>
              <p:cNvPr id="35" name="Flowchart: Stored Data 34">
                <a:extLst>
                  <a:ext uri="{FF2B5EF4-FFF2-40B4-BE49-F238E27FC236}">
                    <a16:creationId xmlns:a16="http://schemas.microsoft.com/office/drawing/2014/main" id="{02C11126-A24B-6D1E-2D82-9DB88EE6E69B}"/>
                  </a:ext>
                </a:extLst>
              </p:cNvPr>
              <p:cNvSpPr/>
              <p:nvPr/>
            </p:nvSpPr>
            <p:spPr>
              <a:xfrm rot="10800000">
                <a:off x="10363200" y="350551"/>
                <a:ext cx="1828800" cy="544134"/>
              </a:xfrm>
              <a:prstGeom prst="flowChartOnlineStorag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3" name="TextBox 32">
              <a:extLst>
                <a:ext uri="{FF2B5EF4-FFF2-40B4-BE49-F238E27FC236}">
                  <a16:creationId xmlns:a16="http://schemas.microsoft.com/office/drawing/2014/main" id="{B1C2C93A-0C79-AAF7-4B43-47AB8CCF2316}"/>
                </a:ext>
              </a:extLst>
            </p:cNvPr>
            <p:cNvSpPr txBox="1"/>
            <p:nvPr/>
          </p:nvSpPr>
          <p:spPr>
            <a:xfrm>
              <a:off x="10394299" y="228669"/>
              <a:ext cx="1569685" cy="400110"/>
            </a:xfrm>
            <a:prstGeom prst="rect">
              <a:avLst/>
            </a:prstGeom>
            <a:noFill/>
          </p:spPr>
          <p:txBody>
            <a:bodyPr wrap="square" rtlCol="0">
              <a:spAutoFit/>
            </a:bodyPr>
            <a:lstStyle/>
            <a:p>
              <a:pPr algn="l" fontAlgn="base"/>
              <a:r>
                <a:rPr lang="en-US" sz="1000" b="0" i="0" dirty="0">
                  <a:solidFill>
                    <a:schemeClr val="bg1"/>
                  </a:solidFill>
                  <a:effectLst/>
                  <a:latin typeface="Inter"/>
                </a:rPr>
                <a:t>Shows satisfaction survey answer timestamp</a:t>
              </a:r>
              <a:endParaRPr lang="en-US" sz="1200" dirty="0">
                <a:solidFill>
                  <a:schemeClr val="bg1"/>
                </a:solidFill>
              </a:endParaRPr>
            </a:p>
          </p:txBody>
        </p:sp>
      </p:grpSp>
      <p:grpSp>
        <p:nvGrpSpPr>
          <p:cNvPr id="36" name="Group 35">
            <a:extLst>
              <a:ext uri="{FF2B5EF4-FFF2-40B4-BE49-F238E27FC236}">
                <a16:creationId xmlns:a16="http://schemas.microsoft.com/office/drawing/2014/main" id="{30370A38-7D67-B475-954F-8ECC50C9E5B9}"/>
              </a:ext>
            </a:extLst>
          </p:cNvPr>
          <p:cNvGrpSpPr/>
          <p:nvPr/>
        </p:nvGrpSpPr>
        <p:grpSpPr>
          <a:xfrm>
            <a:off x="9545214" y="5582066"/>
            <a:ext cx="2404189" cy="582727"/>
            <a:chOff x="9563876" y="163722"/>
            <a:chExt cx="2404189" cy="582727"/>
          </a:xfrm>
          <a:effectLst>
            <a:outerShdw blurRad="50800" dist="38100" dir="5400000" algn="t" rotWithShape="0">
              <a:prstClr val="black">
                <a:alpha val="40000"/>
              </a:prstClr>
            </a:outerShdw>
          </a:effectLst>
        </p:grpSpPr>
        <p:grpSp>
          <p:nvGrpSpPr>
            <p:cNvPr id="37" name="Group 36">
              <a:extLst>
                <a:ext uri="{FF2B5EF4-FFF2-40B4-BE49-F238E27FC236}">
                  <a16:creationId xmlns:a16="http://schemas.microsoft.com/office/drawing/2014/main" id="{45E5FD55-34C9-6B2B-DD0C-EBB7EA0FB6B3}"/>
                </a:ext>
              </a:extLst>
            </p:cNvPr>
            <p:cNvGrpSpPr/>
            <p:nvPr/>
          </p:nvGrpSpPr>
          <p:grpSpPr>
            <a:xfrm>
              <a:off x="9563876" y="163722"/>
              <a:ext cx="2404189" cy="582727"/>
              <a:chOff x="9787811" y="350551"/>
              <a:chExt cx="2404189" cy="544135"/>
            </a:xfrm>
          </p:grpSpPr>
          <p:sp>
            <p:nvSpPr>
              <p:cNvPr id="39" name="Rectangle: Rounded Corners 38">
                <a:extLst>
                  <a:ext uri="{FF2B5EF4-FFF2-40B4-BE49-F238E27FC236}">
                    <a16:creationId xmlns:a16="http://schemas.microsoft.com/office/drawing/2014/main" id="{E13631A3-CDAB-4CDB-9390-CC53785655F6}"/>
                  </a:ext>
                </a:extLst>
              </p:cNvPr>
              <p:cNvSpPr/>
              <p:nvPr/>
            </p:nvSpPr>
            <p:spPr>
              <a:xfrm>
                <a:off x="9787811" y="362053"/>
                <a:ext cx="877079" cy="532633"/>
              </a:xfrm>
              <a:prstGeom prst="roundRect">
                <a:avLst>
                  <a:gd name="adj" fmla="val 50000"/>
                </a:avLst>
              </a:prstGeom>
              <a:solidFill>
                <a:srgbClr val="B8CAE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effectLst/>
                  </a:rPr>
                  <a:t>review_</a:t>
                </a:r>
              </a:p>
              <a:p>
                <a:pPr algn="ctr"/>
                <a:r>
                  <a:rPr lang="en-US" sz="800" dirty="0">
                    <a:effectLst/>
                  </a:rPr>
                  <a:t>score</a:t>
                </a:r>
              </a:p>
            </p:txBody>
          </p:sp>
          <p:sp>
            <p:nvSpPr>
              <p:cNvPr id="40" name="Flowchart: Stored Data 39">
                <a:extLst>
                  <a:ext uri="{FF2B5EF4-FFF2-40B4-BE49-F238E27FC236}">
                    <a16:creationId xmlns:a16="http://schemas.microsoft.com/office/drawing/2014/main" id="{A1585A79-EABB-AE17-72C3-2D250466314C}"/>
                  </a:ext>
                </a:extLst>
              </p:cNvPr>
              <p:cNvSpPr/>
              <p:nvPr/>
            </p:nvSpPr>
            <p:spPr>
              <a:xfrm rot="10800000">
                <a:off x="10363200" y="350551"/>
                <a:ext cx="1828800" cy="544134"/>
              </a:xfrm>
              <a:prstGeom prst="flowChartOnlineStorag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TextBox 37">
              <a:extLst>
                <a:ext uri="{FF2B5EF4-FFF2-40B4-BE49-F238E27FC236}">
                  <a16:creationId xmlns:a16="http://schemas.microsoft.com/office/drawing/2014/main" id="{809D9237-41EF-8B61-46CA-C02406D18B2F}"/>
                </a:ext>
              </a:extLst>
            </p:cNvPr>
            <p:cNvSpPr txBox="1"/>
            <p:nvPr/>
          </p:nvSpPr>
          <p:spPr>
            <a:xfrm>
              <a:off x="10390218" y="178086"/>
              <a:ext cx="1573766" cy="553998"/>
            </a:xfrm>
            <a:prstGeom prst="rect">
              <a:avLst/>
            </a:prstGeom>
            <a:noFill/>
          </p:spPr>
          <p:txBody>
            <a:bodyPr wrap="square" rtlCol="0">
              <a:spAutoFit/>
            </a:bodyPr>
            <a:lstStyle/>
            <a:p>
              <a:pPr algn="l" fontAlgn="base"/>
              <a:r>
                <a:rPr lang="en-US" sz="1000" b="0" i="0" dirty="0">
                  <a:solidFill>
                    <a:schemeClr val="bg1"/>
                  </a:solidFill>
                  <a:effectLst/>
                  <a:latin typeface="Inter"/>
                </a:rPr>
                <a:t>Note ranging from 1 to 5 given by the customer on a satisfaction survey</a:t>
              </a:r>
              <a:endParaRPr lang="en-US" sz="1200" dirty="0">
                <a:solidFill>
                  <a:schemeClr val="bg1"/>
                </a:solidFill>
              </a:endParaRPr>
            </a:p>
          </p:txBody>
        </p:sp>
      </p:grpSp>
      <p:sp>
        <p:nvSpPr>
          <p:cNvPr id="51" name="Rectangle: Rounded Corners 50">
            <a:extLst>
              <a:ext uri="{FF2B5EF4-FFF2-40B4-BE49-F238E27FC236}">
                <a16:creationId xmlns:a16="http://schemas.microsoft.com/office/drawing/2014/main" id="{49D9B914-C0C9-B7F6-A8CF-9F219B3A7E48}"/>
              </a:ext>
            </a:extLst>
          </p:cNvPr>
          <p:cNvSpPr/>
          <p:nvPr/>
        </p:nvSpPr>
        <p:spPr>
          <a:xfrm>
            <a:off x="9545214" y="142025"/>
            <a:ext cx="2508881" cy="354922"/>
          </a:xfrm>
          <a:prstGeom prst="roundRect">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Description of each column</a:t>
            </a:r>
          </a:p>
        </p:txBody>
      </p:sp>
      <p:sp>
        <p:nvSpPr>
          <p:cNvPr id="54" name="TextBox 53">
            <a:extLst>
              <a:ext uri="{FF2B5EF4-FFF2-40B4-BE49-F238E27FC236}">
                <a16:creationId xmlns:a16="http://schemas.microsoft.com/office/drawing/2014/main" id="{0C01FF07-1EF1-DD56-0221-0D3B8459F905}"/>
              </a:ext>
            </a:extLst>
          </p:cNvPr>
          <p:cNvSpPr txBox="1"/>
          <p:nvPr/>
        </p:nvSpPr>
        <p:spPr>
          <a:xfrm>
            <a:off x="136525" y="5251648"/>
            <a:ext cx="9077325" cy="1200329"/>
          </a:xfrm>
          <a:prstGeom prst="rect">
            <a:avLst/>
          </a:prstGeom>
          <a:solidFill>
            <a:srgbClr val="7030A0"/>
          </a:solidFill>
          <a:ln>
            <a:noFill/>
          </a:ln>
          <a:effectLst>
            <a:outerShdw blurRad="50800" dist="38100" dir="5400000" algn="t" rotWithShape="0">
              <a:prstClr val="black">
                <a:alpha val="40000"/>
              </a:prstClr>
            </a:outerShdw>
          </a:effectLst>
        </p:spPr>
        <p:txBody>
          <a:bodyPr wrap="square" rtlCol="0">
            <a:spAutoFit/>
          </a:bodyPr>
          <a:lstStyle/>
          <a:p>
            <a:r>
              <a:rPr lang="en-US" b="0" i="0" dirty="0">
                <a:solidFill>
                  <a:schemeClr val="bg1"/>
                </a:solidFill>
                <a:effectLst/>
                <a:latin typeface="Inter"/>
              </a:rPr>
              <a:t>After a customer purchases the product from Olist Store a seller gets notified to fulfill that order. Once the customer receives the product, or the estimated delivery date is due, the customer gets a satisfaction survey by email where he can give a note for the purchase experience and write down some comments</a:t>
            </a:r>
            <a:endParaRPr lang="en-US" dirty="0">
              <a:solidFill>
                <a:schemeClr val="bg1"/>
              </a:solidFill>
            </a:endParaRPr>
          </a:p>
        </p:txBody>
      </p:sp>
    </p:spTree>
    <p:extLst>
      <p:ext uri="{BB962C8B-B14F-4D97-AF65-F5344CB8AC3E}">
        <p14:creationId xmlns:p14="http://schemas.microsoft.com/office/powerpoint/2010/main" val="2695088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D11111B-81E9-4712-6607-116097554E67}"/>
              </a:ext>
            </a:extLst>
          </p:cNvPr>
          <p:cNvSpPr txBox="1"/>
          <p:nvPr/>
        </p:nvSpPr>
        <p:spPr>
          <a:xfrm>
            <a:off x="609599" y="-230079"/>
            <a:ext cx="6524625" cy="995009"/>
          </a:xfrm>
          <a:prstGeom prst="rect">
            <a:avLst/>
          </a:prstGeom>
          <a:noFill/>
        </p:spPr>
        <p:txBody>
          <a:bodyPr vert="horz" lIns="91440" tIns="45720" rIns="91440" bIns="45720" rtlCol="0" anchor="ctr">
            <a:normAutofit/>
          </a:bodyPr>
          <a:lstStyle/>
          <a:p>
            <a:pPr algn="ctr" defTabSz="914400">
              <a:lnSpc>
                <a:spcPct val="90000"/>
              </a:lnSpc>
              <a:spcBef>
                <a:spcPct val="0"/>
              </a:spcBef>
              <a:spcAft>
                <a:spcPts val="600"/>
              </a:spcAft>
            </a:pPr>
            <a:r>
              <a:rPr lang="en-US" sz="3600" b="0" kern="1200" dirty="0">
                <a:effectLst/>
                <a:latin typeface="+mj-lt"/>
                <a:ea typeface="+mj-ea"/>
                <a:cs typeface="+mj-cs"/>
              </a:rPr>
              <a:t>Exploratory Data Analysis (EDA)</a:t>
            </a:r>
          </a:p>
        </p:txBody>
      </p:sp>
      <p:pic>
        <p:nvPicPr>
          <p:cNvPr id="1026" name="Picture 2" descr="Exploratory analysis icon">
            <a:extLst>
              <a:ext uri="{FF2B5EF4-FFF2-40B4-BE49-F238E27FC236}">
                <a16:creationId xmlns:a16="http://schemas.microsoft.com/office/drawing/2014/main" id="{3FC02376-6130-2620-3280-CB6A61DB74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744" y="14999"/>
            <a:ext cx="504855" cy="50485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Graphical user interface&#10;&#10;Description automatically generated with medium confidence">
            <a:extLst>
              <a:ext uri="{FF2B5EF4-FFF2-40B4-BE49-F238E27FC236}">
                <a16:creationId xmlns:a16="http://schemas.microsoft.com/office/drawing/2014/main" id="{819A7AA7-77AD-2F30-DCE5-D117C791442D}"/>
              </a:ext>
            </a:extLst>
          </p:cNvPr>
          <p:cNvPicPr>
            <a:picLocks noChangeAspect="1"/>
          </p:cNvPicPr>
          <p:nvPr/>
        </p:nvPicPr>
        <p:blipFill rotWithShape="1">
          <a:blip r:embed="rId4">
            <a:extLst>
              <a:ext uri="{28A0092B-C50C-407E-A947-70E740481C1C}">
                <a14:useLocalDpi xmlns:a14="http://schemas.microsoft.com/office/drawing/2010/main" val="0"/>
              </a:ext>
            </a:extLst>
          </a:blip>
          <a:srcRect l="3274" r="6714"/>
          <a:stretch/>
        </p:blipFill>
        <p:spPr>
          <a:xfrm>
            <a:off x="246744" y="462704"/>
            <a:ext cx="6524625" cy="3166321"/>
          </a:xfrm>
          <a:prstGeom prst="rect">
            <a:avLst/>
          </a:prstGeom>
        </p:spPr>
      </p:pic>
      <p:sp>
        <p:nvSpPr>
          <p:cNvPr id="7" name="Arrow: Pentagon 6">
            <a:extLst>
              <a:ext uri="{FF2B5EF4-FFF2-40B4-BE49-F238E27FC236}">
                <a16:creationId xmlns:a16="http://schemas.microsoft.com/office/drawing/2014/main" id="{053A4674-7F57-27BE-9B16-9AA756520800}"/>
              </a:ext>
            </a:extLst>
          </p:cNvPr>
          <p:cNvSpPr/>
          <p:nvPr/>
        </p:nvSpPr>
        <p:spPr>
          <a:xfrm>
            <a:off x="7295867" y="671624"/>
            <a:ext cx="395852" cy="2686051"/>
          </a:xfrm>
          <a:prstGeom prst="homePlate">
            <a:avLst>
              <a:gd name="adj" fmla="val 100000"/>
            </a:avLst>
          </a:prstGeom>
          <a:solidFill>
            <a:schemeClr val="accent3"/>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CB6E37CD-A649-CB54-E012-A8D8864885F6}"/>
              </a:ext>
            </a:extLst>
          </p:cNvPr>
          <p:cNvGrpSpPr/>
          <p:nvPr/>
        </p:nvGrpSpPr>
        <p:grpSpPr>
          <a:xfrm>
            <a:off x="7291387" y="400781"/>
            <a:ext cx="4524377" cy="2741113"/>
            <a:chOff x="7305673" y="942497"/>
            <a:chExt cx="4535604" cy="2943702"/>
          </a:xfrm>
        </p:grpSpPr>
        <p:sp>
          <p:nvSpPr>
            <p:cNvPr id="16" name="Rectangle: Rounded Corners 15">
              <a:extLst>
                <a:ext uri="{FF2B5EF4-FFF2-40B4-BE49-F238E27FC236}">
                  <a16:creationId xmlns:a16="http://schemas.microsoft.com/office/drawing/2014/main" id="{CF41D180-4905-AA13-20F8-9E7CAF0AFA94}"/>
                </a:ext>
              </a:extLst>
            </p:cNvPr>
            <p:cNvSpPr/>
            <p:nvPr/>
          </p:nvSpPr>
          <p:spPr>
            <a:xfrm>
              <a:off x="7305673" y="979764"/>
              <a:ext cx="4535603" cy="2906435"/>
            </a:xfrm>
            <a:prstGeom prst="roundRect">
              <a:avLst>
                <a:gd name="adj" fmla="val 17996"/>
              </a:avLst>
            </a:prstGeom>
            <a:solidFill>
              <a:schemeClr val="accent3"/>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75046809-706A-C7B5-3D0F-F6270A45B27E}"/>
                </a:ext>
              </a:extLst>
            </p:cNvPr>
            <p:cNvGrpSpPr/>
            <p:nvPr/>
          </p:nvGrpSpPr>
          <p:grpSpPr>
            <a:xfrm>
              <a:off x="7534275" y="942497"/>
              <a:ext cx="4307002" cy="2607202"/>
              <a:chOff x="7962900" y="990122"/>
              <a:chExt cx="4307002" cy="2607202"/>
            </a:xfrm>
          </p:grpSpPr>
          <p:sp>
            <p:nvSpPr>
              <p:cNvPr id="17" name="TextBox 16">
                <a:extLst>
                  <a:ext uri="{FF2B5EF4-FFF2-40B4-BE49-F238E27FC236}">
                    <a16:creationId xmlns:a16="http://schemas.microsoft.com/office/drawing/2014/main" id="{B19DC2DD-3F0A-7379-6C96-7CEDAA421343}"/>
                  </a:ext>
                </a:extLst>
              </p:cNvPr>
              <p:cNvSpPr txBox="1"/>
              <p:nvPr/>
            </p:nvSpPr>
            <p:spPr>
              <a:xfrm>
                <a:off x="7962900" y="1289000"/>
                <a:ext cx="4307002" cy="2308324"/>
              </a:xfrm>
              <a:prstGeom prst="rect">
                <a:avLst/>
              </a:prstGeom>
              <a:no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txBody>
              <a:bodyPr wrap="square" rtlCol="0">
                <a:spAutoFit/>
              </a:bodyPr>
              <a:lstStyle/>
              <a:p>
                <a:r>
                  <a:rPr lang="en-US" sz="1600" dirty="0"/>
                  <a:t>Average Price </a:t>
                </a:r>
                <a:r>
                  <a:rPr lang="en-US" sz="1600" b="1" dirty="0">
                    <a:solidFill>
                      <a:schemeClr val="bg1"/>
                    </a:solidFill>
                  </a:rPr>
                  <a:t>120</a:t>
                </a:r>
                <a:r>
                  <a:rPr lang="en-US" sz="1600" dirty="0"/>
                  <a:t> </a:t>
                </a:r>
              </a:p>
              <a:p>
                <a:r>
                  <a:rPr lang="en-US" sz="1600" dirty="0"/>
                  <a:t>Standard Deviation </a:t>
                </a:r>
                <a:r>
                  <a:rPr lang="en-US" sz="1600" b="1" dirty="0">
                    <a:solidFill>
                      <a:schemeClr val="bg1"/>
                    </a:solidFill>
                  </a:rPr>
                  <a:t>184</a:t>
                </a:r>
              </a:p>
              <a:p>
                <a:r>
                  <a:rPr lang="en-US" sz="1600" dirty="0"/>
                  <a:t>Variance</a:t>
                </a:r>
                <a:r>
                  <a:rPr lang="en-US" sz="1600" b="1" dirty="0">
                    <a:solidFill>
                      <a:schemeClr val="bg1"/>
                    </a:solidFill>
                  </a:rPr>
                  <a:t> 33,896</a:t>
                </a:r>
              </a:p>
              <a:p>
                <a:r>
                  <a:rPr lang="en-US" sz="1600" dirty="0"/>
                  <a:t>Minimum Price </a:t>
                </a:r>
                <a:r>
                  <a:rPr lang="en-US" sz="1600" b="1" dirty="0">
                    <a:solidFill>
                      <a:schemeClr val="bg1"/>
                    </a:solidFill>
                  </a:rPr>
                  <a:t>0.85</a:t>
                </a:r>
              </a:p>
              <a:p>
                <a:r>
                  <a:rPr lang="en-US" sz="1600" dirty="0"/>
                  <a:t>Maximum Price </a:t>
                </a:r>
                <a:r>
                  <a:rPr lang="en-US" sz="1600" b="1" i="0" dirty="0">
                    <a:solidFill>
                      <a:schemeClr val="bg1"/>
                    </a:solidFill>
                    <a:effectLst/>
                    <a:latin typeface="Consolas" panose="020B0609020204030204" pitchFamily="49" charset="0"/>
                  </a:rPr>
                  <a:t>6,735</a:t>
                </a:r>
              </a:p>
              <a:p>
                <a:r>
                  <a:rPr lang="en-US" sz="1600" dirty="0"/>
                  <a:t>25% of the Price Under </a:t>
                </a:r>
                <a:r>
                  <a:rPr lang="en-US" sz="1600" b="1" i="0" dirty="0">
                    <a:solidFill>
                      <a:schemeClr val="bg1"/>
                    </a:solidFill>
                    <a:effectLst/>
                    <a:latin typeface="Consolas" panose="020B0609020204030204" pitchFamily="49" charset="0"/>
                  </a:rPr>
                  <a:t>39</a:t>
                </a:r>
              </a:p>
              <a:p>
                <a:r>
                  <a:rPr lang="en-US" sz="1600" dirty="0"/>
                  <a:t>50% of the Price Under </a:t>
                </a:r>
                <a:r>
                  <a:rPr lang="en-US" sz="1600" b="1" dirty="0">
                    <a:solidFill>
                      <a:schemeClr val="bg1"/>
                    </a:solidFill>
                  </a:rPr>
                  <a:t>74</a:t>
                </a:r>
              </a:p>
              <a:p>
                <a:r>
                  <a:rPr lang="en-US" sz="1600" dirty="0"/>
                  <a:t>75% of the Price Under </a:t>
                </a:r>
                <a:r>
                  <a:rPr lang="en-US" sz="1600" b="1" dirty="0">
                    <a:solidFill>
                      <a:schemeClr val="bg1"/>
                    </a:solidFill>
                  </a:rPr>
                  <a:t>134</a:t>
                </a:r>
              </a:p>
              <a:p>
                <a:r>
                  <a:rPr lang="en-US" sz="1600" dirty="0"/>
                  <a:t>75% to 100% of the price between </a:t>
                </a:r>
                <a:r>
                  <a:rPr lang="en-US" sz="1600" b="1" dirty="0">
                    <a:solidFill>
                      <a:schemeClr val="bg1"/>
                    </a:solidFill>
                  </a:rPr>
                  <a:t>134</a:t>
                </a:r>
                <a:r>
                  <a:rPr lang="en-US" sz="1600" dirty="0"/>
                  <a:t> to </a:t>
                </a:r>
                <a:r>
                  <a:rPr lang="en-US" sz="1600" b="1" dirty="0">
                    <a:solidFill>
                      <a:schemeClr val="bg1"/>
                    </a:solidFill>
                  </a:rPr>
                  <a:t>6,735</a:t>
                </a:r>
              </a:p>
            </p:txBody>
          </p:sp>
          <p:pic>
            <p:nvPicPr>
              <p:cNvPr id="19" name="Graphic 18" descr="Bar chart with solid fill">
                <a:extLst>
                  <a:ext uri="{FF2B5EF4-FFF2-40B4-BE49-F238E27FC236}">
                    <a16:creationId xmlns:a16="http://schemas.microsoft.com/office/drawing/2014/main" id="{821C0238-51F7-86FF-0D8D-7537C55F81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41202" y="990122"/>
                <a:ext cx="914400" cy="914400"/>
              </a:xfrm>
              <a:prstGeom prst="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grpSp>
      </p:grpSp>
      <p:pic>
        <p:nvPicPr>
          <p:cNvPr id="22" name="Picture 21" descr="Graphical user interface&#10;&#10;Description automatically generated with medium confidence">
            <a:extLst>
              <a:ext uri="{FF2B5EF4-FFF2-40B4-BE49-F238E27FC236}">
                <a16:creationId xmlns:a16="http://schemas.microsoft.com/office/drawing/2014/main" id="{DD42D70B-7B96-9F6F-CB57-DE405954CFD6}"/>
              </a:ext>
            </a:extLst>
          </p:cNvPr>
          <p:cNvPicPr>
            <a:picLocks noChangeAspect="1"/>
          </p:cNvPicPr>
          <p:nvPr/>
        </p:nvPicPr>
        <p:blipFill rotWithShape="1">
          <a:blip r:embed="rId7">
            <a:extLst>
              <a:ext uri="{28A0092B-C50C-407E-A947-70E740481C1C}">
                <a14:useLocalDpi xmlns:a14="http://schemas.microsoft.com/office/drawing/2010/main" val="0"/>
              </a:ext>
            </a:extLst>
          </a:blip>
          <a:srcRect l="3377" r="8605"/>
          <a:stretch/>
        </p:blipFill>
        <p:spPr>
          <a:xfrm>
            <a:off x="246743" y="3549699"/>
            <a:ext cx="6524624" cy="3293302"/>
          </a:xfrm>
          <a:prstGeom prst="rect">
            <a:avLst/>
          </a:prstGeom>
        </p:spPr>
      </p:pic>
      <p:sp>
        <p:nvSpPr>
          <p:cNvPr id="24" name="Arrow: Pentagon 23">
            <a:extLst>
              <a:ext uri="{FF2B5EF4-FFF2-40B4-BE49-F238E27FC236}">
                <a16:creationId xmlns:a16="http://schemas.microsoft.com/office/drawing/2014/main" id="{0BE5AD8E-2AFF-D728-1485-B2A4FD8B8B01}"/>
              </a:ext>
            </a:extLst>
          </p:cNvPr>
          <p:cNvSpPr/>
          <p:nvPr/>
        </p:nvSpPr>
        <p:spPr>
          <a:xfrm>
            <a:off x="7291387" y="3907146"/>
            <a:ext cx="400332" cy="2686051"/>
          </a:xfrm>
          <a:prstGeom prst="homePlate">
            <a:avLst>
              <a:gd name="adj" fmla="val 100000"/>
            </a:avLst>
          </a:prstGeom>
          <a:solidFill>
            <a:schemeClr val="accent3"/>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80E999DD-F57F-9F82-D859-A8C863A9CA14}"/>
              </a:ext>
            </a:extLst>
          </p:cNvPr>
          <p:cNvGrpSpPr/>
          <p:nvPr/>
        </p:nvGrpSpPr>
        <p:grpSpPr>
          <a:xfrm>
            <a:off x="7305969" y="3793306"/>
            <a:ext cx="4724120" cy="2706412"/>
            <a:chOff x="7305673" y="979764"/>
            <a:chExt cx="4735838" cy="2906435"/>
          </a:xfrm>
        </p:grpSpPr>
        <p:sp>
          <p:nvSpPr>
            <p:cNvPr id="26" name="Rectangle: Rounded Corners 25">
              <a:extLst>
                <a:ext uri="{FF2B5EF4-FFF2-40B4-BE49-F238E27FC236}">
                  <a16:creationId xmlns:a16="http://schemas.microsoft.com/office/drawing/2014/main" id="{5A0C04FC-9893-D54F-6A66-74C7C720F3D9}"/>
                </a:ext>
              </a:extLst>
            </p:cNvPr>
            <p:cNvSpPr/>
            <p:nvPr/>
          </p:nvSpPr>
          <p:spPr>
            <a:xfrm>
              <a:off x="7305673" y="979764"/>
              <a:ext cx="4535603" cy="2906435"/>
            </a:xfrm>
            <a:prstGeom prst="roundRect">
              <a:avLst>
                <a:gd name="adj" fmla="val 17996"/>
              </a:avLst>
            </a:prstGeom>
            <a:solidFill>
              <a:schemeClr val="accent3"/>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5A86528F-38D9-F01B-DF1C-FD255EFABBDA}"/>
                </a:ext>
              </a:extLst>
            </p:cNvPr>
            <p:cNvGrpSpPr/>
            <p:nvPr/>
          </p:nvGrpSpPr>
          <p:grpSpPr>
            <a:xfrm>
              <a:off x="7371943" y="979765"/>
              <a:ext cx="4669568" cy="2607556"/>
              <a:chOff x="7800568" y="1027390"/>
              <a:chExt cx="4669568" cy="2607556"/>
            </a:xfrm>
          </p:grpSpPr>
          <p:sp>
            <p:nvSpPr>
              <p:cNvPr id="28" name="TextBox 27">
                <a:extLst>
                  <a:ext uri="{FF2B5EF4-FFF2-40B4-BE49-F238E27FC236}">
                    <a16:creationId xmlns:a16="http://schemas.microsoft.com/office/drawing/2014/main" id="{AF12932B-4234-D133-9EEB-BDA62659C047}"/>
                  </a:ext>
                </a:extLst>
              </p:cNvPr>
              <p:cNvSpPr txBox="1"/>
              <p:nvPr/>
            </p:nvSpPr>
            <p:spPr>
              <a:xfrm>
                <a:off x="7800568" y="1156021"/>
                <a:ext cx="4669568" cy="2478925"/>
              </a:xfrm>
              <a:prstGeom prst="rect">
                <a:avLst/>
              </a:prstGeom>
              <a:no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txBody>
              <a:bodyPr wrap="square" rtlCol="0">
                <a:spAutoFit/>
              </a:bodyPr>
              <a:lstStyle/>
              <a:p>
                <a:r>
                  <a:rPr lang="en-US" sz="1600" dirty="0"/>
                  <a:t>Average Freight Value </a:t>
                </a:r>
                <a:r>
                  <a:rPr lang="en-US" sz="1600" b="1" i="0" dirty="0">
                    <a:solidFill>
                      <a:schemeClr val="bg1"/>
                    </a:solidFill>
                    <a:effectLst/>
                    <a:latin typeface="Consolas" panose="020B0609020204030204" pitchFamily="49" charset="0"/>
                  </a:rPr>
                  <a:t>20</a:t>
                </a:r>
                <a:r>
                  <a:rPr lang="en-US" sz="1600" dirty="0"/>
                  <a:t> </a:t>
                </a:r>
              </a:p>
              <a:p>
                <a:r>
                  <a:rPr lang="en-US" sz="1600" dirty="0"/>
                  <a:t>Standard Deviation </a:t>
                </a:r>
                <a:r>
                  <a:rPr lang="en-US" sz="1600" b="1" i="0" dirty="0">
                    <a:solidFill>
                      <a:schemeClr val="bg1"/>
                    </a:solidFill>
                    <a:effectLst/>
                    <a:latin typeface="Consolas" panose="020B0609020204030204" pitchFamily="49" charset="0"/>
                  </a:rPr>
                  <a:t>15</a:t>
                </a:r>
                <a:endParaRPr lang="en-US" sz="1600" b="1" dirty="0">
                  <a:solidFill>
                    <a:schemeClr val="bg1"/>
                  </a:solidFill>
                </a:endParaRPr>
              </a:p>
              <a:p>
                <a:r>
                  <a:rPr lang="en-US" sz="1600" dirty="0"/>
                  <a:t>Variance</a:t>
                </a:r>
                <a:r>
                  <a:rPr lang="en-US" sz="1600" b="1" dirty="0">
                    <a:solidFill>
                      <a:schemeClr val="bg1"/>
                    </a:solidFill>
                  </a:rPr>
                  <a:t> </a:t>
                </a:r>
                <a:r>
                  <a:rPr lang="en-US" sz="1600" b="1" i="0" dirty="0">
                    <a:solidFill>
                      <a:schemeClr val="bg1"/>
                    </a:solidFill>
                    <a:effectLst/>
                    <a:latin typeface="Consolas" panose="020B0609020204030204" pitchFamily="49" charset="0"/>
                  </a:rPr>
                  <a:t>250</a:t>
                </a:r>
                <a:endParaRPr lang="en-US" sz="1600" b="1" dirty="0">
                  <a:solidFill>
                    <a:schemeClr val="bg1"/>
                  </a:solidFill>
                </a:endParaRPr>
              </a:p>
              <a:p>
                <a:r>
                  <a:rPr lang="en-US" sz="1600" dirty="0"/>
                  <a:t>Minimum Freight Value </a:t>
                </a:r>
                <a:r>
                  <a:rPr lang="en-US" sz="1600" b="1" dirty="0">
                    <a:solidFill>
                      <a:schemeClr val="bg1"/>
                    </a:solidFill>
                  </a:rPr>
                  <a:t>0</a:t>
                </a:r>
              </a:p>
              <a:p>
                <a:r>
                  <a:rPr lang="en-US" sz="1600" dirty="0"/>
                  <a:t>Maximum Freight Value </a:t>
                </a:r>
                <a:r>
                  <a:rPr lang="en-US" sz="1600" b="1" dirty="0">
                    <a:solidFill>
                      <a:schemeClr val="bg1"/>
                    </a:solidFill>
                  </a:rPr>
                  <a:t>409</a:t>
                </a:r>
                <a:endParaRPr lang="en-US" sz="1600" b="1" i="0" dirty="0">
                  <a:solidFill>
                    <a:schemeClr val="bg1"/>
                  </a:solidFill>
                  <a:effectLst/>
                  <a:latin typeface="Consolas" panose="020B0609020204030204" pitchFamily="49" charset="0"/>
                </a:endParaRPr>
              </a:p>
              <a:p>
                <a:r>
                  <a:rPr lang="en-US" sz="1600" dirty="0"/>
                  <a:t>25% of the Freight Value Under </a:t>
                </a:r>
                <a:r>
                  <a:rPr lang="en-US" sz="1600" b="1" i="0" dirty="0">
                    <a:solidFill>
                      <a:schemeClr val="bg1"/>
                    </a:solidFill>
                    <a:effectLst/>
                    <a:latin typeface="Consolas" panose="020B0609020204030204" pitchFamily="49" charset="0"/>
                  </a:rPr>
                  <a:t>13</a:t>
                </a:r>
              </a:p>
              <a:p>
                <a:r>
                  <a:rPr lang="en-US" sz="1600" dirty="0"/>
                  <a:t>50% of the Freight Value Under </a:t>
                </a:r>
                <a:r>
                  <a:rPr lang="en-US" sz="1600" b="1" dirty="0">
                    <a:solidFill>
                      <a:schemeClr val="bg1"/>
                    </a:solidFill>
                  </a:rPr>
                  <a:t>16</a:t>
                </a:r>
              </a:p>
              <a:p>
                <a:r>
                  <a:rPr lang="en-US" sz="1600" dirty="0"/>
                  <a:t>75% of the Freight Value Under </a:t>
                </a:r>
                <a:r>
                  <a:rPr lang="en-US" sz="1600" b="1" dirty="0">
                    <a:solidFill>
                      <a:schemeClr val="bg1"/>
                    </a:solidFill>
                  </a:rPr>
                  <a:t>21</a:t>
                </a:r>
              </a:p>
              <a:p>
                <a:r>
                  <a:rPr lang="en-US" sz="1600" dirty="0"/>
                  <a:t>75% to 100% of the Freight Value between </a:t>
                </a:r>
                <a:r>
                  <a:rPr lang="en-US" sz="1600" b="1" dirty="0">
                    <a:solidFill>
                      <a:schemeClr val="bg1"/>
                    </a:solidFill>
                  </a:rPr>
                  <a:t>21</a:t>
                </a:r>
                <a:r>
                  <a:rPr lang="en-US" sz="1600" dirty="0"/>
                  <a:t> to </a:t>
                </a:r>
                <a:r>
                  <a:rPr lang="en-US" sz="1600" b="1" dirty="0">
                    <a:solidFill>
                      <a:schemeClr val="bg1"/>
                    </a:solidFill>
                  </a:rPr>
                  <a:t>409</a:t>
                </a:r>
              </a:p>
            </p:txBody>
          </p:sp>
          <p:pic>
            <p:nvPicPr>
              <p:cNvPr id="29" name="Graphic 28" descr="Bar chart with solid fill">
                <a:extLst>
                  <a:ext uri="{FF2B5EF4-FFF2-40B4-BE49-F238E27FC236}">
                    <a16:creationId xmlns:a16="http://schemas.microsoft.com/office/drawing/2014/main" id="{8E9AB145-FC18-AD05-045B-70252EB38B9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26580" y="1027390"/>
                <a:ext cx="914400" cy="914399"/>
              </a:xfrm>
              <a:prstGeom prst="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grpSp>
      </p:grpSp>
      <p:cxnSp>
        <p:nvCxnSpPr>
          <p:cNvPr id="31" name="Straight Connector 30">
            <a:extLst>
              <a:ext uri="{FF2B5EF4-FFF2-40B4-BE49-F238E27FC236}">
                <a16:creationId xmlns:a16="http://schemas.microsoft.com/office/drawing/2014/main" id="{A4B1CC9E-70C6-9104-0063-9FCCD19A3D44}"/>
              </a:ext>
            </a:extLst>
          </p:cNvPr>
          <p:cNvCxnSpPr>
            <a:cxnSpLocks/>
          </p:cNvCxnSpPr>
          <p:nvPr/>
        </p:nvCxnSpPr>
        <p:spPr>
          <a:xfrm>
            <a:off x="246743" y="3517998"/>
            <a:ext cx="10878457" cy="0"/>
          </a:xfrm>
          <a:prstGeom prst="line">
            <a:avLst/>
          </a:prstGeom>
          <a:ln>
            <a:solidFill>
              <a:schemeClr val="bg1">
                <a:lumMod val="95000"/>
              </a:schemeClr>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157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D11111B-81E9-4712-6607-116097554E67}"/>
              </a:ext>
            </a:extLst>
          </p:cNvPr>
          <p:cNvSpPr txBox="1"/>
          <p:nvPr/>
        </p:nvSpPr>
        <p:spPr>
          <a:xfrm>
            <a:off x="609599" y="-230079"/>
            <a:ext cx="6524625" cy="995009"/>
          </a:xfrm>
          <a:prstGeom prst="rect">
            <a:avLst/>
          </a:prstGeom>
          <a:noFill/>
        </p:spPr>
        <p:txBody>
          <a:bodyPr vert="horz" lIns="91440" tIns="45720" rIns="91440" bIns="45720" rtlCol="0" anchor="ctr">
            <a:normAutofit/>
          </a:bodyPr>
          <a:lstStyle/>
          <a:p>
            <a:pPr algn="ctr" defTabSz="914400">
              <a:lnSpc>
                <a:spcPct val="90000"/>
              </a:lnSpc>
              <a:spcBef>
                <a:spcPct val="0"/>
              </a:spcBef>
              <a:spcAft>
                <a:spcPts val="600"/>
              </a:spcAft>
            </a:pPr>
            <a:r>
              <a:rPr lang="en-US" sz="3600" b="0" kern="1200" dirty="0">
                <a:effectLst/>
                <a:latin typeface="+mj-lt"/>
                <a:ea typeface="+mj-ea"/>
                <a:cs typeface="+mj-cs"/>
              </a:rPr>
              <a:t>Exploratory Data Analysis (EDA)</a:t>
            </a:r>
          </a:p>
        </p:txBody>
      </p:sp>
      <p:pic>
        <p:nvPicPr>
          <p:cNvPr id="1026" name="Picture 2" descr="Exploratory analysis icon">
            <a:extLst>
              <a:ext uri="{FF2B5EF4-FFF2-40B4-BE49-F238E27FC236}">
                <a16:creationId xmlns:a16="http://schemas.microsoft.com/office/drawing/2014/main" id="{3FC02376-6130-2620-3280-CB6A61DB74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744" y="14999"/>
            <a:ext cx="504855" cy="504855"/>
          </a:xfrm>
          <a:prstGeom prst="rect">
            <a:avLst/>
          </a:prstGeom>
          <a:noFill/>
          <a:extLst>
            <a:ext uri="{909E8E84-426E-40DD-AFC4-6F175D3DCCD1}">
              <a14:hiddenFill xmlns:a14="http://schemas.microsoft.com/office/drawing/2010/main">
                <a:solidFill>
                  <a:srgbClr val="FFFFFF"/>
                </a:solidFill>
              </a14:hiddenFill>
            </a:ext>
          </a:extLst>
        </p:spPr>
      </p:pic>
      <p:sp>
        <p:nvSpPr>
          <p:cNvPr id="7" name="Arrow: Pentagon 6">
            <a:extLst>
              <a:ext uri="{FF2B5EF4-FFF2-40B4-BE49-F238E27FC236}">
                <a16:creationId xmlns:a16="http://schemas.microsoft.com/office/drawing/2014/main" id="{053A4674-7F57-27BE-9B16-9AA756520800}"/>
              </a:ext>
            </a:extLst>
          </p:cNvPr>
          <p:cNvSpPr/>
          <p:nvPr/>
        </p:nvSpPr>
        <p:spPr>
          <a:xfrm>
            <a:off x="7295867" y="671624"/>
            <a:ext cx="395852" cy="2686051"/>
          </a:xfrm>
          <a:prstGeom prst="homePlate">
            <a:avLst>
              <a:gd name="adj" fmla="val 100000"/>
            </a:avLst>
          </a:prstGeom>
          <a:solidFill>
            <a:schemeClr val="accent3"/>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CB6E37CD-A649-CB54-E012-A8D8864885F6}"/>
              </a:ext>
            </a:extLst>
          </p:cNvPr>
          <p:cNvGrpSpPr/>
          <p:nvPr/>
        </p:nvGrpSpPr>
        <p:grpSpPr>
          <a:xfrm>
            <a:off x="7291385" y="435483"/>
            <a:ext cx="4543427" cy="2706412"/>
            <a:chOff x="7305673" y="979764"/>
            <a:chExt cx="4554702" cy="2906435"/>
          </a:xfrm>
        </p:grpSpPr>
        <p:sp>
          <p:nvSpPr>
            <p:cNvPr id="16" name="Rectangle: Rounded Corners 15">
              <a:extLst>
                <a:ext uri="{FF2B5EF4-FFF2-40B4-BE49-F238E27FC236}">
                  <a16:creationId xmlns:a16="http://schemas.microsoft.com/office/drawing/2014/main" id="{CF41D180-4905-AA13-20F8-9E7CAF0AFA94}"/>
                </a:ext>
              </a:extLst>
            </p:cNvPr>
            <p:cNvSpPr/>
            <p:nvPr/>
          </p:nvSpPr>
          <p:spPr>
            <a:xfrm>
              <a:off x="7305673" y="979764"/>
              <a:ext cx="4535603" cy="2906435"/>
            </a:xfrm>
            <a:prstGeom prst="roundRect">
              <a:avLst>
                <a:gd name="adj" fmla="val 17996"/>
              </a:avLst>
            </a:prstGeom>
            <a:solidFill>
              <a:schemeClr val="accent3"/>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75046809-706A-C7B5-3D0F-F6270A45B27E}"/>
                </a:ext>
              </a:extLst>
            </p:cNvPr>
            <p:cNvGrpSpPr/>
            <p:nvPr/>
          </p:nvGrpSpPr>
          <p:grpSpPr>
            <a:xfrm>
              <a:off x="7553373" y="1070371"/>
              <a:ext cx="4307002" cy="2791601"/>
              <a:chOff x="7981998" y="1117996"/>
              <a:chExt cx="4307002" cy="2791601"/>
            </a:xfrm>
          </p:grpSpPr>
          <p:sp>
            <p:nvSpPr>
              <p:cNvPr id="17" name="TextBox 16">
                <a:extLst>
                  <a:ext uri="{FF2B5EF4-FFF2-40B4-BE49-F238E27FC236}">
                    <a16:creationId xmlns:a16="http://schemas.microsoft.com/office/drawing/2014/main" id="{B19DC2DD-3F0A-7379-6C96-7CEDAA421343}"/>
                  </a:ext>
                </a:extLst>
              </p:cNvPr>
              <p:cNvSpPr txBox="1"/>
              <p:nvPr/>
            </p:nvSpPr>
            <p:spPr>
              <a:xfrm>
                <a:off x="7981998" y="1166252"/>
                <a:ext cx="4307002" cy="2743345"/>
              </a:xfrm>
              <a:prstGeom prst="rect">
                <a:avLst/>
              </a:prstGeom>
              <a:no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txBody>
              <a:bodyPr wrap="square" rtlCol="0">
                <a:spAutoFit/>
              </a:bodyPr>
              <a:lstStyle/>
              <a:p>
                <a:r>
                  <a:rPr lang="en-US" sz="1600" dirty="0"/>
                  <a:t>Average P</a:t>
                </a:r>
                <a:r>
                  <a:rPr lang="en-US" sz="1600" dirty="0">
                    <a:effectLst/>
                  </a:rPr>
                  <a:t>ayment</a:t>
                </a:r>
                <a:r>
                  <a:rPr lang="en-US" sz="1600" dirty="0"/>
                  <a:t> V</a:t>
                </a:r>
                <a:r>
                  <a:rPr lang="en-US" sz="1600" dirty="0">
                    <a:effectLst/>
                  </a:rPr>
                  <a:t>alue</a:t>
                </a:r>
                <a:r>
                  <a:rPr lang="en-US" sz="1600" dirty="0"/>
                  <a:t> </a:t>
                </a:r>
                <a:r>
                  <a:rPr lang="en-US" sz="1600" b="1" dirty="0">
                    <a:solidFill>
                      <a:schemeClr val="bg1"/>
                    </a:solidFill>
                  </a:rPr>
                  <a:t>127</a:t>
                </a:r>
                <a:r>
                  <a:rPr lang="en-US" sz="1600" dirty="0"/>
                  <a:t> </a:t>
                </a:r>
              </a:p>
              <a:p>
                <a:r>
                  <a:rPr lang="en-US" sz="1600" dirty="0"/>
                  <a:t>Standard Deviation </a:t>
                </a:r>
                <a:r>
                  <a:rPr lang="en-US" sz="1600" b="1" dirty="0">
                    <a:solidFill>
                      <a:schemeClr val="bg1"/>
                    </a:solidFill>
                  </a:rPr>
                  <a:t>267</a:t>
                </a:r>
              </a:p>
              <a:p>
                <a:r>
                  <a:rPr lang="en-US" sz="1600" dirty="0"/>
                  <a:t>Variance</a:t>
                </a:r>
                <a:r>
                  <a:rPr lang="en-US" sz="1600" b="1" dirty="0">
                    <a:solidFill>
                      <a:schemeClr val="bg1"/>
                    </a:solidFill>
                  </a:rPr>
                  <a:t> </a:t>
                </a:r>
                <a:r>
                  <a:rPr lang="en-US" sz="1600" b="1" i="0" dirty="0">
                    <a:solidFill>
                      <a:schemeClr val="bg1"/>
                    </a:solidFill>
                    <a:effectLst/>
                    <a:latin typeface="Consolas" panose="020B0609020204030204" pitchFamily="49" charset="0"/>
                  </a:rPr>
                  <a:t>71,348</a:t>
                </a:r>
                <a:endParaRPr lang="en-US" sz="1600" b="1" dirty="0">
                  <a:solidFill>
                    <a:schemeClr val="bg1"/>
                  </a:solidFill>
                </a:endParaRPr>
              </a:p>
              <a:p>
                <a:r>
                  <a:rPr lang="en-US" sz="1600" dirty="0"/>
                  <a:t>Minimum P</a:t>
                </a:r>
                <a:r>
                  <a:rPr lang="en-US" sz="1600" dirty="0">
                    <a:effectLst/>
                  </a:rPr>
                  <a:t>ayment</a:t>
                </a:r>
                <a:r>
                  <a:rPr lang="en-US" sz="1600" dirty="0"/>
                  <a:t> V</a:t>
                </a:r>
                <a:r>
                  <a:rPr lang="en-US" sz="1600" dirty="0">
                    <a:effectLst/>
                  </a:rPr>
                  <a:t>alue</a:t>
                </a:r>
                <a:r>
                  <a:rPr lang="en-US" sz="1600" dirty="0"/>
                  <a:t> </a:t>
                </a:r>
                <a:r>
                  <a:rPr lang="en-US" sz="1600" b="1" dirty="0">
                    <a:solidFill>
                      <a:schemeClr val="bg1"/>
                    </a:solidFill>
                  </a:rPr>
                  <a:t>0</a:t>
                </a:r>
              </a:p>
              <a:p>
                <a:r>
                  <a:rPr lang="en-US" sz="1600" dirty="0"/>
                  <a:t>Maximum P</a:t>
                </a:r>
                <a:r>
                  <a:rPr lang="en-US" sz="1600" dirty="0">
                    <a:effectLst/>
                  </a:rPr>
                  <a:t>ayment</a:t>
                </a:r>
                <a:r>
                  <a:rPr lang="en-US" sz="1600" dirty="0"/>
                  <a:t> V</a:t>
                </a:r>
                <a:r>
                  <a:rPr lang="en-US" sz="1600" dirty="0">
                    <a:effectLst/>
                  </a:rPr>
                  <a:t>alue</a:t>
                </a:r>
                <a:r>
                  <a:rPr lang="en-US" sz="1600" dirty="0"/>
                  <a:t> </a:t>
                </a:r>
                <a:r>
                  <a:rPr lang="en-US" sz="1600" b="1" i="0" dirty="0">
                    <a:solidFill>
                      <a:schemeClr val="bg1"/>
                    </a:solidFill>
                    <a:effectLst/>
                    <a:latin typeface="Consolas" panose="020B0609020204030204" pitchFamily="49" charset="0"/>
                  </a:rPr>
                  <a:t>13,664</a:t>
                </a:r>
              </a:p>
              <a:p>
                <a:r>
                  <a:rPr lang="en-US" sz="1600" dirty="0"/>
                  <a:t>25% of the P</a:t>
                </a:r>
                <a:r>
                  <a:rPr lang="en-US" sz="1600" dirty="0">
                    <a:effectLst/>
                  </a:rPr>
                  <a:t>ayment</a:t>
                </a:r>
                <a:r>
                  <a:rPr lang="en-US" sz="1600" dirty="0"/>
                  <a:t> V</a:t>
                </a:r>
                <a:r>
                  <a:rPr lang="en-US" sz="1600" dirty="0">
                    <a:effectLst/>
                  </a:rPr>
                  <a:t>alue</a:t>
                </a:r>
                <a:r>
                  <a:rPr lang="en-US" sz="1600" dirty="0"/>
                  <a:t> Under </a:t>
                </a:r>
                <a:r>
                  <a:rPr lang="en-US" sz="1600" b="1" i="0" dirty="0">
                    <a:solidFill>
                      <a:schemeClr val="bg1"/>
                    </a:solidFill>
                    <a:effectLst/>
                    <a:latin typeface="Consolas" panose="020B0609020204030204" pitchFamily="49" charset="0"/>
                  </a:rPr>
                  <a:t>60</a:t>
                </a:r>
              </a:p>
              <a:p>
                <a:r>
                  <a:rPr lang="en-US" sz="1600" dirty="0"/>
                  <a:t>50% of the P</a:t>
                </a:r>
                <a:r>
                  <a:rPr lang="en-US" sz="1600" dirty="0">
                    <a:effectLst/>
                  </a:rPr>
                  <a:t>ayment</a:t>
                </a:r>
                <a:r>
                  <a:rPr lang="en-US" sz="1600" dirty="0"/>
                  <a:t> V</a:t>
                </a:r>
                <a:r>
                  <a:rPr lang="en-US" sz="1600" dirty="0">
                    <a:effectLst/>
                  </a:rPr>
                  <a:t>alue</a:t>
                </a:r>
                <a:r>
                  <a:rPr lang="en-US" sz="1600" dirty="0"/>
                  <a:t> Under </a:t>
                </a:r>
                <a:r>
                  <a:rPr lang="en-US" sz="1600" b="1" dirty="0">
                    <a:solidFill>
                      <a:schemeClr val="bg1"/>
                    </a:solidFill>
                  </a:rPr>
                  <a:t>108</a:t>
                </a:r>
              </a:p>
              <a:p>
                <a:r>
                  <a:rPr lang="en-US" sz="1600" dirty="0"/>
                  <a:t>75% of the P</a:t>
                </a:r>
                <a:r>
                  <a:rPr lang="en-US" sz="1600" dirty="0">
                    <a:effectLst/>
                  </a:rPr>
                  <a:t>ayment</a:t>
                </a:r>
                <a:r>
                  <a:rPr lang="en-US" sz="1600" dirty="0"/>
                  <a:t> V</a:t>
                </a:r>
                <a:r>
                  <a:rPr lang="en-US" sz="1600" dirty="0">
                    <a:effectLst/>
                  </a:rPr>
                  <a:t>alue</a:t>
                </a:r>
                <a:r>
                  <a:rPr lang="en-US" sz="1600" dirty="0"/>
                  <a:t> Under </a:t>
                </a:r>
                <a:r>
                  <a:rPr lang="en-US" sz="1600" b="1" dirty="0">
                    <a:solidFill>
                      <a:schemeClr val="bg1"/>
                    </a:solidFill>
                  </a:rPr>
                  <a:t>189</a:t>
                </a:r>
              </a:p>
              <a:p>
                <a:r>
                  <a:rPr lang="en-US" sz="1600" dirty="0"/>
                  <a:t>75% to 100% of the P</a:t>
                </a:r>
                <a:r>
                  <a:rPr lang="en-US" sz="1600" dirty="0">
                    <a:effectLst/>
                  </a:rPr>
                  <a:t>ayment</a:t>
                </a:r>
                <a:r>
                  <a:rPr lang="en-US" sz="1600" dirty="0"/>
                  <a:t> V</a:t>
                </a:r>
                <a:r>
                  <a:rPr lang="en-US" sz="1600" dirty="0">
                    <a:effectLst/>
                  </a:rPr>
                  <a:t>alue</a:t>
                </a:r>
                <a:r>
                  <a:rPr lang="en-US" sz="1600" dirty="0"/>
                  <a:t> between </a:t>
                </a:r>
                <a:r>
                  <a:rPr lang="en-US" sz="1600" b="1" dirty="0">
                    <a:solidFill>
                      <a:schemeClr val="bg1"/>
                    </a:solidFill>
                  </a:rPr>
                  <a:t>189</a:t>
                </a:r>
                <a:r>
                  <a:rPr lang="en-US" sz="1600" dirty="0"/>
                  <a:t> to </a:t>
                </a:r>
                <a:r>
                  <a:rPr lang="en-US" sz="1600" b="1" dirty="0">
                    <a:solidFill>
                      <a:schemeClr val="bg1"/>
                    </a:solidFill>
                  </a:rPr>
                  <a:t>13,664</a:t>
                </a:r>
              </a:p>
            </p:txBody>
          </p:sp>
          <p:pic>
            <p:nvPicPr>
              <p:cNvPr id="19" name="Graphic 18" descr="Bar chart with solid fill">
                <a:extLst>
                  <a:ext uri="{FF2B5EF4-FFF2-40B4-BE49-F238E27FC236}">
                    <a16:creationId xmlns:a16="http://schemas.microsoft.com/office/drawing/2014/main" id="{821C0238-51F7-86FF-0D8D-7537C55F81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55826" y="1117996"/>
                <a:ext cx="914400" cy="914400"/>
              </a:xfrm>
              <a:prstGeom prst="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grpSp>
      </p:grpSp>
      <p:sp>
        <p:nvSpPr>
          <p:cNvPr id="24" name="Arrow: Pentagon 23">
            <a:extLst>
              <a:ext uri="{FF2B5EF4-FFF2-40B4-BE49-F238E27FC236}">
                <a16:creationId xmlns:a16="http://schemas.microsoft.com/office/drawing/2014/main" id="{0BE5AD8E-2AFF-D728-1485-B2A4FD8B8B01}"/>
              </a:ext>
            </a:extLst>
          </p:cNvPr>
          <p:cNvSpPr/>
          <p:nvPr/>
        </p:nvSpPr>
        <p:spPr>
          <a:xfrm>
            <a:off x="7291387" y="3907146"/>
            <a:ext cx="400332" cy="2686051"/>
          </a:xfrm>
          <a:prstGeom prst="homePlate">
            <a:avLst>
              <a:gd name="adj" fmla="val 100000"/>
            </a:avLst>
          </a:prstGeom>
          <a:solidFill>
            <a:schemeClr val="accent3"/>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80E999DD-F57F-9F82-D859-A8C863A9CA14}"/>
              </a:ext>
            </a:extLst>
          </p:cNvPr>
          <p:cNvGrpSpPr/>
          <p:nvPr/>
        </p:nvGrpSpPr>
        <p:grpSpPr>
          <a:xfrm>
            <a:off x="7296446" y="3744998"/>
            <a:ext cx="4705070" cy="2745196"/>
            <a:chOff x="7305673" y="938114"/>
            <a:chExt cx="4716740" cy="2948085"/>
          </a:xfrm>
        </p:grpSpPr>
        <p:sp>
          <p:nvSpPr>
            <p:cNvPr id="26" name="Rectangle: Rounded Corners 25">
              <a:extLst>
                <a:ext uri="{FF2B5EF4-FFF2-40B4-BE49-F238E27FC236}">
                  <a16:creationId xmlns:a16="http://schemas.microsoft.com/office/drawing/2014/main" id="{5A0C04FC-9893-D54F-6A66-74C7C720F3D9}"/>
                </a:ext>
              </a:extLst>
            </p:cNvPr>
            <p:cNvSpPr/>
            <p:nvPr/>
          </p:nvSpPr>
          <p:spPr>
            <a:xfrm>
              <a:off x="7305673" y="979764"/>
              <a:ext cx="4535603" cy="2906435"/>
            </a:xfrm>
            <a:prstGeom prst="roundRect">
              <a:avLst>
                <a:gd name="adj" fmla="val 17996"/>
              </a:avLst>
            </a:prstGeom>
            <a:solidFill>
              <a:schemeClr val="accent3"/>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5A86528F-38D9-F01B-DF1C-FD255EFABBDA}"/>
                </a:ext>
              </a:extLst>
            </p:cNvPr>
            <p:cNvGrpSpPr/>
            <p:nvPr/>
          </p:nvGrpSpPr>
          <p:grpSpPr>
            <a:xfrm>
              <a:off x="7352845" y="938114"/>
              <a:ext cx="4669568" cy="2882938"/>
              <a:chOff x="7781470" y="985739"/>
              <a:chExt cx="4669568" cy="2882938"/>
            </a:xfrm>
          </p:grpSpPr>
          <p:sp>
            <p:nvSpPr>
              <p:cNvPr id="28" name="TextBox 27">
                <a:extLst>
                  <a:ext uri="{FF2B5EF4-FFF2-40B4-BE49-F238E27FC236}">
                    <a16:creationId xmlns:a16="http://schemas.microsoft.com/office/drawing/2014/main" id="{AF12932B-4234-D133-9EEB-BDA62659C047}"/>
                  </a:ext>
                </a:extLst>
              </p:cNvPr>
              <p:cNvSpPr txBox="1"/>
              <p:nvPr/>
            </p:nvSpPr>
            <p:spPr>
              <a:xfrm>
                <a:off x="7781470" y="1125334"/>
                <a:ext cx="4669568" cy="2743343"/>
              </a:xfrm>
              <a:prstGeom prst="rect">
                <a:avLst/>
              </a:prstGeom>
              <a:no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txBody>
              <a:bodyPr wrap="square" rtlCol="0">
                <a:spAutoFit/>
              </a:bodyPr>
              <a:lstStyle/>
              <a:p>
                <a:r>
                  <a:rPr lang="en-US" sz="1600" dirty="0"/>
                  <a:t>Average Payment Installments </a:t>
                </a:r>
                <a:r>
                  <a:rPr lang="en-US" sz="1600" b="1" dirty="0">
                    <a:solidFill>
                      <a:schemeClr val="bg1"/>
                    </a:solidFill>
                    <a:latin typeface="Consolas" panose="020B0609020204030204" pitchFamily="49" charset="0"/>
                  </a:rPr>
                  <a:t>3</a:t>
                </a:r>
                <a:r>
                  <a:rPr lang="en-US" sz="1600" dirty="0"/>
                  <a:t> </a:t>
                </a:r>
              </a:p>
              <a:p>
                <a:r>
                  <a:rPr lang="en-US" sz="1600" dirty="0"/>
                  <a:t>Standard Deviation </a:t>
                </a:r>
                <a:r>
                  <a:rPr lang="en-US" sz="1600" b="1" dirty="0">
                    <a:solidFill>
                      <a:schemeClr val="bg1"/>
                    </a:solidFill>
                  </a:rPr>
                  <a:t>2.7</a:t>
                </a:r>
                <a:endParaRPr lang="en-US" sz="1600" b="1" dirty="0">
                  <a:solidFill>
                    <a:schemeClr val="bg1"/>
                  </a:solidFill>
                  <a:latin typeface="Consolas" panose="020B0609020204030204" pitchFamily="49" charset="0"/>
                </a:endParaRPr>
              </a:p>
              <a:p>
                <a:r>
                  <a:rPr lang="en-US" sz="1600" dirty="0"/>
                  <a:t>Variance</a:t>
                </a:r>
                <a:r>
                  <a:rPr lang="en-US" sz="1600" b="1" dirty="0">
                    <a:solidFill>
                      <a:schemeClr val="bg1"/>
                    </a:solidFill>
                  </a:rPr>
                  <a:t> </a:t>
                </a:r>
                <a:r>
                  <a:rPr lang="en-US" sz="1600" b="1" i="0" dirty="0">
                    <a:solidFill>
                      <a:schemeClr val="bg1"/>
                    </a:solidFill>
                    <a:effectLst/>
                    <a:latin typeface="Consolas" panose="020B0609020204030204" pitchFamily="49" charset="0"/>
                  </a:rPr>
                  <a:t>7.7</a:t>
                </a:r>
                <a:endParaRPr lang="en-US" sz="1600" b="1" dirty="0">
                  <a:solidFill>
                    <a:schemeClr val="bg1"/>
                  </a:solidFill>
                </a:endParaRPr>
              </a:p>
              <a:p>
                <a:r>
                  <a:rPr lang="en-US" sz="1600" dirty="0"/>
                  <a:t>Minimum Payment Installments  </a:t>
                </a:r>
                <a:r>
                  <a:rPr lang="en-US" sz="1600" b="1" dirty="0">
                    <a:solidFill>
                      <a:schemeClr val="bg1"/>
                    </a:solidFill>
                  </a:rPr>
                  <a:t>1</a:t>
                </a:r>
              </a:p>
              <a:p>
                <a:r>
                  <a:rPr lang="en-US" sz="1600" dirty="0"/>
                  <a:t>Maximum Review Score </a:t>
                </a:r>
                <a:r>
                  <a:rPr lang="en-US" sz="1600" b="1" dirty="0">
                    <a:solidFill>
                      <a:schemeClr val="bg1"/>
                    </a:solidFill>
                  </a:rPr>
                  <a:t>24</a:t>
                </a:r>
                <a:endParaRPr lang="en-US" sz="1600" b="1" i="0" dirty="0">
                  <a:solidFill>
                    <a:schemeClr val="bg1"/>
                  </a:solidFill>
                  <a:effectLst/>
                  <a:latin typeface="Consolas" panose="020B0609020204030204" pitchFamily="49" charset="0"/>
                </a:endParaRPr>
              </a:p>
              <a:p>
                <a:r>
                  <a:rPr lang="en-US" sz="1600" dirty="0"/>
                  <a:t>25% of the Payment Installments Under </a:t>
                </a:r>
                <a:r>
                  <a:rPr lang="en-US" sz="1600" b="1" i="0" dirty="0">
                    <a:solidFill>
                      <a:schemeClr val="bg1"/>
                    </a:solidFill>
                    <a:effectLst/>
                    <a:latin typeface="Consolas" panose="020B0609020204030204" pitchFamily="49" charset="0"/>
                  </a:rPr>
                  <a:t>1</a:t>
                </a:r>
              </a:p>
              <a:p>
                <a:r>
                  <a:rPr lang="en-US" sz="1600" dirty="0"/>
                  <a:t>50% of the Payment Installments Under </a:t>
                </a:r>
                <a:r>
                  <a:rPr lang="en-US" sz="1600" b="1" dirty="0">
                    <a:solidFill>
                      <a:schemeClr val="bg1"/>
                    </a:solidFill>
                  </a:rPr>
                  <a:t>2</a:t>
                </a:r>
              </a:p>
              <a:p>
                <a:r>
                  <a:rPr lang="en-US" sz="1600" dirty="0"/>
                  <a:t>75% of the Payment Installments Under </a:t>
                </a:r>
                <a:r>
                  <a:rPr lang="en-US" sz="1600" b="1" dirty="0">
                    <a:solidFill>
                      <a:schemeClr val="bg1"/>
                    </a:solidFill>
                  </a:rPr>
                  <a:t>4</a:t>
                </a:r>
              </a:p>
              <a:p>
                <a:r>
                  <a:rPr lang="en-US" sz="1600" dirty="0"/>
                  <a:t>75% to 100% of the Payment Installments between </a:t>
                </a:r>
              </a:p>
              <a:p>
                <a:r>
                  <a:rPr lang="en-US" sz="1600" b="1" dirty="0">
                    <a:solidFill>
                      <a:schemeClr val="bg1"/>
                    </a:solidFill>
                  </a:rPr>
                  <a:t>4</a:t>
                </a:r>
                <a:r>
                  <a:rPr lang="en-US" sz="1600" dirty="0"/>
                  <a:t> to </a:t>
                </a:r>
                <a:r>
                  <a:rPr lang="en-US" sz="1600" b="1" dirty="0">
                    <a:solidFill>
                      <a:schemeClr val="bg1"/>
                    </a:solidFill>
                  </a:rPr>
                  <a:t>24</a:t>
                </a:r>
              </a:p>
            </p:txBody>
          </p:sp>
          <p:pic>
            <p:nvPicPr>
              <p:cNvPr id="29" name="Graphic 28" descr="Bar chart with solid fill">
                <a:extLst>
                  <a:ext uri="{FF2B5EF4-FFF2-40B4-BE49-F238E27FC236}">
                    <a16:creationId xmlns:a16="http://schemas.microsoft.com/office/drawing/2014/main" id="{8E9AB145-FC18-AD05-045B-70252EB38B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72701" y="985739"/>
                <a:ext cx="914400" cy="914399"/>
              </a:xfrm>
              <a:prstGeom prst="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grpSp>
      </p:grpSp>
      <p:pic>
        <p:nvPicPr>
          <p:cNvPr id="6" name="Picture 5" descr="Graphical user interface, application&#10;&#10;Description automatically generated">
            <a:extLst>
              <a:ext uri="{FF2B5EF4-FFF2-40B4-BE49-F238E27FC236}">
                <a16:creationId xmlns:a16="http://schemas.microsoft.com/office/drawing/2014/main" id="{739F2DD7-4AF8-852E-21F2-A60463EB979E}"/>
              </a:ext>
            </a:extLst>
          </p:cNvPr>
          <p:cNvPicPr>
            <a:picLocks noChangeAspect="1"/>
          </p:cNvPicPr>
          <p:nvPr/>
        </p:nvPicPr>
        <p:blipFill rotWithShape="1">
          <a:blip r:embed="rId6">
            <a:extLst>
              <a:ext uri="{28A0092B-C50C-407E-A947-70E740481C1C}">
                <a14:useLocalDpi xmlns:a14="http://schemas.microsoft.com/office/drawing/2010/main" val="0"/>
              </a:ext>
            </a:extLst>
          </a:blip>
          <a:srcRect l="3479" r="7996"/>
          <a:stretch/>
        </p:blipFill>
        <p:spPr>
          <a:xfrm>
            <a:off x="246743" y="519853"/>
            <a:ext cx="6887481" cy="3194895"/>
          </a:xfrm>
          <a:prstGeom prst="rect">
            <a:avLst/>
          </a:prstGeom>
        </p:spPr>
      </p:pic>
      <p:cxnSp>
        <p:nvCxnSpPr>
          <p:cNvPr id="31" name="Straight Connector 30">
            <a:extLst>
              <a:ext uri="{FF2B5EF4-FFF2-40B4-BE49-F238E27FC236}">
                <a16:creationId xmlns:a16="http://schemas.microsoft.com/office/drawing/2014/main" id="{A4B1CC9E-70C6-9104-0063-9FCCD19A3D44}"/>
              </a:ext>
            </a:extLst>
          </p:cNvPr>
          <p:cNvCxnSpPr>
            <a:cxnSpLocks/>
          </p:cNvCxnSpPr>
          <p:nvPr/>
        </p:nvCxnSpPr>
        <p:spPr>
          <a:xfrm>
            <a:off x="246743" y="3556098"/>
            <a:ext cx="10878457" cy="0"/>
          </a:xfrm>
          <a:prstGeom prst="line">
            <a:avLst/>
          </a:prstGeom>
          <a:ln>
            <a:solidFill>
              <a:schemeClr val="bg1">
                <a:lumMod val="95000"/>
              </a:schemeClr>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0" name="Picture 9" descr="Chart, histogram, waterfall chart&#10;&#10;Description automatically generated">
            <a:extLst>
              <a:ext uri="{FF2B5EF4-FFF2-40B4-BE49-F238E27FC236}">
                <a16:creationId xmlns:a16="http://schemas.microsoft.com/office/drawing/2014/main" id="{9DEEB1E1-998D-9715-2994-C92A5AFEE2B1}"/>
              </a:ext>
            </a:extLst>
          </p:cNvPr>
          <p:cNvPicPr>
            <a:picLocks noChangeAspect="1"/>
          </p:cNvPicPr>
          <p:nvPr/>
        </p:nvPicPr>
        <p:blipFill rotWithShape="1">
          <a:blip r:embed="rId7">
            <a:extLst>
              <a:ext uri="{28A0092B-C50C-407E-A947-70E740481C1C}">
                <a14:useLocalDpi xmlns:a14="http://schemas.microsoft.com/office/drawing/2010/main" val="0"/>
              </a:ext>
            </a:extLst>
          </a:blip>
          <a:srcRect l="4499" r="7003"/>
          <a:stretch/>
        </p:blipFill>
        <p:spPr>
          <a:xfrm>
            <a:off x="246743" y="3714749"/>
            <a:ext cx="6887481" cy="3128251"/>
          </a:xfrm>
          <a:prstGeom prst="rect">
            <a:avLst/>
          </a:prstGeom>
        </p:spPr>
      </p:pic>
    </p:spTree>
    <p:extLst>
      <p:ext uri="{BB962C8B-B14F-4D97-AF65-F5344CB8AC3E}">
        <p14:creationId xmlns:p14="http://schemas.microsoft.com/office/powerpoint/2010/main" val="458852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D11111B-81E9-4712-6607-116097554E67}"/>
              </a:ext>
            </a:extLst>
          </p:cNvPr>
          <p:cNvSpPr txBox="1"/>
          <p:nvPr/>
        </p:nvSpPr>
        <p:spPr>
          <a:xfrm>
            <a:off x="617988" y="-230079"/>
            <a:ext cx="6524625" cy="995009"/>
          </a:xfrm>
          <a:prstGeom prst="rect">
            <a:avLst/>
          </a:prstGeom>
          <a:noFill/>
        </p:spPr>
        <p:txBody>
          <a:bodyPr vert="horz" lIns="91440" tIns="45720" rIns="91440" bIns="45720" rtlCol="0" anchor="ctr">
            <a:normAutofit/>
          </a:bodyPr>
          <a:lstStyle/>
          <a:p>
            <a:pPr algn="ctr" defTabSz="914400">
              <a:lnSpc>
                <a:spcPct val="90000"/>
              </a:lnSpc>
              <a:spcBef>
                <a:spcPct val="0"/>
              </a:spcBef>
              <a:spcAft>
                <a:spcPts val="600"/>
              </a:spcAft>
            </a:pPr>
            <a:r>
              <a:rPr lang="en-US" sz="3600" b="0" kern="1200" dirty="0">
                <a:effectLst/>
                <a:latin typeface="+mj-lt"/>
                <a:ea typeface="+mj-ea"/>
                <a:cs typeface="+mj-cs"/>
              </a:rPr>
              <a:t>Exploratory Data Analysis (EDA)</a:t>
            </a:r>
          </a:p>
        </p:txBody>
      </p:sp>
      <p:pic>
        <p:nvPicPr>
          <p:cNvPr id="1026" name="Picture 2" descr="Exploratory analysis icon">
            <a:extLst>
              <a:ext uri="{FF2B5EF4-FFF2-40B4-BE49-F238E27FC236}">
                <a16:creationId xmlns:a16="http://schemas.microsoft.com/office/drawing/2014/main" id="{3FC02376-6130-2620-3280-CB6A61DB74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744" y="14999"/>
            <a:ext cx="504855" cy="504855"/>
          </a:xfrm>
          <a:prstGeom prst="rect">
            <a:avLst/>
          </a:prstGeom>
          <a:noFill/>
          <a:extLst>
            <a:ext uri="{909E8E84-426E-40DD-AFC4-6F175D3DCCD1}">
              <a14:hiddenFill xmlns:a14="http://schemas.microsoft.com/office/drawing/2010/main">
                <a:solidFill>
                  <a:srgbClr val="FFFFFF"/>
                </a:solidFill>
              </a14:hiddenFill>
            </a:ext>
          </a:extLst>
        </p:spPr>
      </p:pic>
      <p:sp>
        <p:nvSpPr>
          <p:cNvPr id="7" name="Arrow: Pentagon 6">
            <a:extLst>
              <a:ext uri="{FF2B5EF4-FFF2-40B4-BE49-F238E27FC236}">
                <a16:creationId xmlns:a16="http://schemas.microsoft.com/office/drawing/2014/main" id="{053A4674-7F57-27BE-9B16-9AA756520800}"/>
              </a:ext>
            </a:extLst>
          </p:cNvPr>
          <p:cNvSpPr/>
          <p:nvPr/>
        </p:nvSpPr>
        <p:spPr>
          <a:xfrm>
            <a:off x="7295867" y="671624"/>
            <a:ext cx="395852" cy="2686051"/>
          </a:xfrm>
          <a:prstGeom prst="homePlate">
            <a:avLst>
              <a:gd name="adj" fmla="val 100000"/>
            </a:avLst>
          </a:prstGeom>
          <a:solidFill>
            <a:schemeClr val="accent3"/>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CB6E37CD-A649-CB54-E012-A8D8864885F6}"/>
              </a:ext>
            </a:extLst>
          </p:cNvPr>
          <p:cNvGrpSpPr/>
          <p:nvPr/>
        </p:nvGrpSpPr>
        <p:grpSpPr>
          <a:xfrm>
            <a:off x="7291390" y="435483"/>
            <a:ext cx="4662503" cy="2706412"/>
            <a:chOff x="7305673" y="979764"/>
            <a:chExt cx="4674072" cy="2906435"/>
          </a:xfrm>
        </p:grpSpPr>
        <p:sp>
          <p:nvSpPr>
            <p:cNvPr id="16" name="Rectangle: Rounded Corners 15">
              <a:extLst>
                <a:ext uri="{FF2B5EF4-FFF2-40B4-BE49-F238E27FC236}">
                  <a16:creationId xmlns:a16="http://schemas.microsoft.com/office/drawing/2014/main" id="{CF41D180-4905-AA13-20F8-9E7CAF0AFA94}"/>
                </a:ext>
              </a:extLst>
            </p:cNvPr>
            <p:cNvSpPr/>
            <p:nvPr/>
          </p:nvSpPr>
          <p:spPr>
            <a:xfrm>
              <a:off x="7305673" y="979764"/>
              <a:ext cx="4535603" cy="2906435"/>
            </a:xfrm>
            <a:prstGeom prst="roundRect">
              <a:avLst>
                <a:gd name="adj" fmla="val 17996"/>
              </a:avLst>
            </a:prstGeom>
            <a:solidFill>
              <a:schemeClr val="accent3"/>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75046809-706A-C7B5-3D0F-F6270A45B27E}"/>
                </a:ext>
              </a:extLst>
            </p:cNvPr>
            <p:cNvGrpSpPr/>
            <p:nvPr/>
          </p:nvGrpSpPr>
          <p:grpSpPr>
            <a:xfrm>
              <a:off x="7476981" y="1070371"/>
              <a:ext cx="4502764" cy="2537410"/>
              <a:chOff x="7905606" y="1117996"/>
              <a:chExt cx="4502764" cy="2537410"/>
            </a:xfrm>
          </p:grpSpPr>
          <p:sp>
            <p:nvSpPr>
              <p:cNvPr id="17" name="TextBox 16">
                <a:extLst>
                  <a:ext uri="{FF2B5EF4-FFF2-40B4-BE49-F238E27FC236}">
                    <a16:creationId xmlns:a16="http://schemas.microsoft.com/office/drawing/2014/main" id="{B19DC2DD-3F0A-7379-6C96-7CEDAA421343}"/>
                  </a:ext>
                </a:extLst>
              </p:cNvPr>
              <p:cNvSpPr txBox="1"/>
              <p:nvPr/>
            </p:nvSpPr>
            <p:spPr>
              <a:xfrm>
                <a:off x="7905606" y="1176481"/>
                <a:ext cx="4502764" cy="2478925"/>
              </a:xfrm>
              <a:prstGeom prst="rect">
                <a:avLst/>
              </a:prstGeom>
              <a:no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txBody>
              <a:bodyPr wrap="square" rtlCol="0">
                <a:spAutoFit/>
              </a:bodyPr>
              <a:lstStyle/>
              <a:p>
                <a:r>
                  <a:rPr lang="en-US" sz="1600" dirty="0"/>
                  <a:t>Average Order Item Id </a:t>
                </a:r>
                <a:r>
                  <a:rPr lang="en-US" sz="1600" b="1" dirty="0">
                    <a:solidFill>
                      <a:schemeClr val="bg1"/>
                    </a:solidFill>
                  </a:rPr>
                  <a:t>1.1</a:t>
                </a:r>
                <a:r>
                  <a:rPr lang="en-US" sz="1600" dirty="0"/>
                  <a:t> </a:t>
                </a:r>
              </a:p>
              <a:p>
                <a:r>
                  <a:rPr lang="en-US" sz="1600" dirty="0"/>
                  <a:t>Standard Deviation </a:t>
                </a:r>
                <a:r>
                  <a:rPr lang="en-US" sz="1600" b="1" dirty="0">
                    <a:solidFill>
                      <a:schemeClr val="bg1"/>
                    </a:solidFill>
                  </a:rPr>
                  <a:t>0.69</a:t>
                </a:r>
              </a:p>
              <a:p>
                <a:r>
                  <a:rPr lang="en-US" sz="1600" dirty="0"/>
                  <a:t>Variance</a:t>
                </a:r>
                <a:r>
                  <a:rPr lang="en-US" sz="1600" b="1" dirty="0">
                    <a:solidFill>
                      <a:schemeClr val="bg1"/>
                    </a:solidFill>
                  </a:rPr>
                  <a:t> </a:t>
                </a:r>
                <a:r>
                  <a:rPr lang="en-US" sz="1600" b="1" i="0" dirty="0">
                    <a:solidFill>
                      <a:schemeClr val="bg1"/>
                    </a:solidFill>
                    <a:effectLst/>
                    <a:latin typeface="Consolas" panose="020B0609020204030204" pitchFamily="49" charset="0"/>
                  </a:rPr>
                  <a:t>0.48</a:t>
                </a:r>
                <a:endParaRPr lang="en-US" sz="1600" b="1" dirty="0">
                  <a:solidFill>
                    <a:schemeClr val="bg1"/>
                  </a:solidFill>
                </a:endParaRPr>
              </a:p>
              <a:p>
                <a:r>
                  <a:rPr lang="en-US" sz="1600" dirty="0"/>
                  <a:t>Minimum Order Item Id </a:t>
                </a:r>
                <a:r>
                  <a:rPr lang="en-US" sz="1600" b="1" dirty="0">
                    <a:solidFill>
                      <a:schemeClr val="bg1"/>
                    </a:solidFill>
                  </a:rPr>
                  <a:t>1</a:t>
                </a:r>
              </a:p>
              <a:p>
                <a:r>
                  <a:rPr lang="en-US" sz="1600" dirty="0"/>
                  <a:t>Maximum Order Item Id </a:t>
                </a:r>
                <a:r>
                  <a:rPr lang="en-US" sz="1600" b="1" i="0" dirty="0">
                    <a:solidFill>
                      <a:schemeClr val="bg1"/>
                    </a:solidFill>
                    <a:effectLst/>
                    <a:latin typeface="Consolas" panose="020B0609020204030204" pitchFamily="49" charset="0"/>
                  </a:rPr>
                  <a:t>21</a:t>
                </a:r>
              </a:p>
              <a:p>
                <a:r>
                  <a:rPr lang="en-US" sz="1600" dirty="0"/>
                  <a:t>25% of the Order Item Id Under </a:t>
                </a:r>
                <a:r>
                  <a:rPr lang="en-US" sz="1600" b="1" dirty="0">
                    <a:solidFill>
                      <a:schemeClr val="bg1"/>
                    </a:solidFill>
                  </a:rPr>
                  <a:t>1</a:t>
                </a:r>
                <a:endParaRPr lang="en-US" sz="1600" b="1" i="0" dirty="0">
                  <a:solidFill>
                    <a:schemeClr val="bg1"/>
                  </a:solidFill>
                  <a:effectLst/>
                  <a:latin typeface="Consolas" panose="020B0609020204030204" pitchFamily="49" charset="0"/>
                </a:endParaRPr>
              </a:p>
              <a:p>
                <a:r>
                  <a:rPr lang="en-US" sz="1600" dirty="0"/>
                  <a:t>50% of the Order Item Id Under </a:t>
                </a:r>
                <a:r>
                  <a:rPr lang="en-US" sz="1600" b="1" dirty="0">
                    <a:solidFill>
                      <a:schemeClr val="bg1"/>
                    </a:solidFill>
                  </a:rPr>
                  <a:t>1</a:t>
                </a:r>
              </a:p>
              <a:p>
                <a:r>
                  <a:rPr lang="en-US" sz="1600" dirty="0"/>
                  <a:t>75% of the Order Item Id Under </a:t>
                </a:r>
                <a:r>
                  <a:rPr lang="en-US" sz="1600" b="1" dirty="0">
                    <a:solidFill>
                      <a:schemeClr val="bg1"/>
                    </a:solidFill>
                  </a:rPr>
                  <a:t>1</a:t>
                </a:r>
              </a:p>
              <a:p>
                <a:r>
                  <a:rPr lang="en-US" sz="1600" dirty="0"/>
                  <a:t>75% to 100% of the Order Item Id between </a:t>
                </a:r>
                <a:r>
                  <a:rPr lang="en-US" sz="1600" b="1" dirty="0">
                    <a:solidFill>
                      <a:schemeClr val="bg1"/>
                    </a:solidFill>
                  </a:rPr>
                  <a:t>1</a:t>
                </a:r>
                <a:r>
                  <a:rPr lang="en-US" sz="1600" dirty="0"/>
                  <a:t> to </a:t>
                </a:r>
                <a:r>
                  <a:rPr lang="en-US" sz="1600" b="1" dirty="0">
                    <a:solidFill>
                      <a:schemeClr val="bg1"/>
                    </a:solidFill>
                  </a:rPr>
                  <a:t>21</a:t>
                </a:r>
              </a:p>
            </p:txBody>
          </p:sp>
          <p:pic>
            <p:nvPicPr>
              <p:cNvPr id="19" name="Graphic 18" descr="Bar chart with solid fill">
                <a:extLst>
                  <a:ext uri="{FF2B5EF4-FFF2-40B4-BE49-F238E27FC236}">
                    <a16:creationId xmlns:a16="http://schemas.microsoft.com/office/drawing/2014/main" id="{821C0238-51F7-86FF-0D8D-7537C55F81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55826" y="1117996"/>
                <a:ext cx="914400" cy="914400"/>
              </a:xfrm>
              <a:prstGeom prst="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grpSp>
      </p:grpSp>
      <p:cxnSp>
        <p:nvCxnSpPr>
          <p:cNvPr id="31" name="Straight Connector 30">
            <a:extLst>
              <a:ext uri="{FF2B5EF4-FFF2-40B4-BE49-F238E27FC236}">
                <a16:creationId xmlns:a16="http://schemas.microsoft.com/office/drawing/2014/main" id="{A4B1CC9E-70C6-9104-0063-9FCCD19A3D44}"/>
              </a:ext>
            </a:extLst>
          </p:cNvPr>
          <p:cNvCxnSpPr>
            <a:cxnSpLocks/>
          </p:cNvCxnSpPr>
          <p:nvPr/>
        </p:nvCxnSpPr>
        <p:spPr>
          <a:xfrm>
            <a:off x="246743" y="3556098"/>
            <a:ext cx="10878457" cy="0"/>
          </a:xfrm>
          <a:prstGeom prst="line">
            <a:avLst/>
          </a:prstGeom>
          <a:ln>
            <a:solidFill>
              <a:schemeClr val="bg1">
                <a:lumMod val="95000"/>
              </a:schemeClr>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 name="Picture 2" descr="Graphical user interface, text, application, table&#10;&#10;Description automatically generated with medium confidence">
            <a:extLst>
              <a:ext uri="{FF2B5EF4-FFF2-40B4-BE49-F238E27FC236}">
                <a16:creationId xmlns:a16="http://schemas.microsoft.com/office/drawing/2014/main" id="{70F110CD-B4E2-07D0-AF37-0FE4E7163539}"/>
              </a:ext>
            </a:extLst>
          </p:cNvPr>
          <p:cNvPicPr>
            <a:picLocks noChangeAspect="1"/>
          </p:cNvPicPr>
          <p:nvPr/>
        </p:nvPicPr>
        <p:blipFill rotWithShape="1">
          <a:blip r:embed="rId6">
            <a:extLst>
              <a:ext uri="{28A0092B-C50C-407E-A947-70E740481C1C}">
                <a14:useLocalDpi xmlns:a14="http://schemas.microsoft.com/office/drawing/2010/main" val="0"/>
              </a:ext>
            </a:extLst>
          </a:blip>
          <a:srcRect l="3459" r="8545"/>
          <a:stretch/>
        </p:blipFill>
        <p:spPr>
          <a:xfrm>
            <a:off x="336916" y="519853"/>
            <a:ext cx="6797307" cy="3109171"/>
          </a:xfrm>
          <a:prstGeom prst="rect">
            <a:avLst/>
          </a:prstGeom>
        </p:spPr>
      </p:pic>
      <p:sp>
        <p:nvSpPr>
          <p:cNvPr id="5" name="Arrow: Pentagon 4">
            <a:extLst>
              <a:ext uri="{FF2B5EF4-FFF2-40B4-BE49-F238E27FC236}">
                <a16:creationId xmlns:a16="http://schemas.microsoft.com/office/drawing/2014/main" id="{213FBB49-2EB9-E05C-3B1E-F4D492980C0C}"/>
              </a:ext>
            </a:extLst>
          </p:cNvPr>
          <p:cNvSpPr/>
          <p:nvPr/>
        </p:nvSpPr>
        <p:spPr>
          <a:xfrm>
            <a:off x="7291387" y="3907146"/>
            <a:ext cx="400332" cy="2686051"/>
          </a:xfrm>
          <a:prstGeom prst="homePlate">
            <a:avLst>
              <a:gd name="adj" fmla="val 100000"/>
            </a:avLst>
          </a:prstGeom>
          <a:solidFill>
            <a:schemeClr val="accent3"/>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09C013AE-7634-1316-A116-55DE663A70DD}"/>
              </a:ext>
            </a:extLst>
          </p:cNvPr>
          <p:cNvGrpSpPr/>
          <p:nvPr/>
        </p:nvGrpSpPr>
        <p:grpSpPr>
          <a:xfrm>
            <a:off x="7305969" y="3754523"/>
            <a:ext cx="4724120" cy="2745196"/>
            <a:chOff x="7305673" y="938114"/>
            <a:chExt cx="4735838" cy="2948085"/>
          </a:xfrm>
        </p:grpSpPr>
        <p:sp>
          <p:nvSpPr>
            <p:cNvPr id="10" name="Rectangle: Rounded Corners 9">
              <a:extLst>
                <a:ext uri="{FF2B5EF4-FFF2-40B4-BE49-F238E27FC236}">
                  <a16:creationId xmlns:a16="http://schemas.microsoft.com/office/drawing/2014/main" id="{8695B608-C327-0D59-1363-884374D16808}"/>
                </a:ext>
              </a:extLst>
            </p:cNvPr>
            <p:cNvSpPr/>
            <p:nvPr/>
          </p:nvSpPr>
          <p:spPr>
            <a:xfrm>
              <a:off x="7305673" y="979764"/>
              <a:ext cx="4535603" cy="2906435"/>
            </a:xfrm>
            <a:prstGeom prst="roundRect">
              <a:avLst>
                <a:gd name="adj" fmla="val 17996"/>
              </a:avLst>
            </a:prstGeom>
            <a:solidFill>
              <a:schemeClr val="accent3"/>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CA37D5CC-9F13-9AD1-4231-7CF1760616DB}"/>
                </a:ext>
              </a:extLst>
            </p:cNvPr>
            <p:cNvGrpSpPr/>
            <p:nvPr/>
          </p:nvGrpSpPr>
          <p:grpSpPr>
            <a:xfrm>
              <a:off x="7371943" y="938114"/>
              <a:ext cx="4669568" cy="2649208"/>
              <a:chOff x="7800568" y="985739"/>
              <a:chExt cx="4669568" cy="2649208"/>
            </a:xfrm>
          </p:grpSpPr>
          <p:sp>
            <p:nvSpPr>
              <p:cNvPr id="12" name="TextBox 11">
                <a:extLst>
                  <a:ext uri="{FF2B5EF4-FFF2-40B4-BE49-F238E27FC236}">
                    <a16:creationId xmlns:a16="http://schemas.microsoft.com/office/drawing/2014/main" id="{686DFC5F-A519-D9E4-4DAE-B25C740B30E4}"/>
                  </a:ext>
                </a:extLst>
              </p:cNvPr>
              <p:cNvSpPr txBox="1"/>
              <p:nvPr/>
            </p:nvSpPr>
            <p:spPr>
              <a:xfrm>
                <a:off x="7800568" y="1156021"/>
                <a:ext cx="4669568" cy="2478926"/>
              </a:xfrm>
              <a:prstGeom prst="rect">
                <a:avLst/>
              </a:prstGeom>
              <a:no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txBody>
              <a:bodyPr wrap="square" rtlCol="0">
                <a:spAutoFit/>
              </a:bodyPr>
              <a:lstStyle/>
              <a:p>
                <a:r>
                  <a:rPr lang="en-US" sz="1600" dirty="0"/>
                  <a:t>Average Review Score</a:t>
                </a:r>
                <a:r>
                  <a:rPr lang="en-US" sz="1600" b="1" dirty="0">
                    <a:solidFill>
                      <a:schemeClr val="bg1"/>
                    </a:solidFill>
                    <a:latin typeface="Consolas" panose="020B0609020204030204" pitchFamily="49" charset="0"/>
                  </a:rPr>
                  <a:t> 4</a:t>
                </a:r>
                <a:r>
                  <a:rPr lang="en-US" sz="1600" dirty="0"/>
                  <a:t> </a:t>
                </a:r>
              </a:p>
              <a:p>
                <a:r>
                  <a:rPr lang="en-US" sz="1600" dirty="0"/>
                  <a:t>Standard Deviation </a:t>
                </a:r>
                <a:r>
                  <a:rPr lang="en-US" sz="1600" b="1" dirty="0">
                    <a:solidFill>
                      <a:schemeClr val="bg1"/>
                    </a:solidFill>
                  </a:rPr>
                  <a:t>1.3</a:t>
                </a:r>
                <a:endParaRPr lang="en-US" sz="1600" b="1" dirty="0">
                  <a:solidFill>
                    <a:schemeClr val="bg1"/>
                  </a:solidFill>
                  <a:latin typeface="Consolas" panose="020B0609020204030204" pitchFamily="49" charset="0"/>
                </a:endParaRPr>
              </a:p>
              <a:p>
                <a:r>
                  <a:rPr lang="en-US" sz="1600" dirty="0"/>
                  <a:t>Variance</a:t>
                </a:r>
                <a:r>
                  <a:rPr lang="en-US" sz="1600" b="1" dirty="0">
                    <a:solidFill>
                      <a:schemeClr val="bg1"/>
                    </a:solidFill>
                  </a:rPr>
                  <a:t> </a:t>
                </a:r>
                <a:r>
                  <a:rPr lang="en-US" sz="1600" b="1" i="0" dirty="0">
                    <a:solidFill>
                      <a:schemeClr val="bg1"/>
                    </a:solidFill>
                    <a:effectLst/>
                    <a:latin typeface="Consolas" panose="020B0609020204030204" pitchFamily="49" charset="0"/>
                  </a:rPr>
                  <a:t>2</a:t>
                </a:r>
                <a:endParaRPr lang="en-US" sz="1600" b="1" dirty="0">
                  <a:solidFill>
                    <a:schemeClr val="bg1"/>
                  </a:solidFill>
                </a:endParaRPr>
              </a:p>
              <a:p>
                <a:r>
                  <a:rPr lang="en-US" sz="1600" dirty="0"/>
                  <a:t>Minimum Review Score </a:t>
                </a:r>
                <a:r>
                  <a:rPr lang="en-US" sz="1600" b="1" dirty="0">
                    <a:solidFill>
                      <a:schemeClr val="bg1"/>
                    </a:solidFill>
                  </a:rPr>
                  <a:t>1</a:t>
                </a:r>
              </a:p>
              <a:p>
                <a:r>
                  <a:rPr lang="en-US" sz="1600" dirty="0"/>
                  <a:t>Maximum Review Score </a:t>
                </a:r>
                <a:r>
                  <a:rPr lang="en-US" sz="1600" b="1" dirty="0">
                    <a:solidFill>
                      <a:schemeClr val="bg1"/>
                    </a:solidFill>
                  </a:rPr>
                  <a:t>5</a:t>
                </a:r>
                <a:endParaRPr lang="en-US" sz="1600" b="1" i="0" dirty="0">
                  <a:solidFill>
                    <a:schemeClr val="bg1"/>
                  </a:solidFill>
                  <a:effectLst/>
                  <a:latin typeface="Consolas" panose="020B0609020204030204" pitchFamily="49" charset="0"/>
                </a:endParaRPr>
              </a:p>
              <a:p>
                <a:r>
                  <a:rPr lang="en-US" sz="1600" dirty="0"/>
                  <a:t>25% of the Review Score Under </a:t>
                </a:r>
                <a:r>
                  <a:rPr lang="en-US" sz="1600" b="1" i="0" dirty="0">
                    <a:solidFill>
                      <a:schemeClr val="bg1"/>
                    </a:solidFill>
                    <a:effectLst/>
                    <a:latin typeface="Consolas" panose="020B0609020204030204" pitchFamily="49" charset="0"/>
                  </a:rPr>
                  <a:t>4</a:t>
                </a:r>
              </a:p>
              <a:p>
                <a:r>
                  <a:rPr lang="en-US" sz="1600" dirty="0"/>
                  <a:t>50% of the Review Score Under </a:t>
                </a:r>
                <a:r>
                  <a:rPr lang="en-US" sz="1600" b="1" dirty="0">
                    <a:solidFill>
                      <a:schemeClr val="bg1"/>
                    </a:solidFill>
                  </a:rPr>
                  <a:t>5</a:t>
                </a:r>
              </a:p>
              <a:p>
                <a:r>
                  <a:rPr lang="en-US" sz="1600" dirty="0"/>
                  <a:t>75% of the Review Score Under </a:t>
                </a:r>
                <a:r>
                  <a:rPr lang="en-US" sz="1600" b="1" dirty="0">
                    <a:solidFill>
                      <a:schemeClr val="bg1"/>
                    </a:solidFill>
                  </a:rPr>
                  <a:t>5</a:t>
                </a:r>
              </a:p>
              <a:p>
                <a:r>
                  <a:rPr lang="en-US" sz="1600" dirty="0"/>
                  <a:t>75% to 100% of the Review Score between </a:t>
                </a:r>
                <a:r>
                  <a:rPr lang="en-US" sz="1600" b="1" dirty="0">
                    <a:solidFill>
                      <a:schemeClr val="bg1"/>
                    </a:solidFill>
                  </a:rPr>
                  <a:t>5</a:t>
                </a:r>
                <a:r>
                  <a:rPr lang="en-US" sz="1600" dirty="0"/>
                  <a:t> to </a:t>
                </a:r>
                <a:r>
                  <a:rPr lang="en-US" sz="1600" b="1" dirty="0">
                    <a:solidFill>
                      <a:schemeClr val="bg1"/>
                    </a:solidFill>
                  </a:rPr>
                  <a:t>5</a:t>
                </a:r>
              </a:p>
            </p:txBody>
          </p:sp>
          <p:pic>
            <p:nvPicPr>
              <p:cNvPr id="13" name="Graphic 12" descr="Bar chart with solid fill">
                <a:extLst>
                  <a:ext uri="{FF2B5EF4-FFF2-40B4-BE49-F238E27FC236}">
                    <a16:creationId xmlns:a16="http://schemas.microsoft.com/office/drawing/2014/main" id="{301B1B5E-CDBB-583E-00B7-D13BC72AC5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72701" y="985739"/>
                <a:ext cx="914400" cy="914399"/>
              </a:xfrm>
              <a:prstGeom prst="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grpSp>
      </p:grpSp>
      <p:pic>
        <p:nvPicPr>
          <p:cNvPr id="14" name="Picture 13" descr="Chart&#10;&#10;Description automatically generated with medium confidence">
            <a:extLst>
              <a:ext uri="{FF2B5EF4-FFF2-40B4-BE49-F238E27FC236}">
                <a16:creationId xmlns:a16="http://schemas.microsoft.com/office/drawing/2014/main" id="{8699AA20-3D28-A41B-F6B0-43EFF5038E60}"/>
              </a:ext>
            </a:extLst>
          </p:cNvPr>
          <p:cNvPicPr>
            <a:picLocks noChangeAspect="1"/>
          </p:cNvPicPr>
          <p:nvPr/>
        </p:nvPicPr>
        <p:blipFill rotWithShape="1">
          <a:blip r:embed="rId7">
            <a:extLst>
              <a:ext uri="{28A0092B-C50C-407E-A947-70E740481C1C}">
                <a14:useLocalDpi xmlns:a14="http://schemas.microsoft.com/office/drawing/2010/main" val="0"/>
              </a:ext>
            </a:extLst>
          </a:blip>
          <a:srcRect l="3458" r="5086"/>
          <a:stretch/>
        </p:blipFill>
        <p:spPr>
          <a:xfrm>
            <a:off x="361650" y="3793307"/>
            <a:ext cx="6345065" cy="3113838"/>
          </a:xfrm>
          <a:prstGeom prst="rect">
            <a:avLst/>
          </a:prstGeom>
        </p:spPr>
      </p:pic>
    </p:spTree>
    <p:extLst>
      <p:ext uri="{BB962C8B-B14F-4D97-AF65-F5344CB8AC3E}">
        <p14:creationId xmlns:p14="http://schemas.microsoft.com/office/powerpoint/2010/main" val="652225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able&#10;&#10;Description automatically generated">
            <a:extLst>
              <a:ext uri="{FF2B5EF4-FFF2-40B4-BE49-F238E27FC236}">
                <a16:creationId xmlns:a16="http://schemas.microsoft.com/office/drawing/2014/main" id="{8EDFD2D0-9D60-F772-CAAC-EE7FC1F0BF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5100" y="9524"/>
            <a:ext cx="9486900" cy="6848475"/>
          </a:xfrm>
          <a:prstGeom prst="rect">
            <a:avLst/>
          </a:prstGeom>
        </p:spPr>
      </p:pic>
      <p:sp>
        <p:nvSpPr>
          <p:cNvPr id="4" name="TextBox 3">
            <a:extLst>
              <a:ext uri="{FF2B5EF4-FFF2-40B4-BE49-F238E27FC236}">
                <a16:creationId xmlns:a16="http://schemas.microsoft.com/office/drawing/2014/main" id="{D0D8DD16-98DD-DA2F-F29D-DCEB6644DDCA}"/>
              </a:ext>
            </a:extLst>
          </p:cNvPr>
          <p:cNvSpPr txBox="1"/>
          <p:nvPr/>
        </p:nvSpPr>
        <p:spPr>
          <a:xfrm>
            <a:off x="85724" y="1038224"/>
            <a:ext cx="2428875" cy="1857377"/>
          </a:xfrm>
          <a:prstGeom prst="rect">
            <a:avLst/>
          </a:prstGeom>
          <a:noFill/>
        </p:spPr>
        <p:txBody>
          <a:bodyPr wrap="square" rtlCol="0">
            <a:spAutoFit/>
          </a:bodyPr>
          <a:lstStyle/>
          <a:p>
            <a:r>
              <a:rPr lang="en-US" sz="2800" dirty="0">
                <a:latin typeface="Arial Rounded MT Bold" panose="020F0704030504030204" pitchFamily="34" charset="0"/>
              </a:rPr>
              <a:t>Relationship of each column with each other </a:t>
            </a:r>
          </a:p>
        </p:txBody>
      </p:sp>
      <p:pic>
        <p:nvPicPr>
          <p:cNvPr id="6" name="Graphic 5" descr="Scatterplot with solid fill">
            <a:extLst>
              <a:ext uri="{FF2B5EF4-FFF2-40B4-BE49-F238E27FC236}">
                <a16:creationId xmlns:a16="http://schemas.microsoft.com/office/drawing/2014/main" id="{27EE96B6-5DFC-8185-92F2-73521EECA9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724" y="123824"/>
            <a:ext cx="923926" cy="914400"/>
          </a:xfrm>
          <a:prstGeom prst="rect">
            <a:avLst/>
          </a:prstGeom>
        </p:spPr>
      </p:pic>
    </p:spTree>
    <p:extLst>
      <p:ext uri="{BB962C8B-B14F-4D97-AF65-F5344CB8AC3E}">
        <p14:creationId xmlns:p14="http://schemas.microsoft.com/office/powerpoint/2010/main" val="2959427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D982FB-0FB9-5446-06F4-65B64700578C}"/>
              </a:ext>
            </a:extLst>
          </p:cNvPr>
          <p:cNvGrpSpPr/>
          <p:nvPr/>
        </p:nvGrpSpPr>
        <p:grpSpPr>
          <a:xfrm>
            <a:off x="142874" y="3983132"/>
            <a:ext cx="2670428" cy="2635102"/>
            <a:chOff x="-1" y="372732"/>
            <a:chExt cx="2670428" cy="2617431"/>
          </a:xfrm>
        </p:grpSpPr>
        <p:grpSp>
          <p:nvGrpSpPr>
            <p:cNvPr id="8" name="Group 7">
              <a:extLst>
                <a:ext uri="{FF2B5EF4-FFF2-40B4-BE49-F238E27FC236}">
                  <a16:creationId xmlns:a16="http://schemas.microsoft.com/office/drawing/2014/main" id="{7CF3F528-8CAE-15D8-9E70-6EDD5F07A317}"/>
                </a:ext>
              </a:extLst>
            </p:cNvPr>
            <p:cNvGrpSpPr/>
            <p:nvPr/>
          </p:nvGrpSpPr>
          <p:grpSpPr>
            <a:xfrm>
              <a:off x="-1" y="372732"/>
              <a:ext cx="2536322" cy="2617431"/>
              <a:chOff x="0" y="401307"/>
              <a:chExt cx="2536322" cy="2617431"/>
            </a:xfrm>
          </p:grpSpPr>
          <p:pic>
            <p:nvPicPr>
              <p:cNvPr id="5" name="Picture 4" descr="Chart, scatter chart&#10;&#10;Description automatically generated">
                <a:extLst>
                  <a:ext uri="{FF2B5EF4-FFF2-40B4-BE49-F238E27FC236}">
                    <a16:creationId xmlns:a16="http://schemas.microsoft.com/office/drawing/2014/main" id="{6FE5EA90-FE3D-6050-9B33-FB016A8864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9590"/>
                <a:ext cx="2536322" cy="2449148"/>
              </a:xfrm>
              <a:prstGeom prst="rect">
                <a:avLst/>
              </a:prstGeom>
            </p:spPr>
          </p:pic>
          <p:sp>
            <p:nvSpPr>
              <p:cNvPr id="6" name="Speech Bubble: Rectangle 5">
                <a:extLst>
                  <a:ext uri="{FF2B5EF4-FFF2-40B4-BE49-F238E27FC236}">
                    <a16:creationId xmlns:a16="http://schemas.microsoft.com/office/drawing/2014/main" id="{05E2BF57-B967-C89C-4FF0-47DC863679F1}"/>
                  </a:ext>
                </a:extLst>
              </p:cNvPr>
              <p:cNvSpPr/>
              <p:nvPr/>
            </p:nvSpPr>
            <p:spPr>
              <a:xfrm>
                <a:off x="1268160" y="401307"/>
                <a:ext cx="1268161" cy="762000"/>
              </a:xfrm>
              <a:prstGeom prst="wedgeRectCallout">
                <a:avLst>
                  <a:gd name="adj1" fmla="val -59657"/>
                  <a:gd name="adj2" fmla="val 114113"/>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2F7BE012-54EF-AA7F-00ED-509E73C3BF0B}"/>
                </a:ext>
              </a:extLst>
            </p:cNvPr>
            <p:cNvSpPr txBox="1"/>
            <p:nvPr/>
          </p:nvSpPr>
          <p:spPr>
            <a:xfrm>
              <a:off x="1268160" y="430224"/>
              <a:ext cx="1402267" cy="704166"/>
            </a:xfrm>
            <a:prstGeom prst="rect">
              <a:avLst/>
            </a:prstGeom>
            <a:noFill/>
          </p:spPr>
          <p:txBody>
            <a:bodyPr wrap="square" rtlCol="0">
              <a:spAutoFit/>
            </a:bodyPr>
            <a:lstStyle/>
            <a:p>
              <a:r>
                <a:rPr lang="en-US" sz="800" dirty="0">
                  <a:solidFill>
                    <a:schemeClr val="tx1">
                      <a:lumMod val="65000"/>
                      <a:lumOff val="35000"/>
                    </a:schemeClr>
                  </a:solidFill>
                </a:rPr>
                <a:t>It seems there is a relationship between price and payment value, </a:t>
              </a:r>
            </a:p>
            <a:p>
              <a:r>
                <a:rPr lang="en-US" sz="800" dirty="0">
                  <a:solidFill>
                    <a:schemeClr val="tx1">
                      <a:lumMod val="65000"/>
                      <a:lumOff val="35000"/>
                    </a:schemeClr>
                  </a:solidFill>
                </a:rPr>
                <a:t>increase price increase payment value</a:t>
              </a:r>
            </a:p>
          </p:txBody>
        </p:sp>
      </p:grpSp>
      <p:grpSp>
        <p:nvGrpSpPr>
          <p:cNvPr id="16" name="Group 15">
            <a:extLst>
              <a:ext uri="{FF2B5EF4-FFF2-40B4-BE49-F238E27FC236}">
                <a16:creationId xmlns:a16="http://schemas.microsoft.com/office/drawing/2014/main" id="{9E65C560-A76C-A9F8-7132-6AF87B9E4A82}"/>
              </a:ext>
            </a:extLst>
          </p:cNvPr>
          <p:cNvGrpSpPr/>
          <p:nvPr/>
        </p:nvGrpSpPr>
        <p:grpSpPr>
          <a:xfrm>
            <a:off x="3277612" y="3982786"/>
            <a:ext cx="2530376" cy="2635446"/>
            <a:chOff x="2886076" y="3991890"/>
            <a:chExt cx="2476538" cy="2617773"/>
          </a:xfrm>
        </p:grpSpPr>
        <p:pic>
          <p:nvPicPr>
            <p:cNvPr id="11" name="Picture 10" descr="Chart, scatter chart&#10;&#10;Description automatically generated">
              <a:extLst>
                <a:ext uri="{FF2B5EF4-FFF2-40B4-BE49-F238E27FC236}">
                  <a16:creationId xmlns:a16="http://schemas.microsoft.com/office/drawing/2014/main" id="{599DE18D-4CE6-4CA3-6FD5-0A5CD1FA2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6076" y="4160515"/>
              <a:ext cx="2428392" cy="2449148"/>
            </a:xfrm>
            <a:prstGeom prst="rect">
              <a:avLst/>
            </a:prstGeom>
          </p:spPr>
        </p:pic>
        <p:grpSp>
          <p:nvGrpSpPr>
            <p:cNvPr id="15" name="Group 14">
              <a:extLst>
                <a:ext uri="{FF2B5EF4-FFF2-40B4-BE49-F238E27FC236}">
                  <a16:creationId xmlns:a16="http://schemas.microsoft.com/office/drawing/2014/main" id="{F86A121E-C337-DA02-FA3A-F245F6B0DCC5}"/>
                </a:ext>
              </a:extLst>
            </p:cNvPr>
            <p:cNvGrpSpPr/>
            <p:nvPr/>
          </p:nvGrpSpPr>
          <p:grpSpPr>
            <a:xfrm>
              <a:off x="4094453" y="3991890"/>
              <a:ext cx="1268161" cy="762000"/>
              <a:chOff x="6916186" y="2645457"/>
              <a:chExt cx="1268161" cy="762000"/>
            </a:xfrm>
          </p:grpSpPr>
          <p:sp>
            <p:nvSpPr>
              <p:cNvPr id="14" name="Speech Bubble: Rectangle 13">
                <a:extLst>
                  <a:ext uri="{FF2B5EF4-FFF2-40B4-BE49-F238E27FC236}">
                    <a16:creationId xmlns:a16="http://schemas.microsoft.com/office/drawing/2014/main" id="{1AFB5966-BF7D-D3C5-A019-C59124F5C5AD}"/>
                  </a:ext>
                </a:extLst>
              </p:cNvPr>
              <p:cNvSpPr/>
              <p:nvPr/>
            </p:nvSpPr>
            <p:spPr>
              <a:xfrm>
                <a:off x="6916186" y="2645457"/>
                <a:ext cx="1268161" cy="762000"/>
              </a:xfrm>
              <a:prstGeom prst="wedgeRectCallout">
                <a:avLst>
                  <a:gd name="adj1" fmla="val -59657"/>
                  <a:gd name="adj2" fmla="val 114113"/>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7398A52-287B-77F2-B35A-5AE558BAC748}"/>
                  </a:ext>
                </a:extLst>
              </p:cNvPr>
              <p:cNvSpPr txBox="1"/>
              <p:nvPr/>
            </p:nvSpPr>
            <p:spPr>
              <a:xfrm>
                <a:off x="6916186" y="2699571"/>
                <a:ext cx="1268161" cy="584775"/>
              </a:xfrm>
              <a:prstGeom prst="rect">
                <a:avLst/>
              </a:prstGeom>
              <a:noFill/>
            </p:spPr>
            <p:txBody>
              <a:bodyPr wrap="square" rtlCol="0">
                <a:spAutoFit/>
              </a:bodyPr>
              <a:lstStyle/>
              <a:p>
                <a:r>
                  <a:rPr lang="en-US" sz="800" dirty="0">
                    <a:solidFill>
                      <a:schemeClr val="tx1">
                        <a:lumMod val="65000"/>
                        <a:lumOff val="35000"/>
                      </a:schemeClr>
                    </a:solidFill>
                  </a:rPr>
                  <a:t>Obvious that most payment installments are between 1 to 10 and most booming to the price</a:t>
                </a:r>
              </a:p>
            </p:txBody>
          </p:sp>
        </p:grpSp>
      </p:grpSp>
      <p:grpSp>
        <p:nvGrpSpPr>
          <p:cNvPr id="17" name="Group 16">
            <a:extLst>
              <a:ext uri="{FF2B5EF4-FFF2-40B4-BE49-F238E27FC236}">
                <a16:creationId xmlns:a16="http://schemas.microsoft.com/office/drawing/2014/main" id="{FDD68ECB-1592-D2E6-9B39-291512396C39}"/>
              </a:ext>
            </a:extLst>
          </p:cNvPr>
          <p:cNvGrpSpPr/>
          <p:nvPr/>
        </p:nvGrpSpPr>
        <p:grpSpPr>
          <a:xfrm>
            <a:off x="6278246" y="3982785"/>
            <a:ext cx="2623378" cy="2635448"/>
            <a:chOff x="5521348" y="3902087"/>
            <a:chExt cx="2623378" cy="2716146"/>
          </a:xfrm>
        </p:grpSpPr>
        <p:pic>
          <p:nvPicPr>
            <p:cNvPr id="18" name="Picture 17" descr="Chart&#10;&#10;Description automatically generated">
              <a:extLst>
                <a:ext uri="{FF2B5EF4-FFF2-40B4-BE49-F238E27FC236}">
                  <a16:creationId xmlns:a16="http://schemas.microsoft.com/office/drawing/2014/main" id="{DEBE84B2-B9E8-4747-F96E-88EC061EC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1348" y="4077050"/>
              <a:ext cx="2536322" cy="2541183"/>
            </a:xfrm>
            <a:prstGeom prst="rect">
              <a:avLst/>
            </a:prstGeom>
          </p:spPr>
        </p:pic>
        <p:sp>
          <p:nvSpPr>
            <p:cNvPr id="19" name="Speech Bubble: Rectangle 18">
              <a:extLst>
                <a:ext uri="{FF2B5EF4-FFF2-40B4-BE49-F238E27FC236}">
                  <a16:creationId xmlns:a16="http://schemas.microsoft.com/office/drawing/2014/main" id="{1870F2E6-B5C5-10C4-210C-DACD972FAF9E}"/>
                </a:ext>
              </a:extLst>
            </p:cNvPr>
            <p:cNvSpPr/>
            <p:nvPr/>
          </p:nvSpPr>
          <p:spPr>
            <a:xfrm>
              <a:off x="6750046" y="3902087"/>
              <a:ext cx="1295730" cy="762000"/>
            </a:xfrm>
            <a:prstGeom prst="wedgeRectCallout">
              <a:avLst>
                <a:gd name="adj1" fmla="val -59657"/>
                <a:gd name="adj2" fmla="val 114113"/>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6B1E9833-4579-8858-7AAA-DCAF5BFD167B}"/>
                </a:ext>
              </a:extLst>
            </p:cNvPr>
            <p:cNvSpPr txBox="1"/>
            <p:nvPr/>
          </p:nvSpPr>
          <p:spPr>
            <a:xfrm>
              <a:off x="6750046" y="3956202"/>
              <a:ext cx="1394680" cy="707886"/>
            </a:xfrm>
            <a:prstGeom prst="rect">
              <a:avLst/>
            </a:prstGeom>
            <a:noFill/>
          </p:spPr>
          <p:txBody>
            <a:bodyPr wrap="square" rtlCol="0">
              <a:spAutoFit/>
            </a:bodyPr>
            <a:lstStyle/>
            <a:p>
              <a:r>
                <a:rPr lang="en-US" sz="800" dirty="0">
                  <a:solidFill>
                    <a:schemeClr val="tx1">
                      <a:lumMod val="65000"/>
                      <a:lumOff val="35000"/>
                    </a:schemeClr>
                  </a:solidFill>
                </a:rPr>
                <a:t>Obvious here that most people use one payment type sequentially and don't change it a lot and most profitable</a:t>
              </a:r>
            </a:p>
          </p:txBody>
        </p:sp>
      </p:grpSp>
      <p:grpSp>
        <p:nvGrpSpPr>
          <p:cNvPr id="13" name="Group 12">
            <a:extLst>
              <a:ext uri="{FF2B5EF4-FFF2-40B4-BE49-F238E27FC236}">
                <a16:creationId xmlns:a16="http://schemas.microsoft.com/office/drawing/2014/main" id="{013B5563-2093-5FCE-DC16-B94B5353D2ED}"/>
              </a:ext>
            </a:extLst>
          </p:cNvPr>
          <p:cNvGrpSpPr/>
          <p:nvPr/>
        </p:nvGrpSpPr>
        <p:grpSpPr>
          <a:xfrm>
            <a:off x="9377829" y="3982785"/>
            <a:ext cx="2723133" cy="2635447"/>
            <a:chOff x="8264550" y="4010288"/>
            <a:chExt cx="2738824" cy="2598218"/>
          </a:xfrm>
        </p:grpSpPr>
        <p:pic>
          <p:nvPicPr>
            <p:cNvPr id="3" name="Picture 2">
              <a:extLst>
                <a:ext uri="{FF2B5EF4-FFF2-40B4-BE49-F238E27FC236}">
                  <a16:creationId xmlns:a16="http://schemas.microsoft.com/office/drawing/2014/main" id="{5CFE3F29-3CEF-7409-0336-6F2DFBED27CD}"/>
                </a:ext>
              </a:extLst>
            </p:cNvPr>
            <p:cNvPicPr>
              <a:picLocks noChangeAspect="1"/>
            </p:cNvPicPr>
            <p:nvPr/>
          </p:nvPicPr>
          <p:blipFill>
            <a:blip r:embed="rId5"/>
            <a:stretch>
              <a:fillRect/>
            </a:stretch>
          </p:blipFill>
          <p:spPr>
            <a:xfrm>
              <a:off x="8264550" y="4177655"/>
              <a:ext cx="2536322" cy="2430851"/>
            </a:xfrm>
            <a:prstGeom prst="rect">
              <a:avLst/>
            </a:prstGeom>
          </p:spPr>
        </p:pic>
        <p:sp>
          <p:nvSpPr>
            <p:cNvPr id="4" name="Speech Bubble: Rectangle 3">
              <a:extLst>
                <a:ext uri="{FF2B5EF4-FFF2-40B4-BE49-F238E27FC236}">
                  <a16:creationId xmlns:a16="http://schemas.microsoft.com/office/drawing/2014/main" id="{941FCA1F-4EB8-11C8-2C09-320899B47DBB}"/>
                </a:ext>
              </a:extLst>
            </p:cNvPr>
            <p:cNvSpPr/>
            <p:nvPr/>
          </p:nvSpPr>
          <p:spPr>
            <a:xfrm>
              <a:off x="9599714" y="4010288"/>
              <a:ext cx="1295730" cy="762000"/>
            </a:xfrm>
            <a:prstGeom prst="wedgeRectCallout">
              <a:avLst>
                <a:gd name="adj1" fmla="val -59657"/>
                <a:gd name="adj2" fmla="val 114113"/>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B539720-8E44-0810-CB4E-ADB3861132D0}"/>
                </a:ext>
              </a:extLst>
            </p:cNvPr>
            <p:cNvSpPr txBox="1"/>
            <p:nvPr/>
          </p:nvSpPr>
          <p:spPr>
            <a:xfrm>
              <a:off x="9608694" y="4170734"/>
              <a:ext cx="1394680" cy="461665"/>
            </a:xfrm>
            <a:prstGeom prst="rect">
              <a:avLst/>
            </a:prstGeom>
            <a:noFill/>
          </p:spPr>
          <p:txBody>
            <a:bodyPr wrap="square" rtlCol="0">
              <a:spAutoFit/>
            </a:bodyPr>
            <a:lstStyle/>
            <a:p>
              <a:r>
                <a:rPr lang="en-US" sz="800" dirty="0">
                  <a:solidFill>
                    <a:schemeClr val="tx1">
                      <a:lumMod val="65000"/>
                      <a:lumOff val="35000"/>
                    </a:schemeClr>
                  </a:solidFill>
                </a:rPr>
                <a:t>It seems that 1 to 10 photos are enough to buy the product</a:t>
              </a:r>
            </a:p>
          </p:txBody>
        </p:sp>
      </p:grpSp>
      <p:grpSp>
        <p:nvGrpSpPr>
          <p:cNvPr id="26" name="Group 25">
            <a:extLst>
              <a:ext uri="{FF2B5EF4-FFF2-40B4-BE49-F238E27FC236}">
                <a16:creationId xmlns:a16="http://schemas.microsoft.com/office/drawing/2014/main" id="{85D293BC-B337-8402-63F8-EDC57E1AEFB5}"/>
              </a:ext>
            </a:extLst>
          </p:cNvPr>
          <p:cNvGrpSpPr/>
          <p:nvPr/>
        </p:nvGrpSpPr>
        <p:grpSpPr>
          <a:xfrm>
            <a:off x="142874" y="1143087"/>
            <a:ext cx="2628264" cy="2811105"/>
            <a:chOff x="142873" y="1401028"/>
            <a:chExt cx="2837247" cy="2811105"/>
          </a:xfrm>
        </p:grpSpPr>
        <p:pic>
          <p:nvPicPr>
            <p:cNvPr id="22" name="Picture 21">
              <a:extLst>
                <a:ext uri="{FF2B5EF4-FFF2-40B4-BE49-F238E27FC236}">
                  <a16:creationId xmlns:a16="http://schemas.microsoft.com/office/drawing/2014/main" id="{F9DEF58E-927C-A8A9-939A-E6647581ACAD}"/>
                </a:ext>
              </a:extLst>
            </p:cNvPr>
            <p:cNvPicPr>
              <a:picLocks noChangeAspect="1"/>
            </p:cNvPicPr>
            <p:nvPr/>
          </p:nvPicPr>
          <p:blipFill>
            <a:blip r:embed="rId6"/>
            <a:stretch>
              <a:fillRect/>
            </a:stretch>
          </p:blipFill>
          <p:spPr>
            <a:xfrm>
              <a:off x="142873" y="1724335"/>
              <a:ext cx="2736411" cy="2487798"/>
            </a:xfrm>
            <a:prstGeom prst="rect">
              <a:avLst/>
            </a:prstGeom>
          </p:spPr>
        </p:pic>
        <p:grpSp>
          <p:nvGrpSpPr>
            <p:cNvPr id="25" name="Group 24">
              <a:extLst>
                <a:ext uri="{FF2B5EF4-FFF2-40B4-BE49-F238E27FC236}">
                  <a16:creationId xmlns:a16="http://schemas.microsoft.com/office/drawing/2014/main" id="{2D4DBED8-7AE8-42A4-5A99-C19F480E3052}"/>
                </a:ext>
              </a:extLst>
            </p:cNvPr>
            <p:cNvGrpSpPr/>
            <p:nvPr/>
          </p:nvGrpSpPr>
          <p:grpSpPr>
            <a:xfrm>
              <a:off x="1560786" y="1401028"/>
              <a:ext cx="1419334" cy="767145"/>
              <a:chOff x="1491179" y="1401028"/>
              <a:chExt cx="1419334" cy="767145"/>
            </a:xfrm>
          </p:grpSpPr>
          <p:sp>
            <p:nvSpPr>
              <p:cNvPr id="23" name="Speech Bubble: Rectangle 22">
                <a:extLst>
                  <a:ext uri="{FF2B5EF4-FFF2-40B4-BE49-F238E27FC236}">
                    <a16:creationId xmlns:a16="http://schemas.microsoft.com/office/drawing/2014/main" id="{C785F2DE-C3F1-062E-A2CE-86940BAAAEA7}"/>
                  </a:ext>
                </a:extLst>
              </p:cNvPr>
              <p:cNvSpPr/>
              <p:nvPr/>
            </p:nvSpPr>
            <p:spPr>
              <a:xfrm>
                <a:off x="1541517" y="1401028"/>
                <a:ext cx="1368996" cy="767145"/>
              </a:xfrm>
              <a:prstGeom prst="wedgeRectCallout">
                <a:avLst>
                  <a:gd name="adj1" fmla="val -59657"/>
                  <a:gd name="adj2" fmla="val 114113"/>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DE6AE52-F4D0-0C4F-1DCC-AD18BD5BCF62}"/>
                  </a:ext>
                </a:extLst>
              </p:cNvPr>
              <p:cNvSpPr txBox="1"/>
              <p:nvPr/>
            </p:nvSpPr>
            <p:spPr>
              <a:xfrm>
                <a:off x="1491179" y="1483823"/>
                <a:ext cx="1379708" cy="584775"/>
              </a:xfrm>
              <a:prstGeom prst="rect">
                <a:avLst/>
              </a:prstGeom>
              <a:noFill/>
            </p:spPr>
            <p:txBody>
              <a:bodyPr wrap="square" rtlCol="0">
                <a:spAutoFit/>
              </a:bodyPr>
              <a:lstStyle/>
              <a:p>
                <a:r>
                  <a:rPr lang="en-US" sz="800" dirty="0">
                    <a:solidFill>
                      <a:schemeClr val="tx1">
                        <a:lumMod val="65000"/>
                        <a:lumOff val="35000"/>
                      </a:schemeClr>
                    </a:solidFill>
                  </a:rPr>
                  <a:t>Apparent from 40 to 60 product name characters are the best option to buy the product</a:t>
                </a:r>
              </a:p>
            </p:txBody>
          </p:sp>
        </p:grpSp>
      </p:grpSp>
      <p:grpSp>
        <p:nvGrpSpPr>
          <p:cNvPr id="31" name="Group 30">
            <a:extLst>
              <a:ext uri="{FF2B5EF4-FFF2-40B4-BE49-F238E27FC236}">
                <a16:creationId xmlns:a16="http://schemas.microsoft.com/office/drawing/2014/main" id="{307C57E2-FC6F-3B9E-15B0-5F96912CE4E1}"/>
              </a:ext>
            </a:extLst>
          </p:cNvPr>
          <p:cNvGrpSpPr/>
          <p:nvPr/>
        </p:nvGrpSpPr>
        <p:grpSpPr>
          <a:xfrm>
            <a:off x="6310599" y="1140534"/>
            <a:ext cx="2534856" cy="2809875"/>
            <a:chOff x="3318181" y="1131115"/>
            <a:chExt cx="2534856" cy="2809875"/>
          </a:xfrm>
        </p:grpSpPr>
        <p:pic>
          <p:nvPicPr>
            <p:cNvPr id="28" name="Picture 27">
              <a:extLst>
                <a:ext uri="{FF2B5EF4-FFF2-40B4-BE49-F238E27FC236}">
                  <a16:creationId xmlns:a16="http://schemas.microsoft.com/office/drawing/2014/main" id="{204AE0D7-6E05-A931-F8EC-B18C6B4A16F6}"/>
                </a:ext>
              </a:extLst>
            </p:cNvPr>
            <p:cNvPicPr>
              <a:picLocks noChangeAspect="1"/>
            </p:cNvPicPr>
            <p:nvPr/>
          </p:nvPicPr>
          <p:blipFill>
            <a:blip r:embed="rId7"/>
            <a:stretch>
              <a:fillRect/>
            </a:stretch>
          </p:blipFill>
          <p:spPr>
            <a:xfrm>
              <a:off x="3318181" y="1384469"/>
              <a:ext cx="2534856" cy="2556521"/>
            </a:xfrm>
            <a:prstGeom prst="rect">
              <a:avLst/>
            </a:prstGeom>
          </p:spPr>
        </p:pic>
        <p:sp>
          <p:nvSpPr>
            <p:cNvPr id="29" name="Speech Bubble: Rectangle 28">
              <a:extLst>
                <a:ext uri="{FF2B5EF4-FFF2-40B4-BE49-F238E27FC236}">
                  <a16:creationId xmlns:a16="http://schemas.microsoft.com/office/drawing/2014/main" id="{D23D6ECE-7960-6491-33A9-91AAF10F6D14}"/>
                </a:ext>
              </a:extLst>
            </p:cNvPr>
            <p:cNvSpPr/>
            <p:nvPr/>
          </p:nvSpPr>
          <p:spPr>
            <a:xfrm>
              <a:off x="4584777" y="1131115"/>
              <a:ext cx="1268259" cy="767145"/>
            </a:xfrm>
            <a:prstGeom prst="wedgeRectCallout">
              <a:avLst>
                <a:gd name="adj1" fmla="val -59657"/>
                <a:gd name="adj2" fmla="val 114113"/>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a:extLst>
              <a:ext uri="{FF2B5EF4-FFF2-40B4-BE49-F238E27FC236}">
                <a16:creationId xmlns:a16="http://schemas.microsoft.com/office/drawing/2014/main" id="{7ECA5D7A-7854-4288-3F6B-ABD7284A7B41}"/>
              </a:ext>
            </a:extLst>
          </p:cNvPr>
          <p:cNvSpPr txBox="1"/>
          <p:nvPr/>
        </p:nvSpPr>
        <p:spPr>
          <a:xfrm>
            <a:off x="7559129" y="1184967"/>
            <a:ext cx="1286325" cy="722712"/>
          </a:xfrm>
          <a:prstGeom prst="rect">
            <a:avLst/>
          </a:prstGeom>
          <a:noFill/>
        </p:spPr>
        <p:txBody>
          <a:bodyPr wrap="square" rtlCol="0">
            <a:spAutoFit/>
          </a:bodyPr>
          <a:lstStyle/>
          <a:p>
            <a:r>
              <a:rPr lang="en-US" sz="800" dirty="0">
                <a:solidFill>
                  <a:schemeClr val="tx1">
                    <a:lumMod val="65000"/>
                    <a:lumOff val="35000"/>
                  </a:schemeClr>
                </a:solidFill>
              </a:rPr>
              <a:t>Determines that customers purchase from 1 to 5 items most time and most profitable as well</a:t>
            </a:r>
          </a:p>
        </p:txBody>
      </p:sp>
      <p:pic>
        <p:nvPicPr>
          <p:cNvPr id="33" name="Picture 32">
            <a:extLst>
              <a:ext uri="{FF2B5EF4-FFF2-40B4-BE49-F238E27FC236}">
                <a16:creationId xmlns:a16="http://schemas.microsoft.com/office/drawing/2014/main" id="{91852581-708E-53D3-011F-7C29B242A159}"/>
              </a:ext>
            </a:extLst>
          </p:cNvPr>
          <p:cNvPicPr>
            <a:picLocks noChangeAspect="1"/>
          </p:cNvPicPr>
          <p:nvPr/>
        </p:nvPicPr>
        <p:blipFill>
          <a:blip r:embed="rId8"/>
          <a:stretch>
            <a:fillRect/>
          </a:stretch>
        </p:blipFill>
        <p:spPr>
          <a:xfrm>
            <a:off x="3277613" y="1392829"/>
            <a:ext cx="2530376" cy="2556521"/>
          </a:xfrm>
          <a:prstGeom prst="rect">
            <a:avLst/>
          </a:prstGeom>
        </p:spPr>
      </p:pic>
      <p:sp>
        <p:nvSpPr>
          <p:cNvPr id="34" name="Speech Bubble: Rectangle 33">
            <a:extLst>
              <a:ext uri="{FF2B5EF4-FFF2-40B4-BE49-F238E27FC236}">
                <a16:creationId xmlns:a16="http://schemas.microsoft.com/office/drawing/2014/main" id="{684A5ACD-0B5E-C035-36CF-1C1FEDFACDB3}"/>
              </a:ext>
            </a:extLst>
          </p:cNvPr>
          <p:cNvSpPr/>
          <p:nvPr/>
        </p:nvSpPr>
        <p:spPr>
          <a:xfrm>
            <a:off x="4563401" y="1140534"/>
            <a:ext cx="1268160" cy="767145"/>
          </a:xfrm>
          <a:prstGeom prst="wedgeRectCallout">
            <a:avLst>
              <a:gd name="adj1" fmla="val -59657"/>
              <a:gd name="adj2" fmla="val 114113"/>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175D79CD-A5E6-195D-83EF-1E173BB3BB21}"/>
              </a:ext>
            </a:extLst>
          </p:cNvPr>
          <p:cNvSpPr txBox="1"/>
          <p:nvPr/>
        </p:nvSpPr>
        <p:spPr>
          <a:xfrm>
            <a:off x="4516771" y="1223329"/>
            <a:ext cx="1278083" cy="584775"/>
          </a:xfrm>
          <a:prstGeom prst="rect">
            <a:avLst/>
          </a:prstGeom>
          <a:noFill/>
        </p:spPr>
        <p:txBody>
          <a:bodyPr wrap="square" rtlCol="0">
            <a:spAutoFit/>
          </a:bodyPr>
          <a:lstStyle/>
          <a:p>
            <a:r>
              <a:rPr lang="en-US" sz="800" dirty="0">
                <a:solidFill>
                  <a:schemeClr val="tx1">
                    <a:lumMod val="65000"/>
                    <a:lumOff val="35000"/>
                  </a:schemeClr>
                </a:solidFill>
              </a:rPr>
              <a:t>Apparent from 1 to 2000 product description characters are the best option to buy the product</a:t>
            </a:r>
          </a:p>
        </p:txBody>
      </p:sp>
      <p:pic>
        <p:nvPicPr>
          <p:cNvPr id="37" name="Picture 36">
            <a:extLst>
              <a:ext uri="{FF2B5EF4-FFF2-40B4-BE49-F238E27FC236}">
                <a16:creationId xmlns:a16="http://schemas.microsoft.com/office/drawing/2014/main" id="{AE7AB54E-E14E-9338-451A-669B92550F90}"/>
              </a:ext>
            </a:extLst>
          </p:cNvPr>
          <p:cNvPicPr>
            <a:picLocks noChangeAspect="1"/>
          </p:cNvPicPr>
          <p:nvPr/>
        </p:nvPicPr>
        <p:blipFill>
          <a:blip r:embed="rId9"/>
          <a:stretch>
            <a:fillRect/>
          </a:stretch>
        </p:blipFill>
        <p:spPr>
          <a:xfrm>
            <a:off x="9391912" y="1392829"/>
            <a:ext cx="2534856" cy="2556521"/>
          </a:xfrm>
          <a:prstGeom prst="rect">
            <a:avLst/>
          </a:prstGeom>
        </p:spPr>
      </p:pic>
      <p:grpSp>
        <p:nvGrpSpPr>
          <p:cNvPr id="42" name="Group 41">
            <a:extLst>
              <a:ext uri="{FF2B5EF4-FFF2-40B4-BE49-F238E27FC236}">
                <a16:creationId xmlns:a16="http://schemas.microsoft.com/office/drawing/2014/main" id="{D8B2E210-A5F5-475E-5C8B-0FA229B9A618}"/>
              </a:ext>
            </a:extLst>
          </p:cNvPr>
          <p:cNvGrpSpPr/>
          <p:nvPr/>
        </p:nvGrpSpPr>
        <p:grpSpPr>
          <a:xfrm>
            <a:off x="10832703" y="1132143"/>
            <a:ext cx="1268259" cy="767145"/>
            <a:chOff x="9391079" y="502741"/>
            <a:chExt cx="1268259" cy="767145"/>
          </a:xfrm>
        </p:grpSpPr>
        <p:sp>
          <p:nvSpPr>
            <p:cNvPr id="40" name="Speech Bubble: Rectangle 39">
              <a:extLst>
                <a:ext uri="{FF2B5EF4-FFF2-40B4-BE49-F238E27FC236}">
                  <a16:creationId xmlns:a16="http://schemas.microsoft.com/office/drawing/2014/main" id="{A12ED4CB-F488-6EB1-462F-E7AD8423B012}"/>
                </a:ext>
              </a:extLst>
            </p:cNvPr>
            <p:cNvSpPr/>
            <p:nvPr/>
          </p:nvSpPr>
          <p:spPr>
            <a:xfrm>
              <a:off x="9391079" y="502741"/>
              <a:ext cx="1268259" cy="767145"/>
            </a:xfrm>
            <a:prstGeom prst="wedgeRectCallout">
              <a:avLst>
                <a:gd name="adj1" fmla="val -59657"/>
                <a:gd name="adj2" fmla="val 114113"/>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057E0B4A-3F94-D63E-7935-E9ED50DFBC41}"/>
                </a:ext>
              </a:extLst>
            </p:cNvPr>
            <p:cNvSpPr txBox="1"/>
            <p:nvPr/>
          </p:nvSpPr>
          <p:spPr>
            <a:xfrm>
              <a:off x="9565071" y="648335"/>
              <a:ext cx="920273" cy="461665"/>
            </a:xfrm>
            <a:prstGeom prst="rect">
              <a:avLst/>
            </a:prstGeom>
            <a:noFill/>
          </p:spPr>
          <p:txBody>
            <a:bodyPr wrap="square" rtlCol="0">
              <a:spAutoFit/>
            </a:bodyPr>
            <a:lstStyle/>
            <a:p>
              <a:r>
                <a:rPr lang="en-US" sz="800" dirty="0">
                  <a:solidFill>
                    <a:schemeClr val="tx1">
                      <a:lumMod val="65000"/>
                      <a:lumOff val="35000"/>
                    </a:schemeClr>
                  </a:solidFill>
                </a:rPr>
                <a:t>Most people are leaving reviews between 4 to 5</a:t>
              </a:r>
            </a:p>
          </p:txBody>
        </p:sp>
      </p:grpSp>
      <p:sp>
        <p:nvSpPr>
          <p:cNvPr id="43" name="TextBox 42">
            <a:extLst>
              <a:ext uri="{FF2B5EF4-FFF2-40B4-BE49-F238E27FC236}">
                <a16:creationId xmlns:a16="http://schemas.microsoft.com/office/drawing/2014/main" id="{4B6DE776-B855-2340-03F5-2DD89C2BB35B}"/>
              </a:ext>
            </a:extLst>
          </p:cNvPr>
          <p:cNvSpPr txBox="1"/>
          <p:nvPr/>
        </p:nvSpPr>
        <p:spPr>
          <a:xfrm>
            <a:off x="1067681" y="175211"/>
            <a:ext cx="5812745" cy="523220"/>
          </a:xfrm>
          <a:prstGeom prst="rect">
            <a:avLst/>
          </a:prstGeom>
          <a:noFill/>
        </p:spPr>
        <p:txBody>
          <a:bodyPr wrap="none" rtlCol="0">
            <a:spAutoFit/>
          </a:bodyPr>
          <a:lstStyle/>
          <a:p>
            <a:r>
              <a:rPr lang="en-US" sz="2800" dirty="0">
                <a:ln w="0"/>
                <a:effectLst>
                  <a:outerShdw blurRad="50800" dist="38100" dir="5400000" algn="t" rotWithShape="0">
                    <a:prstClr val="black">
                      <a:alpha val="40000"/>
                    </a:prstClr>
                  </a:outerShdw>
                </a:effectLst>
                <a:latin typeface="Amasis MT Pro Medium" panose="020B0604020202020204" pitchFamily="18" charset="0"/>
                <a:cs typeface="Aharoni" panose="020B0604020202020204" pitchFamily="2" charset="-79"/>
              </a:rPr>
              <a:t>Best effective features on the price </a:t>
            </a:r>
          </a:p>
        </p:txBody>
      </p:sp>
      <p:pic>
        <p:nvPicPr>
          <p:cNvPr id="45" name="Graphic 44" descr="Comment Important outline">
            <a:extLst>
              <a:ext uri="{FF2B5EF4-FFF2-40B4-BE49-F238E27FC236}">
                <a16:creationId xmlns:a16="http://schemas.microsoft.com/office/drawing/2014/main" id="{E46A6806-DBBB-E5B9-C846-CC65C9364D7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281" y="-20379"/>
            <a:ext cx="914400" cy="914400"/>
          </a:xfrm>
          <a:prstGeom prst="rect">
            <a:avLst/>
          </a:prstGeom>
          <a:effectLst>
            <a:glow rad="63500">
              <a:schemeClr val="accent5">
                <a:satMod val="175000"/>
                <a:alpha val="40000"/>
              </a:schemeClr>
            </a:glow>
          </a:effectLst>
        </p:spPr>
      </p:pic>
      <p:pic>
        <p:nvPicPr>
          <p:cNvPr id="47" name="Graphic 46" descr="Comment Important with solid fill">
            <a:extLst>
              <a:ext uri="{FF2B5EF4-FFF2-40B4-BE49-F238E27FC236}">
                <a16:creationId xmlns:a16="http://schemas.microsoft.com/office/drawing/2014/main" id="{64C36505-6380-59CE-6916-D583B6A961C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53281" y="129621"/>
            <a:ext cx="914400" cy="914400"/>
          </a:xfrm>
          <a:prstGeom prst="rect">
            <a:avLst/>
          </a:prstGeom>
        </p:spPr>
      </p:pic>
    </p:spTree>
    <p:extLst>
      <p:ext uri="{BB962C8B-B14F-4D97-AF65-F5344CB8AC3E}">
        <p14:creationId xmlns:p14="http://schemas.microsoft.com/office/powerpoint/2010/main" val="2626725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pie chart&#10;&#10;Description automatically generated">
            <a:extLst>
              <a:ext uri="{FF2B5EF4-FFF2-40B4-BE49-F238E27FC236}">
                <a16:creationId xmlns:a16="http://schemas.microsoft.com/office/drawing/2014/main" id="{968EABAD-CAB0-B785-D216-310CCB24D732}"/>
              </a:ext>
            </a:extLst>
          </p:cNvPr>
          <p:cNvPicPr>
            <a:picLocks noChangeAspect="1"/>
          </p:cNvPicPr>
          <p:nvPr/>
        </p:nvPicPr>
        <p:blipFill rotWithShape="1">
          <a:blip r:embed="rId2">
            <a:extLst>
              <a:ext uri="{28A0092B-C50C-407E-A947-70E740481C1C}">
                <a14:useLocalDpi xmlns:a14="http://schemas.microsoft.com/office/drawing/2010/main" val="0"/>
              </a:ext>
            </a:extLst>
          </a:blip>
          <a:srcRect l="15473" r="14408"/>
          <a:stretch/>
        </p:blipFill>
        <p:spPr>
          <a:xfrm>
            <a:off x="6241410" y="998290"/>
            <a:ext cx="5950590" cy="5582711"/>
          </a:xfrm>
          <a:prstGeom prst="rect">
            <a:avLst/>
          </a:prstGeom>
        </p:spPr>
      </p:pic>
      <p:pic>
        <p:nvPicPr>
          <p:cNvPr id="15" name="Picture 14" descr="Chart, radar chart&#10;&#10;Description automatically generated">
            <a:extLst>
              <a:ext uri="{FF2B5EF4-FFF2-40B4-BE49-F238E27FC236}">
                <a16:creationId xmlns:a16="http://schemas.microsoft.com/office/drawing/2014/main" id="{A10C04A4-2DE0-65AD-6AB7-B2C5C9E994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98290"/>
            <a:ext cx="6241409" cy="5582711"/>
          </a:xfrm>
          <a:prstGeom prst="rect">
            <a:avLst/>
          </a:prstGeom>
        </p:spPr>
      </p:pic>
      <p:sp>
        <p:nvSpPr>
          <p:cNvPr id="17" name="TextBox 16">
            <a:extLst>
              <a:ext uri="{FF2B5EF4-FFF2-40B4-BE49-F238E27FC236}">
                <a16:creationId xmlns:a16="http://schemas.microsoft.com/office/drawing/2014/main" id="{C04606A4-65D4-D3A1-4A67-B1336845100D}"/>
              </a:ext>
            </a:extLst>
          </p:cNvPr>
          <p:cNvSpPr txBox="1"/>
          <p:nvPr/>
        </p:nvSpPr>
        <p:spPr>
          <a:xfrm>
            <a:off x="0" y="6581001"/>
            <a:ext cx="2306972" cy="276999"/>
          </a:xfrm>
          <a:prstGeom prst="rect">
            <a:avLst/>
          </a:prstGeom>
          <a:noFill/>
        </p:spPr>
        <p:txBody>
          <a:bodyPr wrap="square">
            <a:spAutoFit/>
          </a:bodyPr>
          <a:lstStyle/>
          <a:p>
            <a:r>
              <a:rPr lang="en-US" sz="1200" dirty="0"/>
              <a:t>To see interactivity </a:t>
            </a:r>
            <a:r>
              <a:rPr lang="en-US" sz="1200" dirty="0">
                <a:hlinkClick r:id="rId4"/>
              </a:rPr>
              <a:t>plotly2.html</a:t>
            </a:r>
            <a:endParaRPr lang="en-US" sz="1200" dirty="0"/>
          </a:p>
        </p:txBody>
      </p:sp>
      <p:sp>
        <p:nvSpPr>
          <p:cNvPr id="9" name="TextBox 8">
            <a:extLst>
              <a:ext uri="{FF2B5EF4-FFF2-40B4-BE49-F238E27FC236}">
                <a16:creationId xmlns:a16="http://schemas.microsoft.com/office/drawing/2014/main" id="{A0685E32-990F-0ABB-22EE-52C76E50C5A9}"/>
              </a:ext>
            </a:extLst>
          </p:cNvPr>
          <p:cNvSpPr txBox="1"/>
          <p:nvPr/>
        </p:nvSpPr>
        <p:spPr>
          <a:xfrm>
            <a:off x="10108736" y="6568480"/>
            <a:ext cx="2150376" cy="276999"/>
          </a:xfrm>
          <a:prstGeom prst="rect">
            <a:avLst/>
          </a:prstGeom>
          <a:noFill/>
        </p:spPr>
        <p:txBody>
          <a:bodyPr wrap="square">
            <a:spAutoFit/>
          </a:bodyPr>
          <a:lstStyle/>
          <a:p>
            <a:r>
              <a:rPr lang="en-US" sz="1200" dirty="0"/>
              <a:t>To see interactivity </a:t>
            </a:r>
            <a:r>
              <a:rPr lang="en-US" sz="1200" dirty="0">
                <a:hlinkClick r:id="rId5"/>
              </a:rPr>
              <a:t>plotly1.html</a:t>
            </a:r>
            <a:endParaRPr lang="en-US" sz="1200" dirty="0"/>
          </a:p>
        </p:txBody>
      </p:sp>
      <p:sp>
        <p:nvSpPr>
          <p:cNvPr id="22" name="TextBox 21">
            <a:extLst>
              <a:ext uri="{FF2B5EF4-FFF2-40B4-BE49-F238E27FC236}">
                <a16:creationId xmlns:a16="http://schemas.microsoft.com/office/drawing/2014/main" id="{B94DE43F-46AB-37E2-8FC1-B6CF5C4227B3}"/>
              </a:ext>
            </a:extLst>
          </p:cNvPr>
          <p:cNvSpPr txBox="1"/>
          <p:nvPr/>
        </p:nvSpPr>
        <p:spPr>
          <a:xfrm>
            <a:off x="0" y="-55442"/>
            <a:ext cx="7829726" cy="1053732"/>
          </a:xfrm>
          <a:prstGeom prst="rect">
            <a:avLst/>
          </a:prstGeom>
          <a:noFill/>
        </p:spPr>
        <p:txBody>
          <a:bodyPr vert="horz" lIns="91440" tIns="45720" rIns="91440" bIns="45720" rtlCol="0" anchor="ctr">
            <a:normAutofit/>
          </a:bodyPr>
          <a:lstStyle/>
          <a:p>
            <a:pPr algn="ctr" defTabSz="914400">
              <a:lnSpc>
                <a:spcPct val="90000"/>
              </a:lnSpc>
              <a:spcBef>
                <a:spcPct val="0"/>
              </a:spcBef>
              <a:spcAft>
                <a:spcPts val="600"/>
              </a:spcAft>
            </a:pPr>
            <a:r>
              <a:rPr lang="en-US" sz="3600" b="0" kern="1200" dirty="0">
                <a:effectLst/>
                <a:latin typeface="Amasis MT Pro Medium" panose="02040604050005020304" pitchFamily="18" charset="0"/>
                <a:ea typeface="+mj-ea"/>
                <a:cs typeface="+mj-cs"/>
              </a:rPr>
              <a:t>Explore </a:t>
            </a:r>
            <a:r>
              <a:rPr lang="en-US" sz="3600" dirty="0">
                <a:latin typeface="Amasis MT Pro Medium" panose="02040604050005020304" pitchFamily="18" charset="0"/>
                <a:ea typeface="+mj-ea"/>
                <a:cs typeface="+mj-cs"/>
              </a:rPr>
              <a:t>Categorical</a:t>
            </a:r>
            <a:r>
              <a:rPr lang="en-US" sz="3600" b="1" dirty="0">
                <a:solidFill>
                  <a:srgbClr val="569CD6"/>
                </a:solidFill>
                <a:latin typeface="Amasis MT Pro Medium" panose="02040604050005020304" pitchFamily="18" charset="0"/>
                <a:ea typeface="+mj-ea"/>
                <a:cs typeface="+mj-cs"/>
              </a:rPr>
              <a:t> </a:t>
            </a:r>
            <a:r>
              <a:rPr lang="en-US" sz="3600" dirty="0">
                <a:latin typeface="Amasis MT Pro Medium" panose="02040604050005020304" pitchFamily="18" charset="0"/>
                <a:ea typeface="+mj-ea"/>
                <a:cs typeface="+mj-cs"/>
              </a:rPr>
              <a:t>Univariate</a:t>
            </a:r>
            <a:r>
              <a:rPr lang="en-US" sz="3600" b="0" kern="1200" dirty="0">
                <a:effectLst/>
                <a:latin typeface="Amasis MT Pro Medium" panose="02040604050005020304" pitchFamily="18" charset="0"/>
                <a:ea typeface="+mj-ea"/>
                <a:cs typeface="+mj-cs"/>
              </a:rPr>
              <a:t> Data</a:t>
            </a:r>
          </a:p>
        </p:txBody>
      </p:sp>
      <p:pic>
        <p:nvPicPr>
          <p:cNvPr id="27" name="Graphic 26" descr="Research with solid fill">
            <a:extLst>
              <a:ext uri="{FF2B5EF4-FFF2-40B4-BE49-F238E27FC236}">
                <a16:creationId xmlns:a16="http://schemas.microsoft.com/office/drawing/2014/main" id="{3FD062E2-C2FB-9CB0-BE75-6227D781DFC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25531" y="64558"/>
            <a:ext cx="813731" cy="813731"/>
          </a:xfrm>
          <a:prstGeom prst="rect">
            <a:avLst/>
          </a:prstGeom>
        </p:spPr>
      </p:pic>
    </p:spTree>
    <p:extLst>
      <p:ext uri="{BB962C8B-B14F-4D97-AF65-F5344CB8AC3E}">
        <p14:creationId xmlns:p14="http://schemas.microsoft.com/office/powerpoint/2010/main" val="806642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accent1">
                <a:lumMod val="40000"/>
                <a:lumOff val="60000"/>
              </a:schemeClr>
            </a:gs>
          </a:gsLst>
          <a:lin ang="3000000" scaled="0"/>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DA7CCC5-6803-0BCA-2E0E-E1DEE8625BC4}"/>
              </a:ext>
            </a:extLst>
          </p:cNvPr>
          <p:cNvGrpSpPr/>
          <p:nvPr/>
        </p:nvGrpSpPr>
        <p:grpSpPr>
          <a:xfrm>
            <a:off x="63500" y="206180"/>
            <a:ext cx="6108700" cy="6400803"/>
            <a:chOff x="139700" y="177797"/>
            <a:chExt cx="6108700" cy="6400803"/>
          </a:xfrm>
        </p:grpSpPr>
        <p:sp>
          <p:nvSpPr>
            <p:cNvPr id="5" name="Rectangle: Rounded Corners 4" hidden="1">
              <a:extLst>
                <a:ext uri="{FF2B5EF4-FFF2-40B4-BE49-F238E27FC236}">
                  <a16:creationId xmlns:a16="http://schemas.microsoft.com/office/drawing/2014/main" id="{7E9D8302-A356-8821-EDF5-FF9D34C3868E}"/>
                </a:ext>
              </a:extLst>
            </p:cNvPr>
            <p:cNvSpPr/>
            <p:nvPr/>
          </p:nvSpPr>
          <p:spPr>
            <a:xfrm>
              <a:off x="139700" y="177797"/>
              <a:ext cx="6108700" cy="6400803"/>
            </a:xfrm>
            <a:custGeom>
              <a:avLst/>
              <a:gdLst>
                <a:gd name="connsiteX0" fmla="*/ 0 w 6108700"/>
                <a:gd name="connsiteY0" fmla="*/ 553570 h 6400803"/>
                <a:gd name="connsiteX1" fmla="*/ 553570 w 6108700"/>
                <a:gd name="connsiteY1" fmla="*/ 0 h 6400803"/>
                <a:gd name="connsiteX2" fmla="*/ 5555130 w 6108700"/>
                <a:gd name="connsiteY2" fmla="*/ 0 h 6400803"/>
                <a:gd name="connsiteX3" fmla="*/ 6108700 w 6108700"/>
                <a:gd name="connsiteY3" fmla="*/ 553570 h 6400803"/>
                <a:gd name="connsiteX4" fmla="*/ 6108700 w 6108700"/>
                <a:gd name="connsiteY4" fmla="*/ 5847233 h 6400803"/>
                <a:gd name="connsiteX5" fmla="*/ 5555130 w 6108700"/>
                <a:gd name="connsiteY5" fmla="*/ 6400803 h 6400803"/>
                <a:gd name="connsiteX6" fmla="*/ 553570 w 6108700"/>
                <a:gd name="connsiteY6" fmla="*/ 6400803 h 6400803"/>
                <a:gd name="connsiteX7" fmla="*/ 0 w 6108700"/>
                <a:gd name="connsiteY7" fmla="*/ 5847233 h 6400803"/>
                <a:gd name="connsiteX8" fmla="*/ 0 w 6108700"/>
                <a:gd name="connsiteY8" fmla="*/ 553570 h 640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8700" h="6400803" fill="none" extrusionOk="0">
                  <a:moveTo>
                    <a:pt x="0" y="553570"/>
                  </a:moveTo>
                  <a:cubicBezTo>
                    <a:pt x="27430" y="214506"/>
                    <a:pt x="231231" y="-4115"/>
                    <a:pt x="553570" y="0"/>
                  </a:cubicBezTo>
                  <a:cubicBezTo>
                    <a:pt x="2423210" y="18744"/>
                    <a:pt x="3770688" y="-35776"/>
                    <a:pt x="5555130" y="0"/>
                  </a:cubicBezTo>
                  <a:cubicBezTo>
                    <a:pt x="5888532" y="-5356"/>
                    <a:pt x="6107330" y="221700"/>
                    <a:pt x="6108700" y="553570"/>
                  </a:cubicBezTo>
                  <a:cubicBezTo>
                    <a:pt x="6196144" y="3059934"/>
                    <a:pt x="6200968" y="4757369"/>
                    <a:pt x="6108700" y="5847233"/>
                  </a:cubicBezTo>
                  <a:cubicBezTo>
                    <a:pt x="6114000" y="6098839"/>
                    <a:pt x="5848346" y="6369658"/>
                    <a:pt x="5555130" y="6400803"/>
                  </a:cubicBezTo>
                  <a:cubicBezTo>
                    <a:pt x="3131555" y="6349775"/>
                    <a:pt x="2905120" y="6363724"/>
                    <a:pt x="553570" y="6400803"/>
                  </a:cubicBezTo>
                  <a:cubicBezTo>
                    <a:pt x="224516" y="6417634"/>
                    <a:pt x="17443" y="6162398"/>
                    <a:pt x="0" y="5847233"/>
                  </a:cubicBezTo>
                  <a:cubicBezTo>
                    <a:pt x="36009" y="5200725"/>
                    <a:pt x="-149224" y="1810899"/>
                    <a:pt x="0" y="553570"/>
                  </a:cubicBezTo>
                  <a:close/>
                </a:path>
                <a:path w="6108700" h="6400803" stroke="0" extrusionOk="0">
                  <a:moveTo>
                    <a:pt x="0" y="553570"/>
                  </a:moveTo>
                  <a:cubicBezTo>
                    <a:pt x="-38195" y="233824"/>
                    <a:pt x="247895" y="-25851"/>
                    <a:pt x="553570" y="0"/>
                  </a:cubicBezTo>
                  <a:cubicBezTo>
                    <a:pt x="2114762" y="-88310"/>
                    <a:pt x="3528267" y="-77351"/>
                    <a:pt x="5555130" y="0"/>
                  </a:cubicBezTo>
                  <a:cubicBezTo>
                    <a:pt x="5907246" y="12279"/>
                    <a:pt x="6081342" y="263420"/>
                    <a:pt x="6108700" y="553570"/>
                  </a:cubicBezTo>
                  <a:cubicBezTo>
                    <a:pt x="5963730" y="1300814"/>
                    <a:pt x="6120567" y="3898230"/>
                    <a:pt x="6108700" y="5847233"/>
                  </a:cubicBezTo>
                  <a:cubicBezTo>
                    <a:pt x="6071453" y="6112641"/>
                    <a:pt x="5861976" y="6418443"/>
                    <a:pt x="5555130" y="6400803"/>
                  </a:cubicBezTo>
                  <a:cubicBezTo>
                    <a:pt x="4875267" y="6522202"/>
                    <a:pt x="2455722" y="6536348"/>
                    <a:pt x="553570" y="6400803"/>
                  </a:cubicBezTo>
                  <a:cubicBezTo>
                    <a:pt x="253520" y="6399420"/>
                    <a:pt x="3690" y="6200150"/>
                    <a:pt x="0" y="5847233"/>
                  </a:cubicBezTo>
                  <a:cubicBezTo>
                    <a:pt x="-43329" y="4997797"/>
                    <a:pt x="72630" y="2703102"/>
                    <a:pt x="0" y="553570"/>
                  </a:cubicBezTo>
                  <a:close/>
                </a:path>
              </a:pathLst>
            </a:custGeom>
            <a:solidFill>
              <a:schemeClr val="tx2">
                <a:lumMod val="20000"/>
                <a:lumOff val="80000"/>
              </a:schemeClr>
            </a:solidFill>
            <a:ln>
              <a:noFill/>
              <a:extLst>
                <a:ext uri="{C807C97D-BFC1-408E-A445-0C87EB9F89A2}">
                  <ask:lineSketchStyleProps xmlns:ask="http://schemas.microsoft.com/office/drawing/2018/sketchyshapes" sd="3794071524">
                    <a:prstGeom prst="roundRect">
                      <a:avLst>
                        <a:gd name="adj" fmla="val 9062"/>
                      </a:avLst>
                    </a:prstGeom>
                    <ask:type>
                      <ask:lineSketchCurved/>
                    </ask:type>
                  </ask:lineSketchStyleProps>
                </a:ext>
              </a:extLst>
            </a:ln>
            <a:effectLst>
              <a:outerShdw blurRad="50800" dist="38100" dir="2700000" algn="tl" rotWithShape="0">
                <a:schemeClr val="bg2">
                  <a:lumMod val="50000"/>
                  <a:alpha val="61000"/>
                </a:schemeClr>
              </a:outerShdw>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654E45E-A9AE-AC37-444B-E120C002FDF8}"/>
                </a:ext>
              </a:extLst>
            </p:cNvPr>
            <p:cNvSpPr txBox="1"/>
            <p:nvPr/>
          </p:nvSpPr>
          <p:spPr>
            <a:xfrm>
              <a:off x="266700" y="1642387"/>
              <a:ext cx="5803900" cy="4524315"/>
            </a:xfrm>
            <a:prstGeom prst="rect">
              <a:avLst/>
            </a:prstGeom>
            <a:noFill/>
          </p:spPr>
          <p:txBody>
            <a:bodyPr wrap="square" rtlCol="0" anchor="ctr" anchorCtr="0">
              <a:spAutoFit/>
            </a:bodyPr>
            <a:lstStyle/>
            <a:p>
              <a:pPr algn="l" fontAlgn="base"/>
              <a:r>
                <a:rPr lang="en-US" b="1" i="0" dirty="0">
                  <a:solidFill>
                    <a:srgbClr val="202124"/>
                  </a:solidFill>
                  <a:effectLst/>
                  <a:latin typeface="inherit"/>
                </a:rPr>
                <a:t>     </a:t>
              </a:r>
              <a:endParaRPr lang="en-US" b="1" i="0" dirty="0">
                <a:solidFill>
                  <a:schemeClr val="accent1"/>
                </a:solidFill>
                <a:effectLst/>
                <a:latin typeface="inherit"/>
              </a:endParaRPr>
            </a:p>
            <a:p>
              <a:pPr marL="285750" indent="-285750" fontAlgn="base">
                <a:buFont typeface="Arial" panose="020B0604020202020204" pitchFamily="34" charset="0"/>
                <a:buChar char="•"/>
              </a:pPr>
              <a:r>
                <a:rPr lang="en-US" i="0" dirty="0">
                  <a:ln w="0"/>
                  <a:effectLst>
                    <a:outerShdw blurRad="38100" dist="19050" dir="2700000" algn="tl" rotWithShape="0">
                      <a:schemeClr val="dk1">
                        <a:alpha val="40000"/>
                      </a:schemeClr>
                    </a:outerShdw>
                  </a:effectLst>
                  <a:latin typeface="inherit"/>
                </a:rPr>
                <a:t>Welcome! This is a Brazilian ecommerce public dataset of orders made at </a:t>
              </a:r>
              <a:r>
                <a:rPr lang="en-US" i="0" u="none" strike="noStrike" dirty="0">
                  <a:ln w="0"/>
                  <a:solidFill>
                    <a:schemeClr val="accent1"/>
                  </a:solidFill>
                  <a:effectLst>
                    <a:outerShdw blurRad="38100" dist="19050" dir="2700000" algn="tl" rotWithShape="0">
                      <a:schemeClr val="dk1">
                        <a:alpha val="40000"/>
                      </a:schemeClr>
                    </a:outerShdw>
                  </a:effectLst>
                  <a:latin typeface="inherit"/>
                  <a:hlinkClick r:id="rId2">
                    <a:extLst>
                      <a:ext uri="{A12FA001-AC4F-418D-AE19-62706E023703}">
                        <ahyp:hlinkClr xmlns:ahyp="http://schemas.microsoft.com/office/drawing/2018/hyperlinkcolor" val="tx"/>
                      </a:ext>
                    </a:extLst>
                  </a:hlinkClick>
                </a:rPr>
                <a:t>Olist Store</a:t>
              </a:r>
              <a:r>
                <a:rPr lang="en-US" i="0" dirty="0">
                  <a:ln w="0"/>
                  <a:effectLst>
                    <a:outerShdw blurRad="38100" dist="19050" dir="2700000" algn="tl" rotWithShape="0">
                      <a:schemeClr val="dk1">
                        <a:alpha val="40000"/>
                      </a:schemeClr>
                    </a:outerShdw>
                  </a:effectLst>
                  <a:latin typeface="inherit"/>
                </a:rPr>
                <a:t>. The dataset has information of 100k orders from 2016 to 2018 made at multiple marketplaces in Brazil. Its features allows viewing an order from multiple dimensions: from order status, price, payment and freight performance to customer location, product attributes and finally reviews written by customers. We also released a geolocation dataset that relates Brazilian zip codes to lat/lng coordinates.</a:t>
              </a:r>
            </a:p>
            <a:p>
              <a:pPr marL="285750" indent="-285750" fontAlgn="base">
                <a:buFont typeface="Arial" panose="020B0604020202020204" pitchFamily="34" charset="0"/>
                <a:buChar char="•"/>
              </a:pPr>
              <a:endParaRPr lang="en-US" i="0" dirty="0">
                <a:ln w="0"/>
                <a:effectLst>
                  <a:outerShdw blurRad="38100" dist="19050" dir="2700000" algn="tl" rotWithShape="0">
                    <a:schemeClr val="dk1">
                      <a:alpha val="40000"/>
                    </a:schemeClr>
                  </a:outerShdw>
                </a:effectLst>
                <a:latin typeface="inherit"/>
              </a:endParaRPr>
            </a:p>
            <a:p>
              <a:pPr marL="285750" indent="-285750" fontAlgn="base">
                <a:buFont typeface="Arial" panose="020B0604020202020204" pitchFamily="34" charset="0"/>
                <a:buChar char="•"/>
              </a:pPr>
              <a:r>
                <a:rPr lang="en-US" i="0" dirty="0">
                  <a:ln w="0"/>
                  <a:effectLst>
                    <a:outerShdw blurRad="38100" dist="19050" dir="2700000" algn="tl" rotWithShape="0">
                      <a:schemeClr val="dk1">
                        <a:alpha val="40000"/>
                      </a:schemeClr>
                    </a:outerShdw>
                  </a:effectLst>
                  <a:latin typeface="inherit"/>
                </a:rPr>
                <a:t>This is real commercial data, it has been anonymised, and references to the companies and partners in the review text have been replaced with the names of Game of Thrones great houses.</a:t>
              </a:r>
            </a:p>
            <a:p>
              <a:pPr algn="r" rtl="1"/>
              <a:endParaRPr lang="en-US" dirty="0"/>
            </a:p>
          </p:txBody>
        </p:sp>
      </p:grpSp>
      <p:grpSp>
        <p:nvGrpSpPr>
          <p:cNvPr id="8" name="Group 7">
            <a:extLst>
              <a:ext uri="{FF2B5EF4-FFF2-40B4-BE49-F238E27FC236}">
                <a16:creationId xmlns:a16="http://schemas.microsoft.com/office/drawing/2014/main" id="{59DEB993-A688-9B7C-38E2-A0FE18DF2A4B}"/>
              </a:ext>
            </a:extLst>
          </p:cNvPr>
          <p:cNvGrpSpPr/>
          <p:nvPr/>
        </p:nvGrpSpPr>
        <p:grpSpPr>
          <a:xfrm>
            <a:off x="6248400" y="228598"/>
            <a:ext cx="5842000" cy="6400803"/>
            <a:chOff x="6248400" y="200215"/>
            <a:chExt cx="6108700" cy="6400803"/>
          </a:xfrm>
        </p:grpSpPr>
        <p:sp>
          <p:nvSpPr>
            <p:cNvPr id="7" name="Rectangle: Rounded Corners 6" hidden="1">
              <a:extLst>
                <a:ext uri="{FF2B5EF4-FFF2-40B4-BE49-F238E27FC236}">
                  <a16:creationId xmlns:a16="http://schemas.microsoft.com/office/drawing/2014/main" id="{C901D98A-A5F9-86B0-7AF4-9D09D43B3D06}"/>
                </a:ext>
              </a:extLst>
            </p:cNvPr>
            <p:cNvSpPr/>
            <p:nvPr/>
          </p:nvSpPr>
          <p:spPr>
            <a:xfrm>
              <a:off x="6248400" y="200215"/>
              <a:ext cx="6108700" cy="6400803"/>
            </a:xfrm>
            <a:custGeom>
              <a:avLst/>
              <a:gdLst>
                <a:gd name="connsiteX0" fmla="*/ 0 w 6108700"/>
                <a:gd name="connsiteY0" fmla="*/ 553570 h 6400803"/>
                <a:gd name="connsiteX1" fmla="*/ 553570 w 6108700"/>
                <a:gd name="connsiteY1" fmla="*/ 0 h 6400803"/>
                <a:gd name="connsiteX2" fmla="*/ 5555130 w 6108700"/>
                <a:gd name="connsiteY2" fmla="*/ 0 h 6400803"/>
                <a:gd name="connsiteX3" fmla="*/ 6108700 w 6108700"/>
                <a:gd name="connsiteY3" fmla="*/ 553570 h 6400803"/>
                <a:gd name="connsiteX4" fmla="*/ 6108700 w 6108700"/>
                <a:gd name="connsiteY4" fmla="*/ 5847233 h 6400803"/>
                <a:gd name="connsiteX5" fmla="*/ 5555130 w 6108700"/>
                <a:gd name="connsiteY5" fmla="*/ 6400803 h 6400803"/>
                <a:gd name="connsiteX6" fmla="*/ 553570 w 6108700"/>
                <a:gd name="connsiteY6" fmla="*/ 6400803 h 6400803"/>
                <a:gd name="connsiteX7" fmla="*/ 0 w 6108700"/>
                <a:gd name="connsiteY7" fmla="*/ 5847233 h 6400803"/>
                <a:gd name="connsiteX8" fmla="*/ 0 w 6108700"/>
                <a:gd name="connsiteY8" fmla="*/ 553570 h 640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8700" h="6400803" fill="none" extrusionOk="0">
                  <a:moveTo>
                    <a:pt x="0" y="553570"/>
                  </a:moveTo>
                  <a:cubicBezTo>
                    <a:pt x="27430" y="214506"/>
                    <a:pt x="231231" y="-4115"/>
                    <a:pt x="553570" y="0"/>
                  </a:cubicBezTo>
                  <a:cubicBezTo>
                    <a:pt x="2423210" y="18744"/>
                    <a:pt x="3770688" y="-35776"/>
                    <a:pt x="5555130" y="0"/>
                  </a:cubicBezTo>
                  <a:cubicBezTo>
                    <a:pt x="5888532" y="-5356"/>
                    <a:pt x="6107330" y="221700"/>
                    <a:pt x="6108700" y="553570"/>
                  </a:cubicBezTo>
                  <a:cubicBezTo>
                    <a:pt x="6196144" y="3059934"/>
                    <a:pt x="6200968" y="4757369"/>
                    <a:pt x="6108700" y="5847233"/>
                  </a:cubicBezTo>
                  <a:cubicBezTo>
                    <a:pt x="6114000" y="6098839"/>
                    <a:pt x="5848346" y="6369658"/>
                    <a:pt x="5555130" y="6400803"/>
                  </a:cubicBezTo>
                  <a:cubicBezTo>
                    <a:pt x="3131555" y="6349775"/>
                    <a:pt x="2905120" y="6363724"/>
                    <a:pt x="553570" y="6400803"/>
                  </a:cubicBezTo>
                  <a:cubicBezTo>
                    <a:pt x="224516" y="6417634"/>
                    <a:pt x="17443" y="6162398"/>
                    <a:pt x="0" y="5847233"/>
                  </a:cubicBezTo>
                  <a:cubicBezTo>
                    <a:pt x="36009" y="5200725"/>
                    <a:pt x="-149224" y="1810899"/>
                    <a:pt x="0" y="553570"/>
                  </a:cubicBezTo>
                  <a:close/>
                </a:path>
                <a:path w="6108700" h="6400803" stroke="0" extrusionOk="0">
                  <a:moveTo>
                    <a:pt x="0" y="553570"/>
                  </a:moveTo>
                  <a:cubicBezTo>
                    <a:pt x="-38195" y="233824"/>
                    <a:pt x="247895" y="-25851"/>
                    <a:pt x="553570" y="0"/>
                  </a:cubicBezTo>
                  <a:cubicBezTo>
                    <a:pt x="2114762" y="-88310"/>
                    <a:pt x="3528267" y="-77351"/>
                    <a:pt x="5555130" y="0"/>
                  </a:cubicBezTo>
                  <a:cubicBezTo>
                    <a:pt x="5907246" y="12279"/>
                    <a:pt x="6081342" y="263420"/>
                    <a:pt x="6108700" y="553570"/>
                  </a:cubicBezTo>
                  <a:cubicBezTo>
                    <a:pt x="5963730" y="1300814"/>
                    <a:pt x="6120567" y="3898230"/>
                    <a:pt x="6108700" y="5847233"/>
                  </a:cubicBezTo>
                  <a:cubicBezTo>
                    <a:pt x="6071453" y="6112641"/>
                    <a:pt x="5861976" y="6418443"/>
                    <a:pt x="5555130" y="6400803"/>
                  </a:cubicBezTo>
                  <a:cubicBezTo>
                    <a:pt x="4875267" y="6522202"/>
                    <a:pt x="2455722" y="6536348"/>
                    <a:pt x="553570" y="6400803"/>
                  </a:cubicBezTo>
                  <a:cubicBezTo>
                    <a:pt x="253520" y="6399420"/>
                    <a:pt x="3690" y="6200150"/>
                    <a:pt x="0" y="5847233"/>
                  </a:cubicBezTo>
                  <a:cubicBezTo>
                    <a:pt x="-43329" y="4997797"/>
                    <a:pt x="72630" y="2703102"/>
                    <a:pt x="0" y="553570"/>
                  </a:cubicBezTo>
                  <a:close/>
                </a:path>
              </a:pathLst>
            </a:custGeom>
            <a:solidFill>
              <a:schemeClr val="tx2">
                <a:lumMod val="20000"/>
                <a:lumOff val="80000"/>
              </a:schemeClr>
            </a:solidFill>
            <a:ln>
              <a:noFill/>
              <a:extLst>
                <a:ext uri="{C807C97D-BFC1-408E-A445-0C87EB9F89A2}">
                  <ask:lineSketchStyleProps xmlns:ask="http://schemas.microsoft.com/office/drawing/2018/sketchyshapes" sd="3794071524">
                    <a:prstGeom prst="roundRect">
                      <a:avLst>
                        <a:gd name="adj" fmla="val 9062"/>
                      </a:avLst>
                    </a:prstGeom>
                    <ask:type>
                      <ask:lineSketchCurved/>
                    </ask:type>
                  </ask:lineSketchStyleProps>
                </a:ext>
              </a:extLst>
            </a:ln>
            <a:effectLst>
              <a:outerShdw blurRad="50800" dist="38100" dir="2700000" algn="tl" rotWithShape="0">
                <a:schemeClr val="bg2">
                  <a:lumMod val="50000"/>
                  <a:alpha val="61000"/>
                </a:schemeClr>
              </a:outerShdw>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276FD10-BCC4-D494-747B-4D9EC16466A0}"/>
                </a:ext>
              </a:extLst>
            </p:cNvPr>
            <p:cNvSpPr txBox="1"/>
            <p:nvPr/>
          </p:nvSpPr>
          <p:spPr>
            <a:xfrm>
              <a:off x="6388100" y="369876"/>
              <a:ext cx="5876041" cy="5909310"/>
            </a:xfrm>
            <a:prstGeom prst="rect">
              <a:avLst/>
            </a:prstGeom>
            <a:noFill/>
          </p:spPr>
          <p:txBody>
            <a:bodyPr wrap="square" rtlCol="0">
              <a:spAutoFit/>
            </a:bodyPr>
            <a:lstStyle/>
            <a:p>
              <a:pPr marL="285750" indent="-285750" algn="l" fontAlgn="base">
                <a:buFont typeface="Arial" panose="020B0604020202020204" pitchFamily="34" charset="0"/>
                <a:buChar char="•"/>
              </a:pPr>
              <a:r>
                <a:rPr lang="en-US" i="0" dirty="0">
                  <a:ln w="0"/>
                  <a:effectLst>
                    <a:outerShdw blurRad="38100" dist="19050" dir="2700000" algn="tl" rotWithShape="0">
                      <a:schemeClr val="dk1">
                        <a:alpha val="40000"/>
                      </a:schemeClr>
                    </a:outerShdw>
                  </a:effectLst>
                  <a:latin typeface="Inter"/>
                </a:rPr>
                <a:t>This dataset was generously provided by Olist, the largest department store in Brazilian marketplaces. Olist connects small businesses from all over Brazil to channels without hassle and with a single contract. Those merchants are able to sell their products through the Olist Store and ship them directly to the customers using Olist logistics partners. See more on our website:</a:t>
              </a:r>
              <a:r>
                <a:rPr lang="en-US" i="0" dirty="0">
                  <a:ln w="0"/>
                  <a:solidFill>
                    <a:schemeClr val="accent1"/>
                  </a:solidFill>
                  <a:effectLst>
                    <a:outerShdw blurRad="38100" dist="19050" dir="2700000" algn="tl" rotWithShape="0">
                      <a:schemeClr val="dk1">
                        <a:alpha val="40000"/>
                      </a:schemeClr>
                    </a:outerShdw>
                  </a:effectLst>
                  <a:latin typeface="Inter"/>
                </a:rPr>
                <a:t> </a:t>
              </a:r>
              <a:r>
                <a:rPr lang="en-US" i="0" u="none" strike="noStrike" dirty="0">
                  <a:ln w="0"/>
                  <a:solidFill>
                    <a:schemeClr val="accent1"/>
                  </a:solidFill>
                  <a:effectLst>
                    <a:outerShdw blurRad="38100" dist="19050" dir="2700000" algn="tl" rotWithShape="0">
                      <a:schemeClr val="dk1">
                        <a:alpha val="40000"/>
                      </a:schemeClr>
                    </a:outerShdw>
                  </a:effectLst>
                  <a:latin typeface="inherit"/>
                  <a:hlinkClick r:id="rId3">
                    <a:extLst>
                      <a:ext uri="{A12FA001-AC4F-418D-AE19-62706E023703}">
                        <ahyp:hlinkClr xmlns:ahyp="http://schemas.microsoft.com/office/drawing/2018/hyperlinkcolor" val="tx"/>
                      </a:ext>
                    </a:extLst>
                  </a:hlinkClick>
                </a:rPr>
                <a:t>www.olist.com</a:t>
              </a:r>
              <a:endParaRPr lang="en-US" i="0" u="none" strike="noStrike" dirty="0">
                <a:ln w="0"/>
                <a:solidFill>
                  <a:schemeClr val="accent1"/>
                </a:solidFill>
                <a:effectLst>
                  <a:outerShdw blurRad="38100" dist="19050" dir="2700000" algn="tl" rotWithShape="0">
                    <a:schemeClr val="dk1">
                      <a:alpha val="40000"/>
                    </a:schemeClr>
                  </a:outerShdw>
                </a:effectLst>
                <a:latin typeface="inherit"/>
              </a:endParaRPr>
            </a:p>
            <a:p>
              <a:pPr marL="285750" indent="-285750" algn="l" fontAlgn="base">
                <a:buFont typeface="Arial" panose="020B0604020202020204" pitchFamily="34" charset="0"/>
                <a:buChar char="•"/>
              </a:pPr>
              <a:endParaRPr lang="en-US" i="0" dirty="0">
                <a:ln w="0"/>
                <a:effectLst>
                  <a:outerShdw blurRad="38100" dist="19050" dir="2700000" algn="tl" rotWithShape="0">
                    <a:schemeClr val="dk1">
                      <a:alpha val="40000"/>
                    </a:schemeClr>
                  </a:outerShdw>
                </a:effectLst>
                <a:latin typeface="Inter"/>
              </a:endParaRPr>
            </a:p>
            <a:p>
              <a:pPr marL="285750" indent="-285750" algn="l" fontAlgn="base">
                <a:buFont typeface="Arial" panose="020B0604020202020204" pitchFamily="34" charset="0"/>
                <a:buChar char="•"/>
              </a:pPr>
              <a:r>
                <a:rPr lang="en-US" i="0" dirty="0">
                  <a:ln w="0"/>
                  <a:effectLst>
                    <a:outerShdw blurRad="38100" dist="19050" dir="2700000" algn="tl" rotWithShape="0">
                      <a:schemeClr val="dk1">
                        <a:alpha val="40000"/>
                      </a:schemeClr>
                    </a:outerShdw>
                  </a:effectLst>
                  <a:latin typeface="Inter"/>
                </a:rPr>
                <a:t>After a customer purchases the product from Olist Store a seller gets notified to fulfill that order. Once the customer receives the product, or the estimated delivery date is due, the customer gets a satisfaction survey by email where he can give a note for the purchase experience and write down some comments.</a:t>
              </a:r>
            </a:p>
            <a:p>
              <a:pPr algn="l" fontAlgn="base"/>
              <a:endParaRPr lang="en-US" b="1" i="0" dirty="0">
                <a:solidFill>
                  <a:srgbClr val="202124"/>
                </a:solidFill>
                <a:effectLst/>
                <a:latin typeface="Inter"/>
              </a:endParaRPr>
            </a:p>
            <a:p>
              <a:pPr marL="285750" indent="-285750" algn="l" fontAlgn="base">
                <a:buFont typeface="Arial" panose="020B0604020202020204" pitchFamily="34" charset="0"/>
                <a:buChar char="•"/>
              </a:pPr>
              <a:r>
                <a:rPr lang="en-US" i="0" dirty="0">
                  <a:ln w="0"/>
                  <a:effectLst>
                    <a:outerShdw blurRad="38100" dist="19050" dir="2700000" algn="tl" rotWithShape="0">
                      <a:schemeClr val="dk1">
                        <a:alpha val="40000"/>
                      </a:schemeClr>
                    </a:outerShdw>
                  </a:effectLst>
                  <a:latin typeface="inherit"/>
                </a:rPr>
                <a:t>An order might have multiple items.</a:t>
              </a:r>
            </a:p>
            <a:p>
              <a:pPr marL="285750" indent="-285750" algn="l" fontAlgn="base">
                <a:buFont typeface="Arial" panose="020B0604020202020204" pitchFamily="34" charset="0"/>
                <a:buChar char="•"/>
              </a:pPr>
              <a:r>
                <a:rPr lang="en-US" i="0" dirty="0">
                  <a:ln w="0"/>
                  <a:effectLst>
                    <a:outerShdw blurRad="38100" dist="19050" dir="2700000" algn="tl" rotWithShape="0">
                      <a:schemeClr val="dk1">
                        <a:alpha val="40000"/>
                      </a:schemeClr>
                    </a:outerShdw>
                  </a:effectLst>
                  <a:latin typeface="inherit"/>
                </a:rPr>
                <a:t>Each item might be fulfilled by a distinct seller.</a:t>
              </a:r>
            </a:p>
            <a:p>
              <a:pPr marL="285750" indent="-285750" algn="l" fontAlgn="base">
                <a:buFont typeface="Arial" panose="020B0604020202020204" pitchFamily="34" charset="0"/>
                <a:buChar char="•"/>
              </a:pPr>
              <a:r>
                <a:rPr lang="en-US" i="0" dirty="0">
                  <a:ln w="0"/>
                  <a:effectLst>
                    <a:outerShdw blurRad="38100" dist="19050" dir="2700000" algn="tl" rotWithShape="0">
                      <a:schemeClr val="dk1">
                        <a:alpha val="40000"/>
                      </a:schemeClr>
                    </a:outerShdw>
                  </a:effectLst>
                  <a:latin typeface="inherit"/>
                </a:rPr>
                <a:t>All text identifying stores and partners where replaced by the names of Game of Thrones great houses.</a:t>
              </a:r>
            </a:p>
            <a:p>
              <a:endParaRPr lang="en-US" dirty="0"/>
            </a:p>
          </p:txBody>
        </p:sp>
      </p:grpSp>
      <p:pic>
        <p:nvPicPr>
          <p:cNvPr id="11" name="Graphic 10" descr="Information with solid fill">
            <a:extLst>
              <a:ext uri="{FF2B5EF4-FFF2-40B4-BE49-F238E27FC236}">
                <a16:creationId xmlns:a16="http://schemas.microsoft.com/office/drawing/2014/main" id="{0572CA1D-81FC-3514-71CF-3648A63F465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7200" y="524415"/>
            <a:ext cx="836158" cy="734458"/>
          </a:xfrm>
          <a:prstGeom prst="rect">
            <a:avLst/>
          </a:prstGeom>
        </p:spPr>
      </p:pic>
      <p:sp>
        <p:nvSpPr>
          <p:cNvPr id="12" name="TextBox 11">
            <a:extLst>
              <a:ext uri="{FF2B5EF4-FFF2-40B4-BE49-F238E27FC236}">
                <a16:creationId xmlns:a16="http://schemas.microsoft.com/office/drawing/2014/main" id="{1027B58F-8817-1E7E-8F19-9F24533584AE}"/>
              </a:ext>
            </a:extLst>
          </p:cNvPr>
          <p:cNvSpPr txBox="1"/>
          <p:nvPr/>
        </p:nvSpPr>
        <p:spPr>
          <a:xfrm>
            <a:off x="1293358" y="610742"/>
            <a:ext cx="4127500" cy="584775"/>
          </a:xfrm>
          <a:prstGeom prst="rect">
            <a:avLst/>
          </a:prstGeom>
          <a:noFill/>
        </p:spPr>
        <p:txBody>
          <a:bodyPr wrap="square" rtlCol="0">
            <a:spAutoFit/>
          </a:bodyPr>
          <a:lstStyle/>
          <a:p>
            <a:r>
              <a:rPr lang="en-US" sz="3200" dirty="0">
                <a:ln>
                  <a:solidFill>
                    <a:schemeClr val="accent1"/>
                  </a:solidFill>
                </a:ln>
                <a:solidFill>
                  <a:schemeClr val="accent1"/>
                </a:solidFill>
                <a:effectLst>
                  <a:reflection blurRad="6350" stA="55000" endA="300" endPos="45500" dir="5400000" sy="-100000" algn="bl" rotWithShape="0"/>
                </a:effectLst>
              </a:rPr>
              <a:t>data description :</a:t>
            </a:r>
          </a:p>
        </p:txBody>
      </p:sp>
    </p:spTree>
    <p:extLst>
      <p:ext uri="{BB962C8B-B14F-4D97-AF65-F5344CB8AC3E}">
        <p14:creationId xmlns:p14="http://schemas.microsoft.com/office/powerpoint/2010/main" val="2946665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55E451-D645-9AA9-16AC-13DF34C74AB8}"/>
              </a:ext>
            </a:extLst>
          </p:cNvPr>
          <p:cNvPicPr>
            <a:picLocks noChangeAspect="1"/>
          </p:cNvPicPr>
          <p:nvPr/>
        </p:nvPicPr>
        <p:blipFill>
          <a:blip r:embed="rId2"/>
          <a:stretch>
            <a:fillRect/>
          </a:stretch>
        </p:blipFill>
        <p:spPr>
          <a:xfrm>
            <a:off x="0" y="998290"/>
            <a:ext cx="5921829" cy="5925024"/>
          </a:xfrm>
          <a:prstGeom prst="rect">
            <a:avLst/>
          </a:prstGeom>
        </p:spPr>
      </p:pic>
      <p:pic>
        <p:nvPicPr>
          <p:cNvPr id="7" name="Picture 6">
            <a:extLst>
              <a:ext uri="{FF2B5EF4-FFF2-40B4-BE49-F238E27FC236}">
                <a16:creationId xmlns:a16="http://schemas.microsoft.com/office/drawing/2014/main" id="{D862368D-7B4F-ABAF-A123-2259979FBF51}"/>
              </a:ext>
            </a:extLst>
          </p:cNvPr>
          <p:cNvPicPr>
            <a:picLocks noChangeAspect="1"/>
          </p:cNvPicPr>
          <p:nvPr/>
        </p:nvPicPr>
        <p:blipFill>
          <a:blip r:embed="rId3"/>
          <a:stretch>
            <a:fillRect/>
          </a:stretch>
        </p:blipFill>
        <p:spPr>
          <a:xfrm>
            <a:off x="6270170" y="932977"/>
            <a:ext cx="5921829" cy="5925024"/>
          </a:xfrm>
          <a:prstGeom prst="rect">
            <a:avLst/>
          </a:prstGeom>
        </p:spPr>
      </p:pic>
      <p:sp>
        <p:nvSpPr>
          <p:cNvPr id="10" name="TextBox 9">
            <a:extLst>
              <a:ext uri="{FF2B5EF4-FFF2-40B4-BE49-F238E27FC236}">
                <a16:creationId xmlns:a16="http://schemas.microsoft.com/office/drawing/2014/main" id="{93F89C09-CAD6-7839-DAF7-724E51C3A4C1}"/>
              </a:ext>
            </a:extLst>
          </p:cNvPr>
          <p:cNvSpPr txBox="1"/>
          <p:nvPr/>
        </p:nvSpPr>
        <p:spPr>
          <a:xfrm>
            <a:off x="0" y="-55442"/>
            <a:ext cx="7829726" cy="1053732"/>
          </a:xfrm>
          <a:prstGeom prst="rect">
            <a:avLst/>
          </a:prstGeom>
          <a:noFill/>
        </p:spPr>
        <p:txBody>
          <a:bodyPr vert="horz" lIns="91440" tIns="45720" rIns="91440" bIns="45720" rtlCol="0" anchor="ctr">
            <a:normAutofit/>
          </a:bodyPr>
          <a:lstStyle/>
          <a:p>
            <a:pPr algn="ctr" defTabSz="914400">
              <a:lnSpc>
                <a:spcPct val="90000"/>
              </a:lnSpc>
              <a:spcBef>
                <a:spcPct val="0"/>
              </a:spcBef>
              <a:spcAft>
                <a:spcPts val="600"/>
              </a:spcAft>
            </a:pPr>
            <a:r>
              <a:rPr lang="en-US" sz="3600" b="0" kern="1200" dirty="0">
                <a:effectLst/>
                <a:latin typeface="Amasis MT Pro Medium" panose="02040604050005020304" pitchFamily="18" charset="0"/>
                <a:ea typeface="+mj-ea"/>
                <a:cs typeface="+mj-cs"/>
              </a:rPr>
              <a:t>Explore </a:t>
            </a:r>
            <a:r>
              <a:rPr lang="en-US" sz="3600" dirty="0">
                <a:latin typeface="Amasis MT Pro Medium" panose="02040604050005020304" pitchFamily="18" charset="0"/>
                <a:ea typeface="+mj-ea"/>
                <a:cs typeface="+mj-cs"/>
              </a:rPr>
              <a:t>Categorical</a:t>
            </a:r>
            <a:r>
              <a:rPr lang="en-US" sz="3600" b="1" dirty="0">
                <a:solidFill>
                  <a:srgbClr val="569CD6"/>
                </a:solidFill>
                <a:latin typeface="Amasis MT Pro Medium" panose="02040604050005020304" pitchFamily="18" charset="0"/>
                <a:ea typeface="+mj-ea"/>
                <a:cs typeface="+mj-cs"/>
              </a:rPr>
              <a:t> </a:t>
            </a:r>
            <a:r>
              <a:rPr lang="en-US" sz="3600" dirty="0">
                <a:latin typeface="Amasis MT Pro Medium" panose="02040604050005020304" pitchFamily="18" charset="0"/>
                <a:ea typeface="+mj-ea"/>
                <a:cs typeface="+mj-cs"/>
              </a:rPr>
              <a:t>Univariate</a:t>
            </a:r>
            <a:r>
              <a:rPr lang="en-US" sz="3600" b="0" kern="1200" dirty="0">
                <a:effectLst/>
                <a:latin typeface="Amasis MT Pro Medium" panose="02040604050005020304" pitchFamily="18" charset="0"/>
                <a:ea typeface="+mj-ea"/>
                <a:cs typeface="+mj-cs"/>
              </a:rPr>
              <a:t> Data</a:t>
            </a:r>
          </a:p>
        </p:txBody>
      </p:sp>
      <p:pic>
        <p:nvPicPr>
          <p:cNvPr id="11" name="Graphic 10" descr="Research with solid fill">
            <a:extLst>
              <a:ext uri="{FF2B5EF4-FFF2-40B4-BE49-F238E27FC236}">
                <a16:creationId xmlns:a16="http://schemas.microsoft.com/office/drawing/2014/main" id="{00F0C5DA-FF1A-9CE4-2180-8448DD4CE4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25531" y="64558"/>
            <a:ext cx="813731" cy="813731"/>
          </a:xfrm>
          <a:prstGeom prst="rect">
            <a:avLst/>
          </a:prstGeom>
        </p:spPr>
      </p:pic>
    </p:spTree>
    <p:extLst>
      <p:ext uri="{BB962C8B-B14F-4D97-AF65-F5344CB8AC3E}">
        <p14:creationId xmlns:p14="http://schemas.microsoft.com/office/powerpoint/2010/main" val="19715976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10;&#10;Description automatically generated">
            <a:extLst>
              <a:ext uri="{FF2B5EF4-FFF2-40B4-BE49-F238E27FC236}">
                <a16:creationId xmlns:a16="http://schemas.microsoft.com/office/drawing/2014/main" id="{E200B25D-D126-83B7-8D42-25BD2A25092A}"/>
              </a:ext>
            </a:extLst>
          </p:cNvPr>
          <p:cNvPicPr>
            <a:picLocks noChangeAspect="1"/>
          </p:cNvPicPr>
          <p:nvPr/>
        </p:nvPicPr>
        <p:blipFill rotWithShape="1">
          <a:blip r:embed="rId2">
            <a:extLst>
              <a:ext uri="{28A0092B-C50C-407E-A947-70E740481C1C}">
                <a14:useLocalDpi xmlns:a14="http://schemas.microsoft.com/office/drawing/2010/main" val="0"/>
              </a:ext>
            </a:extLst>
          </a:blip>
          <a:srcRect l="4791" r="7421"/>
          <a:stretch/>
        </p:blipFill>
        <p:spPr>
          <a:xfrm>
            <a:off x="6379028" y="1216404"/>
            <a:ext cx="5812972" cy="5221447"/>
          </a:xfrm>
          <a:prstGeom prst="rect">
            <a:avLst/>
          </a:prstGeom>
        </p:spPr>
      </p:pic>
      <p:sp>
        <p:nvSpPr>
          <p:cNvPr id="6" name="TextBox 5">
            <a:extLst>
              <a:ext uri="{FF2B5EF4-FFF2-40B4-BE49-F238E27FC236}">
                <a16:creationId xmlns:a16="http://schemas.microsoft.com/office/drawing/2014/main" id="{DE2853D0-945C-7C41-10C7-495E994A4A53}"/>
              </a:ext>
            </a:extLst>
          </p:cNvPr>
          <p:cNvSpPr txBox="1"/>
          <p:nvPr/>
        </p:nvSpPr>
        <p:spPr>
          <a:xfrm>
            <a:off x="10108736" y="6568480"/>
            <a:ext cx="2150376" cy="276999"/>
          </a:xfrm>
          <a:prstGeom prst="rect">
            <a:avLst/>
          </a:prstGeom>
          <a:noFill/>
        </p:spPr>
        <p:txBody>
          <a:bodyPr wrap="square">
            <a:spAutoFit/>
          </a:bodyPr>
          <a:lstStyle/>
          <a:p>
            <a:r>
              <a:rPr lang="en-US" sz="1200"/>
              <a:t>To see interactivity </a:t>
            </a:r>
            <a:r>
              <a:rPr lang="en-US" sz="1200">
                <a:hlinkClick r:id="rId3"/>
              </a:rPr>
              <a:t>plotly3.html</a:t>
            </a:r>
            <a:endParaRPr lang="en-US" sz="1200" dirty="0"/>
          </a:p>
        </p:txBody>
      </p:sp>
      <p:sp>
        <p:nvSpPr>
          <p:cNvPr id="11" name="TextBox 10">
            <a:extLst>
              <a:ext uri="{FF2B5EF4-FFF2-40B4-BE49-F238E27FC236}">
                <a16:creationId xmlns:a16="http://schemas.microsoft.com/office/drawing/2014/main" id="{4B481064-66DC-CA90-C0FB-339B8CF01530}"/>
              </a:ext>
            </a:extLst>
          </p:cNvPr>
          <p:cNvSpPr txBox="1"/>
          <p:nvPr/>
        </p:nvSpPr>
        <p:spPr>
          <a:xfrm>
            <a:off x="0" y="6484424"/>
            <a:ext cx="2150376" cy="276999"/>
          </a:xfrm>
          <a:prstGeom prst="rect">
            <a:avLst/>
          </a:prstGeom>
          <a:noFill/>
        </p:spPr>
        <p:txBody>
          <a:bodyPr wrap="square">
            <a:spAutoFit/>
          </a:bodyPr>
          <a:lstStyle/>
          <a:p>
            <a:r>
              <a:rPr lang="en-US" sz="1200" dirty="0"/>
              <a:t>To see interactivity </a:t>
            </a:r>
            <a:r>
              <a:rPr lang="en-US" sz="1200" dirty="0">
                <a:hlinkClick r:id="rId4"/>
              </a:rPr>
              <a:t>plotly4.html</a:t>
            </a:r>
            <a:endParaRPr lang="en-US" sz="1200" dirty="0"/>
          </a:p>
        </p:txBody>
      </p:sp>
      <p:pic>
        <p:nvPicPr>
          <p:cNvPr id="13" name="Picture 12" descr="Chart, bar chart&#10;&#10;Description automatically generated">
            <a:extLst>
              <a:ext uri="{FF2B5EF4-FFF2-40B4-BE49-F238E27FC236}">
                <a16:creationId xmlns:a16="http://schemas.microsoft.com/office/drawing/2014/main" id="{2D15AB60-3E81-4226-2C8B-566DDD9F1DAB}"/>
              </a:ext>
            </a:extLst>
          </p:cNvPr>
          <p:cNvPicPr>
            <a:picLocks noChangeAspect="1"/>
          </p:cNvPicPr>
          <p:nvPr/>
        </p:nvPicPr>
        <p:blipFill rotWithShape="1">
          <a:blip r:embed="rId5">
            <a:extLst>
              <a:ext uri="{28A0092B-C50C-407E-A947-70E740481C1C}">
                <a14:useLocalDpi xmlns:a14="http://schemas.microsoft.com/office/drawing/2010/main" val="0"/>
              </a:ext>
            </a:extLst>
          </a:blip>
          <a:srcRect l="5156" r="7882"/>
          <a:stretch/>
        </p:blipFill>
        <p:spPr>
          <a:xfrm>
            <a:off x="89962" y="1216404"/>
            <a:ext cx="6289066" cy="5221447"/>
          </a:xfrm>
          <a:prstGeom prst="rect">
            <a:avLst/>
          </a:prstGeom>
        </p:spPr>
      </p:pic>
      <p:sp>
        <p:nvSpPr>
          <p:cNvPr id="14" name="TextBox 13">
            <a:extLst>
              <a:ext uri="{FF2B5EF4-FFF2-40B4-BE49-F238E27FC236}">
                <a16:creationId xmlns:a16="http://schemas.microsoft.com/office/drawing/2014/main" id="{4C262969-C110-9A7E-BD14-D19207F94558}"/>
              </a:ext>
            </a:extLst>
          </p:cNvPr>
          <p:cNvSpPr txBox="1"/>
          <p:nvPr/>
        </p:nvSpPr>
        <p:spPr>
          <a:xfrm>
            <a:off x="0" y="-55442"/>
            <a:ext cx="7829726" cy="1053732"/>
          </a:xfrm>
          <a:prstGeom prst="rect">
            <a:avLst/>
          </a:prstGeom>
          <a:noFill/>
        </p:spPr>
        <p:txBody>
          <a:bodyPr vert="horz" lIns="91440" tIns="45720" rIns="91440" bIns="45720" rtlCol="0" anchor="ctr">
            <a:normAutofit/>
          </a:bodyPr>
          <a:lstStyle/>
          <a:p>
            <a:pPr algn="ctr" defTabSz="914400">
              <a:lnSpc>
                <a:spcPct val="90000"/>
              </a:lnSpc>
              <a:spcBef>
                <a:spcPct val="0"/>
              </a:spcBef>
              <a:spcAft>
                <a:spcPts val="600"/>
              </a:spcAft>
            </a:pPr>
            <a:r>
              <a:rPr lang="en-US" sz="3600" b="0" kern="1200" dirty="0">
                <a:effectLst/>
                <a:latin typeface="Amasis MT Pro Medium" panose="02040604050005020304" pitchFamily="18" charset="0"/>
                <a:ea typeface="+mj-ea"/>
                <a:cs typeface="+mj-cs"/>
              </a:rPr>
              <a:t>Explore </a:t>
            </a:r>
            <a:r>
              <a:rPr lang="en-US" sz="3600" dirty="0">
                <a:latin typeface="Amasis MT Pro Medium" panose="02040604050005020304" pitchFamily="18" charset="0"/>
                <a:ea typeface="+mj-ea"/>
                <a:cs typeface="+mj-cs"/>
              </a:rPr>
              <a:t>Categorical</a:t>
            </a:r>
            <a:r>
              <a:rPr lang="en-US" sz="3600" b="1" dirty="0">
                <a:solidFill>
                  <a:srgbClr val="569CD6"/>
                </a:solidFill>
                <a:latin typeface="Amasis MT Pro Medium" panose="02040604050005020304" pitchFamily="18" charset="0"/>
                <a:ea typeface="+mj-ea"/>
                <a:cs typeface="+mj-cs"/>
              </a:rPr>
              <a:t> </a:t>
            </a:r>
            <a:r>
              <a:rPr lang="en-US" sz="3600" dirty="0">
                <a:latin typeface="Amasis MT Pro Medium" panose="02040604050005020304" pitchFamily="18" charset="0"/>
                <a:ea typeface="+mj-ea"/>
                <a:cs typeface="+mj-cs"/>
              </a:rPr>
              <a:t>bivariate </a:t>
            </a:r>
            <a:r>
              <a:rPr lang="en-US" sz="3600" b="0" kern="1200" dirty="0">
                <a:effectLst/>
                <a:latin typeface="Amasis MT Pro Medium" panose="02040604050005020304" pitchFamily="18" charset="0"/>
                <a:ea typeface="+mj-ea"/>
                <a:cs typeface="+mj-cs"/>
              </a:rPr>
              <a:t>Data</a:t>
            </a:r>
          </a:p>
        </p:txBody>
      </p:sp>
      <p:pic>
        <p:nvPicPr>
          <p:cNvPr id="15" name="Graphic 14" descr="Research with solid fill">
            <a:extLst>
              <a:ext uri="{FF2B5EF4-FFF2-40B4-BE49-F238E27FC236}">
                <a16:creationId xmlns:a16="http://schemas.microsoft.com/office/drawing/2014/main" id="{52871549-97BC-7453-8839-69EB6BA18DD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25531" y="64558"/>
            <a:ext cx="813731" cy="813731"/>
          </a:xfrm>
          <a:prstGeom prst="rect">
            <a:avLst/>
          </a:prstGeom>
        </p:spPr>
      </p:pic>
    </p:spTree>
    <p:extLst>
      <p:ext uri="{BB962C8B-B14F-4D97-AF65-F5344CB8AC3E}">
        <p14:creationId xmlns:p14="http://schemas.microsoft.com/office/powerpoint/2010/main" val="19544930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graphical user interface&#10;&#10;Description automatically generated">
            <a:extLst>
              <a:ext uri="{FF2B5EF4-FFF2-40B4-BE49-F238E27FC236}">
                <a16:creationId xmlns:a16="http://schemas.microsoft.com/office/drawing/2014/main" id="{29308329-5553-8E7C-E09C-C259ED1B22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6824" y="842889"/>
            <a:ext cx="5875175" cy="5573440"/>
          </a:xfrm>
          <a:prstGeom prst="rect">
            <a:avLst/>
          </a:prstGeom>
        </p:spPr>
      </p:pic>
      <p:sp>
        <p:nvSpPr>
          <p:cNvPr id="8" name="TextBox 7">
            <a:extLst>
              <a:ext uri="{FF2B5EF4-FFF2-40B4-BE49-F238E27FC236}">
                <a16:creationId xmlns:a16="http://schemas.microsoft.com/office/drawing/2014/main" id="{24C217D5-30D9-CA56-B67F-27567D358684}"/>
              </a:ext>
            </a:extLst>
          </p:cNvPr>
          <p:cNvSpPr txBox="1"/>
          <p:nvPr/>
        </p:nvSpPr>
        <p:spPr>
          <a:xfrm>
            <a:off x="10108736" y="6568480"/>
            <a:ext cx="2150376" cy="276999"/>
          </a:xfrm>
          <a:prstGeom prst="rect">
            <a:avLst/>
          </a:prstGeom>
          <a:noFill/>
        </p:spPr>
        <p:txBody>
          <a:bodyPr wrap="square">
            <a:spAutoFit/>
          </a:bodyPr>
          <a:lstStyle/>
          <a:p>
            <a:r>
              <a:rPr lang="en-US" sz="1200" dirty="0"/>
              <a:t>To see interactivity </a:t>
            </a:r>
            <a:r>
              <a:rPr lang="en-US" sz="1200" dirty="0">
                <a:hlinkClick r:id="rId3"/>
              </a:rPr>
              <a:t>plotly5.html</a:t>
            </a:r>
            <a:endParaRPr lang="en-US" sz="1200" dirty="0"/>
          </a:p>
        </p:txBody>
      </p:sp>
      <p:pic>
        <p:nvPicPr>
          <p:cNvPr id="10" name="Picture 9" descr="Chart, scatter chart&#10;&#10;Description automatically generated">
            <a:extLst>
              <a:ext uri="{FF2B5EF4-FFF2-40B4-BE49-F238E27FC236}">
                <a16:creationId xmlns:a16="http://schemas.microsoft.com/office/drawing/2014/main" id="{67BC07A3-4839-86F9-1028-F7AC283E4B5A}"/>
              </a:ext>
            </a:extLst>
          </p:cNvPr>
          <p:cNvPicPr>
            <a:picLocks noChangeAspect="1"/>
          </p:cNvPicPr>
          <p:nvPr/>
        </p:nvPicPr>
        <p:blipFill rotWithShape="1">
          <a:blip r:embed="rId4">
            <a:extLst>
              <a:ext uri="{28A0092B-C50C-407E-A947-70E740481C1C}">
                <a14:useLocalDpi xmlns:a14="http://schemas.microsoft.com/office/drawing/2010/main" val="0"/>
              </a:ext>
            </a:extLst>
          </a:blip>
          <a:srcRect l="15611" t="8110" r="24924" b="-1604"/>
          <a:stretch/>
        </p:blipFill>
        <p:spPr>
          <a:xfrm>
            <a:off x="0" y="842888"/>
            <a:ext cx="6316823" cy="6015112"/>
          </a:xfrm>
          <a:prstGeom prst="rect">
            <a:avLst/>
          </a:prstGeom>
        </p:spPr>
      </p:pic>
      <p:sp>
        <p:nvSpPr>
          <p:cNvPr id="11" name="TextBox 10">
            <a:extLst>
              <a:ext uri="{FF2B5EF4-FFF2-40B4-BE49-F238E27FC236}">
                <a16:creationId xmlns:a16="http://schemas.microsoft.com/office/drawing/2014/main" id="{3A5F8A42-E2FB-020E-A594-4466499C33ED}"/>
              </a:ext>
            </a:extLst>
          </p:cNvPr>
          <p:cNvSpPr txBox="1"/>
          <p:nvPr/>
        </p:nvSpPr>
        <p:spPr>
          <a:xfrm>
            <a:off x="479501" y="250581"/>
            <a:ext cx="5704427" cy="369332"/>
          </a:xfrm>
          <a:prstGeom prst="rect">
            <a:avLst/>
          </a:prstGeom>
          <a:noFill/>
        </p:spPr>
        <p:txBody>
          <a:bodyPr wrap="square" rtlCol="0">
            <a:spAutoFit/>
          </a:bodyPr>
          <a:lstStyle/>
          <a:p>
            <a:r>
              <a:rPr lang="en-US" dirty="0"/>
              <a:t>The heat map shows the correlation between each column</a:t>
            </a:r>
          </a:p>
        </p:txBody>
      </p:sp>
      <p:pic>
        <p:nvPicPr>
          <p:cNvPr id="15" name="Graphic 14" descr="Topography Map outline">
            <a:extLst>
              <a:ext uri="{FF2B5EF4-FFF2-40B4-BE49-F238E27FC236}">
                <a16:creationId xmlns:a16="http://schemas.microsoft.com/office/drawing/2014/main" id="{0A3BD2F0-8EA7-9BEA-40A8-9F3618DB35ED}"/>
              </a:ext>
            </a:extLst>
          </p:cNvPr>
          <p:cNvPicPr>
            <a:picLocks noChangeAspect="1"/>
          </p:cNvPicPr>
          <p:nvPr/>
        </p:nvPicPr>
        <p:blipFill>
          <a:blip r:embed="rId5">
            <a:lum bright="-40000" contrast="-40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443" y="197273"/>
            <a:ext cx="475948" cy="475948"/>
          </a:xfrm>
          <a:prstGeom prst="rect">
            <a:avLst/>
          </a:prstGeom>
        </p:spPr>
      </p:pic>
    </p:spTree>
    <p:extLst>
      <p:ext uri="{BB962C8B-B14F-4D97-AF65-F5344CB8AC3E}">
        <p14:creationId xmlns:p14="http://schemas.microsoft.com/office/powerpoint/2010/main" val="38880047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A126E09-3F06-9655-2B8C-73662DD67C75}"/>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defTabSz="914400">
              <a:lnSpc>
                <a:spcPct val="90000"/>
              </a:lnSpc>
              <a:spcBef>
                <a:spcPct val="0"/>
              </a:spcBef>
              <a:spcAft>
                <a:spcPts val="600"/>
              </a:spcAft>
            </a:pPr>
            <a:r>
              <a:rPr lang="en-US" sz="3300" kern="1200">
                <a:solidFill>
                  <a:srgbClr val="FFFFFF"/>
                </a:solidFill>
                <a:latin typeface="+mj-lt"/>
                <a:ea typeface="+mj-ea"/>
                <a:cs typeface="+mj-cs"/>
              </a:rPr>
              <a:t>Let's dive into the analysis and answer business questions</a:t>
            </a:r>
          </a:p>
        </p:txBody>
      </p:sp>
      <p:pic>
        <p:nvPicPr>
          <p:cNvPr id="9" name="Graphic 8" descr="Question mark outline">
            <a:extLst>
              <a:ext uri="{FF2B5EF4-FFF2-40B4-BE49-F238E27FC236}">
                <a16:creationId xmlns:a16="http://schemas.microsoft.com/office/drawing/2014/main" id="{47AC8C04-50B5-4416-9D6C-F1C34621A0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83296" y="643466"/>
            <a:ext cx="5568739" cy="5568739"/>
          </a:xfrm>
          <a:prstGeom prst="rect">
            <a:avLst/>
          </a:prstGeom>
        </p:spPr>
      </p:pic>
    </p:spTree>
    <p:extLst>
      <p:ext uri="{BB962C8B-B14F-4D97-AF65-F5344CB8AC3E}">
        <p14:creationId xmlns:p14="http://schemas.microsoft.com/office/powerpoint/2010/main" val="315072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435">
                                          <p:stCondLst>
                                            <p:cond delay="0"/>
                                          </p:stCondLst>
                                        </p:cTn>
                                        <p:tgtEl>
                                          <p:spTgt spid="9"/>
                                        </p:tgtEl>
                                      </p:cBhvr>
                                    </p:animEffect>
                                    <p:anim calcmode="lin" valueType="num">
                                      <p:cBhvr>
                                        <p:cTn id="8" dur="1367"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9"/>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9"/>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9"/>
                                        </p:tgtEl>
                                        <p:attrNameLst>
                                          <p:attrName>ppt_y</p:attrName>
                                        </p:attrNameLst>
                                      </p:cBhvr>
                                      <p:tavLst>
                                        <p:tav tm="0" fmla="#ppt_y-sin(pi*$)/81">
                                          <p:val>
                                            <p:fltVal val="0"/>
                                          </p:val>
                                        </p:tav>
                                        <p:tav tm="100000">
                                          <p:val>
                                            <p:fltVal val="1"/>
                                          </p:val>
                                        </p:tav>
                                      </p:tavLst>
                                    </p:anim>
                                    <p:animScale>
                                      <p:cBhvr>
                                        <p:cTn id="13" dur="20">
                                          <p:stCondLst>
                                            <p:cond delay="487"/>
                                          </p:stCondLst>
                                        </p:cTn>
                                        <p:tgtEl>
                                          <p:spTgt spid="9"/>
                                        </p:tgtEl>
                                      </p:cBhvr>
                                      <p:to x="100000" y="60000"/>
                                    </p:animScale>
                                    <p:animScale>
                                      <p:cBhvr>
                                        <p:cTn id="14" dur="124" decel="50000">
                                          <p:stCondLst>
                                            <p:cond delay="507"/>
                                          </p:stCondLst>
                                        </p:cTn>
                                        <p:tgtEl>
                                          <p:spTgt spid="9"/>
                                        </p:tgtEl>
                                      </p:cBhvr>
                                      <p:to x="100000" y="100000"/>
                                    </p:animScale>
                                    <p:animScale>
                                      <p:cBhvr>
                                        <p:cTn id="15" dur="20">
                                          <p:stCondLst>
                                            <p:cond delay="984"/>
                                          </p:stCondLst>
                                        </p:cTn>
                                        <p:tgtEl>
                                          <p:spTgt spid="9"/>
                                        </p:tgtEl>
                                      </p:cBhvr>
                                      <p:to x="100000" y="80000"/>
                                    </p:animScale>
                                    <p:animScale>
                                      <p:cBhvr>
                                        <p:cTn id="16" dur="124" decel="50000">
                                          <p:stCondLst>
                                            <p:cond delay="1004"/>
                                          </p:stCondLst>
                                        </p:cTn>
                                        <p:tgtEl>
                                          <p:spTgt spid="9"/>
                                        </p:tgtEl>
                                      </p:cBhvr>
                                      <p:to x="100000" y="100000"/>
                                    </p:animScale>
                                    <p:animScale>
                                      <p:cBhvr>
                                        <p:cTn id="17" dur="20">
                                          <p:stCondLst>
                                            <p:cond delay="1231"/>
                                          </p:stCondLst>
                                        </p:cTn>
                                        <p:tgtEl>
                                          <p:spTgt spid="9"/>
                                        </p:tgtEl>
                                      </p:cBhvr>
                                      <p:to x="100000" y="90000"/>
                                    </p:animScale>
                                    <p:animScale>
                                      <p:cBhvr>
                                        <p:cTn id="18" dur="124" decel="50000">
                                          <p:stCondLst>
                                            <p:cond delay="1251"/>
                                          </p:stCondLst>
                                        </p:cTn>
                                        <p:tgtEl>
                                          <p:spTgt spid="9"/>
                                        </p:tgtEl>
                                      </p:cBhvr>
                                      <p:to x="100000" y="100000"/>
                                    </p:animScale>
                                    <p:animScale>
                                      <p:cBhvr>
                                        <p:cTn id="19" dur="20">
                                          <p:stCondLst>
                                            <p:cond delay="1356"/>
                                          </p:stCondLst>
                                        </p:cTn>
                                        <p:tgtEl>
                                          <p:spTgt spid="9"/>
                                        </p:tgtEl>
                                      </p:cBhvr>
                                      <p:to x="100000" y="95000"/>
                                    </p:animScale>
                                    <p:animScale>
                                      <p:cBhvr>
                                        <p:cTn id="20" dur="124" decel="50000">
                                          <p:stCondLst>
                                            <p:cond delay="1376"/>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10;&#10;Description automatically generated">
            <a:extLst>
              <a:ext uri="{FF2B5EF4-FFF2-40B4-BE49-F238E27FC236}">
                <a16:creationId xmlns:a16="http://schemas.microsoft.com/office/drawing/2014/main" id="{C0162F59-2A78-2C7B-83F2-4D6FE36D54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01" y="939590"/>
            <a:ext cx="9334500" cy="5918410"/>
          </a:xfrm>
          <a:prstGeom prst="rect">
            <a:avLst/>
          </a:prstGeom>
        </p:spPr>
      </p:pic>
      <p:sp>
        <p:nvSpPr>
          <p:cNvPr id="7" name="TextBox 6">
            <a:extLst>
              <a:ext uri="{FF2B5EF4-FFF2-40B4-BE49-F238E27FC236}">
                <a16:creationId xmlns:a16="http://schemas.microsoft.com/office/drawing/2014/main" id="{7339A0BA-EBD0-0866-CE70-A537A2A369CA}"/>
              </a:ext>
            </a:extLst>
          </p:cNvPr>
          <p:cNvSpPr txBox="1"/>
          <p:nvPr/>
        </p:nvSpPr>
        <p:spPr>
          <a:xfrm>
            <a:off x="9917124" y="268859"/>
            <a:ext cx="2191056" cy="307777"/>
          </a:xfrm>
          <a:prstGeom prst="rect">
            <a:avLst/>
          </a:prstGeom>
          <a:noFill/>
        </p:spPr>
        <p:txBody>
          <a:bodyPr wrap="square">
            <a:spAutoFit/>
          </a:bodyPr>
          <a:lstStyle/>
          <a:p>
            <a:r>
              <a:rPr lang="en-US" sz="1400" dirty="0"/>
              <a:t>To see interactivity </a:t>
            </a:r>
            <a:r>
              <a:rPr lang="en-US" sz="1400" dirty="0">
                <a:hlinkClick r:id="rId3"/>
              </a:rPr>
              <a:t>Q1.html</a:t>
            </a:r>
            <a:endParaRPr lang="en-US" sz="1400" dirty="0"/>
          </a:p>
        </p:txBody>
      </p:sp>
      <p:sp>
        <p:nvSpPr>
          <p:cNvPr id="11" name="TextBox 10">
            <a:extLst>
              <a:ext uri="{FF2B5EF4-FFF2-40B4-BE49-F238E27FC236}">
                <a16:creationId xmlns:a16="http://schemas.microsoft.com/office/drawing/2014/main" id="{4CCF58C9-0663-A3AE-120D-66F27C7C2C56}"/>
              </a:ext>
            </a:extLst>
          </p:cNvPr>
          <p:cNvSpPr txBox="1"/>
          <p:nvPr/>
        </p:nvSpPr>
        <p:spPr>
          <a:xfrm>
            <a:off x="710923" y="145451"/>
            <a:ext cx="1631225" cy="461665"/>
          </a:xfrm>
          <a:prstGeom prst="rect">
            <a:avLst/>
          </a:prstGeom>
          <a:noFill/>
        </p:spPr>
        <p:txBody>
          <a:bodyPr wrap="square">
            <a:spAutoFit/>
          </a:bodyPr>
          <a:lstStyle/>
          <a:p>
            <a:r>
              <a:rPr lang="en-US" sz="2400" b="1" dirty="0">
                <a:latin typeface="Arial" panose="020B0604020202020204" pitchFamily="34" charset="0"/>
                <a:cs typeface="Arial" panose="020B0604020202020204" pitchFamily="34" charset="0"/>
              </a:rPr>
              <a:t>Insights</a:t>
            </a:r>
          </a:p>
        </p:txBody>
      </p:sp>
      <p:pic>
        <p:nvPicPr>
          <p:cNvPr id="13" name="Picture 12">
            <a:extLst>
              <a:ext uri="{FF2B5EF4-FFF2-40B4-BE49-F238E27FC236}">
                <a16:creationId xmlns:a16="http://schemas.microsoft.com/office/drawing/2014/main" id="{CC721D50-101F-86DD-F001-EA7A2A82DB32}"/>
              </a:ext>
            </a:extLst>
          </p:cNvPr>
          <p:cNvPicPr>
            <a:picLocks noChangeAspect="1"/>
          </p:cNvPicPr>
          <p:nvPr/>
        </p:nvPicPr>
        <p:blipFill>
          <a:blip r:embed="rId4"/>
          <a:stretch>
            <a:fillRect/>
          </a:stretch>
        </p:blipFill>
        <p:spPr>
          <a:xfrm>
            <a:off x="140665" y="6378"/>
            <a:ext cx="570258" cy="570258"/>
          </a:xfrm>
          <a:prstGeom prst="rect">
            <a:avLst/>
          </a:prstGeom>
        </p:spPr>
      </p:pic>
      <p:sp>
        <p:nvSpPr>
          <p:cNvPr id="14" name="Rectangle: Rounded Corners 13">
            <a:extLst>
              <a:ext uri="{FF2B5EF4-FFF2-40B4-BE49-F238E27FC236}">
                <a16:creationId xmlns:a16="http://schemas.microsoft.com/office/drawing/2014/main" id="{487AE9E8-8D1E-D007-9425-B9B3C9D98B84}"/>
              </a:ext>
            </a:extLst>
          </p:cNvPr>
          <p:cNvSpPr/>
          <p:nvPr/>
        </p:nvSpPr>
        <p:spPr>
          <a:xfrm>
            <a:off x="140664" y="939590"/>
            <a:ext cx="2793036" cy="5605990"/>
          </a:xfrm>
          <a:prstGeom prst="roundRect">
            <a:avLst>
              <a:gd name="adj" fmla="val 9846"/>
            </a:avLst>
          </a:prstGeom>
          <a:ln>
            <a:noFill/>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9ADBB6E6-F1F4-9211-4BB8-CA709A3D96F3}"/>
              </a:ext>
            </a:extLst>
          </p:cNvPr>
          <p:cNvSpPr txBox="1"/>
          <p:nvPr/>
        </p:nvSpPr>
        <p:spPr>
          <a:xfrm>
            <a:off x="208275" y="1266833"/>
            <a:ext cx="2636520" cy="5078313"/>
          </a:xfrm>
          <a:prstGeom prst="rect">
            <a:avLst/>
          </a:prstGeom>
          <a:noFill/>
        </p:spPr>
        <p:txBody>
          <a:bodyPr wrap="square">
            <a:spAutoFit/>
          </a:bodyPr>
          <a:lstStyle/>
          <a:p>
            <a:pPr marL="171450" indent="-171450">
              <a:buFont typeface="Arial" panose="020B0604020202020204" pitchFamily="34" charset="0"/>
              <a:buChar char="•"/>
            </a:pPr>
            <a:r>
              <a:rPr lang="en-US" sz="1200" dirty="0"/>
              <a:t>Decline </a:t>
            </a:r>
            <a:r>
              <a:rPr lang="en-US" sz="1200" dirty="0">
                <a:solidFill>
                  <a:srgbClr val="FF0000"/>
                </a:solidFill>
              </a:rPr>
              <a:t>Growth</a:t>
            </a:r>
            <a:r>
              <a:rPr lang="en-US" sz="1200" dirty="0"/>
              <a:t> between </a:t>
            </a:r>
            <a:r>
              <a:rPr lang="en-US" sz="1200" dirty="0">
                <a:solidFill>
                  <a:srgbClr val="FF0000"/>
                </a:solidFill>
              </a:rPr>
              <a:t>'5 Oct 2016'</a:t>
            </a:r>
            <a:r>
              <a:rPr lang="en-US" sz="1200" dirty="0"/>
              <a:t> to </a:t>
            </a:r>
            <a:r>
              <a:rPr lang="en-US" sz="1200" dirty="0">
                <a:solidFill>
                  <a:srgbClr val="FF0000"/>
                </a:solidFill>
              </a:rPr>
              <a:t>'23 Dec 2016’ </a:t>
            </a:r>
          </a:p>
          <a:p>
            <a:pPr marL="171450" indent="-171450">
              <a:buFont typeface="Arial" panose="020B0604020202020204" pitchFamily="34" charset="0"/>
              <a:buChar char="•"/>
            </a:pPr>
            <a:endParaRPr lang="en-US" sz="1200" dirty="0">
              <a:solidFill>
                <a:srgbClr val="FF0000"/>
              </a:solidFill>
            </a:endParaRPr>
          </a:p>
          <a:p>
            <a:pPr marL="171450" indent="-171450">
              <a:buFont typeface="Arial" panose="020B0604020202020204" pitchFamily="34" charset="0"/>
              <a:buChar char="•"/>
            </a:pPr>
            <a:r>
              <a:rPr lang="en-US" sz="1200" dirty="0"/>
              <a:t>In the range of </a:t>
            </a:r>
            <a:r>
              <a:rPr lang="en-US" sz="1200" dirty="0">
                <a:solidFill>
                  <a:schemeClr val="bg2"/>
                </a:solidFill>
              </a:rPr>
              <a:t>0</a:t>
            </a:r>
            <a:r>
              <a:rPr lang="en-US" sz="1200" dirty="0"/>
              <a:t> to </a:t>
            </a:r>
            <a:r>
              <a:rPr lang="en-US" sz="1200" dirty="0">
                <a:solidFill>
                  <a:schemeClr val="bg2"/>
                </a:solidFill>
              </a:rPr>
              <a:t>98</a:t>
            </a:r>
            <a:r>
              <a:rPr lang="en-US" sz="1200" dirty="0"/>
              <a:t> orders, </a:t>
            </a:r>
            <a:r>
              <a:rPr lang="en-US" sz="1200" dirty="0">
                <a:solidFill>
                  <a:schemeClr val="bg2"/>
                </a:solidFill>
              </a:rPr>
              <a:t>25%</a:t>
            </a:r>
            <a:r>
              <a:rPr lang="en-US" sz="1200" dirty="0"/>
              <a:t> of customers take orders</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solidFill>
                  <a:schemeClr val="accent3">
                    <a:lumMod val="60000"/>
                    <a:lumOff val="40000"/>
                  </a:schemeClr>
                </a:solidFill>
              </a:rPr>
              <a:t>50% </a:t>
            </a:r>
            <a:r>
              <a:rPr lang="en-US" sz="1200" dirty="0"/>
              <a:t>of customers take orders under </a:t>
            </a:r>
            <a:r>
              <a:rPr lang="en-US" sz="1200" dirty="0">
                <a:solidFill>
                  <a:schemeClr val="accent3">
                    <a:lumMod val="60000"/>
                    <a:lumOff val="40000"/>
                  </a:schemeClr>
                </a:solidFill>
              </a:rPr>
              <a:t>148</a:t>
            </a:r>
            <a:r>
              <a:rPr lang="en-US" sz="1200" dirty="0"/>
              <a:t> </a:t>
            </a:r>
          </a:p>
          <a:p>
            <a:pPr marL="171450" indent="-171450">
              <a:buFont typeface="Arial" panose="020B0604020202020204" pitchFamily="34" charset="0"/>
              <a:buChar char="•"/>
            </a:pPr>
            <a:endParaRPr lang="en-US" sz="1200" dirty="0">
              <a:solidFill>
                <a:schemeClr val="accent3">
                  <a:lumMod val="60000"/>
                  <a:lumOff val="40000"/>
                </a:schemeClr>
              </a:solidFill>
            </a:endParaRPr>
          </a:p>
          <a:p>
            <a:pPr marL="171450" indent="-171450">
              <a:buFont typeface="Arial" panose="020B0604020202020204" pitchFamily="34" charset="0"/>
              <a:buChar char="•"/>
            </a:pPr>
            <a:r>
              <a:rPr lang="en-US" sz="1200" dirty="0"/>
              <a:t>Under </a:t>
            </a:r>
            <a:r>
              <a:rPr lang="en-US" sz="1200" dirty="0">
                <a:solidFill>
                  <a:schemeClr val="bg2">
                    <a:lumMod val="50000"/>
                  </a:schemeClr>
                </a:solidFill>
              </a:rPr>
              <a:t>215</a:t>
            </a:r>
            <a:r>
              <a:rPr lang="en-US" sz="1200" dirty="0"/>
              <a:t> orders are taken by </a:t>
            </a:r>
            <a:r>
              <a:rPr lang="en-US" sz="1200" dirty="0">
                <a:solidFill>
                  <a:schemeClr val="bg2">
                    <a:lumMod val="50000"/>
                  </a:schemeClr>
                </a:solidFill>
              </a:rPr>
              <a:t>50%</a:t>
            </a:r>
            <a:r>
              <a:rPr lang="en-US" sz="1200" dirty="0"/>
              <a:t> of customer </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Half to </a:t>
            </a:r>
            <a:r>
              <a:rPr lang="en-US" sz="1200" dirty="0">
                <a:solidFill>
                  <a:schemeClr val="accent3">
                    <a:lumMod val="50000"/>
                  </a:schemeClr>
                </a:solidFill>
              </a:rPr>
              <a:t>100%</a:t>
            </a:r>
            <a:r>
              <a:rPr lang="en-US" sz="1200" dirty="0"/>
              <a:t> of customers place orders between </a:t>
            </a:r>
            <a:r>
              <a:rPr lang="en-US" sz="1200" dirty="0">
                <a:solidFill>
                  <a:schemeClr val="accent3">
                    <a:lumMod val="50000"/>
                  </a:schemeClr>
                </a:solidFill>
              </a:rPr>
              <a:t>215</a:t>
            </a:r>
            <a:r>
              <a:rPr lang="en-US" sz="1200" dirty="0"/>
              <a:t> and </a:t>
            </a:r>
            <a:r>
              <a:rPr lang="en-US" sz="1200" dirty="0">
                <a:solidFill>
                  <a:schemeClr val="accent3">
                    <a:lumMod val="50000"/>
                  </a:schemeClr>
                </a:solidFill>
              </a:rPr>
              <a:t>1166</a:t>
            </a:r>
          </a:p>
          <a:p>
            <a:pPr marL="171450" indent="-171450">
              <a:buFont typeface="Arial" panose="020B0604020202020204" pitchFamily="34" charset="0"/>
              <a:buChar char="•"/>
            </a:pPr>
            <a:endParaRPr lang="en-US" sz="1200" dirty="0">
              <a:solidFill>
                <a:schemeClr val="bg2">
                  <a:lumMod val="50000"/>
                </a:schemeClr>
              </a:solidFill>
            </a:endParaRPr>
          </a:p>
          <a:p>
            <a:pPr marL="171450" indent="-171450">
              <a:buFont typeface="Arial" panose="020B0604020202020204" pitchFamily="34" charset="0"/>
              <a:buChar char="•"/>
            </a:pPr>
            <a:r>
              <a:rPr lang="en-US" sz="1200" dirty="0"/>
              <a:t>From </a:t>
            </a:r>
            <a:r>
              <a:rPr lang="en-US" sz="1200" b="1" dirty="0"/>
              <a:t>'2017 Nov 11' </a:t>
            </a:r>
            <a:r>
              <a:rPr lang="en-US" sz="1200" dirty="0"/>
              <a:t>to </a:t>
            </a:r>
            <a:r>
              <a:rPr lang="en-US" sz="1200" b="1" dirty="0"/>
              <a:t>'2017 Dec 1' </a:t>
            </a:r>
            <a:r>
              <a:rPr lang="en-US" sz="1200" dirty="0"/>
              <a:t>is when the peak occurred</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In the period from </a:t>
            </a:r>
            <a:r>
              <a:rPr lang="en-US" sz="1200" b="1" dirty="0"/>
              <a:t>'2016 Sep 5' </a:t>
            </a:r>
            <a:r>
              <a:rPr lang="en-US" sz="1200" dirty="0"/>
              <a:t>to </a:t>
            </a:r>
            <a:r>
              <a:rPr lang="en-US" sz="1200" b="1" dirty="0"/>
              <a:t>'2017 Jul 17’</a:t>
            </a:r>
            <a:r>
              <a:rPr lang="en-US" sz="1200" dirty="0"/>
              <a:t>,</a:t>
            </a:r>
            <a:r>
              <a:rPr lang="en-US" sz="1200" b="1" dirty="0"/>
              <a:t> </a:t>
            </a:r>
            <a:r>
              <a:rPr lang="en-US" sz="1200" dirty="0"/>
              <a:t>all orders were below the total average</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In the period from </a:t>
            </a:r>
            <a:r>
              <a:rPr lang="en-US" sz="1200" b="1" dirty="0"/>
              <a:t>'2018 Jan 5' </a:t>
            </a:r>
            <a:r>
              <a:rPr lang="en-US" sz="1200" dirty="0"/>
              <a:t>to </a:t>
            </a:r>
            <a:r>
              <a:rPr lang="en-US" sz="1200" b="1" dirty="0"/>
              <a:t>'2018 May 20'</a:t>
            </a:r>
            <a:r>
              <a:rPr lang="en-US" sz="1200" dirty="0"/>
              <a:t>,</a:t>
            </a:r>
            <a:r>
              <a:rPr lang="en-US" sz="1200" b="1" dirty="0"/>
              <a:t> </a:t>
            </a:r>
            <a:r>
              <a:rPr lang="en-US" sz="1200" dirty="0"/>
              <a:t>all orders exceeded the total average</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p:txBody>
      </p:sp>
      <p:sp>
        <p:nvSpPr>
          <p:cNvPr id="3" name="TextBox 2">
            <a:extLst>
              <a:ext uri="{FF2B5EF4-FFF2-40B4-BE49-F238E27FC236}">
                <a16:creationId xmlns:a16="http://schemas.microsoft.com/office/drawing/2014/main" id="{40311CF2-3790-2CFE-66DA-F159523D506A}"/>
              </a:ext>
            </a:extLst>
          </p:cNvPr>
          <p:cNvSpPr txBox="1"/>
          <p:nvPr/>
        </p:nvSpPr>
        <p:spPr>
          <a:xfrm>
            <a:off x="3147969" y="268859"/>
            <a:ext cx="6094602" cy="338554"/>
          </a:xfrm>
          <a:prstGeom prst="rect">
            <a:avLst/>
          </a:prstGeom>
          <a:noFill/>
        </p:spPr>
        <p:txBody>
          <a:bodyPr wrap="square">
            <a:spAutoFit/>
          </a:bodyPr>
          <a:lstStyle/>
          <a:p>
            <a:r>
              <a:rPr lang="en-US" sz="1600" dirty="0">
                <a:effectLst/>
                <a:latin typeface="Cambria" panose="02040503050406030204" pitchFamily="18" charset="0"/>
                <a:ea typeface="Cambria" panose="02040503050406030204" pitchFamily="18" charset="0"/>
              </a:rPr>
              <a:t>How many orders for each date and what is the growth of it?</a:t>
            </a:r>
          </a:p>
        </p:txBody>
      </p:sp>
    </p:spTree>
    <p:extLst>
      <p:ext uri="{BB962C8B-B14F-4D97-AF65-F5344CB8AC3E}">
        <p14:creationId xmlns:p14="http://schemas.microsoft.com/office/powerpoint/2010/main" val="14965551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339A0BA-EBD0-0866-CE70-A537A2A369CA}"/>
              </a:ext>
            </a:extLst>
          </p:cNvPr>
          <p:cNvSpPr txBox="1"/>
          <p:nvPr/>
        </p:nvSpPr>
        <p:spPr>
          <a:xfrm>
            <a:off x="9917124" y="268859"/>
            <a:ext cx="2191056" cy="307777"/>
          </a:xfrm>
          <a:prstGeom prst="rect">
            <a:avLst/>
          </a:prstGeom>
          <a:noFill/>
        </p:spPr>
        <p:txBody>
          <a:bodyPr wrap="square">
            <a:spAutoFit/>
          </a:bodyPr>
          <a:lstStyle/>
          <a:p>
            <a:r>
              <a:rPr lang="en-US" sz="1400" dirty="0"/>
              <a:t>To see interactivity </a:t>
            </a:r>
            <a:r>
              <a:rPr lang="en-US" sz="1400" dirty="0">
                <a:hlinkClick r:id="rId2"/>
              </a:rPr>
              <a:t>Q2.html</a:t>
            </a:r>
            <a:endParaRPr lang="en-US" sz="1400" dirty="0"/>
          </a:p>
        </p:txBody>
      </p:sp>
      <p:sp>
        <p:nvSpPr>
          <p:cNvPr id="11" name="TextBox 10">
            <a:extLst>
              <a:ext uri="{FF2B5EF4-FFF2-40B4-BE49-F238E27FC236}">
                <a16:creationId xmlns:a16="http://schemas.microsoft.com/office/drawing/2014/main" id="{4CCF58C9-0663-A3AE-120D-66F27C7C2C56}"/>
              </a:ext>
            </a:extLst>
          </p:cNvPr>
          <p:cNvSpPr txBox="1"/>
          <p:nvPr/>
        </p:nvSpPr>
        <p:spPr>
          <a:xfrm>
            <a:off x="710923" y="145451"/>
            <a:ext cx="1631225" cy="461665"/>
          </a:xfrm>
          <a:prstGeom prst="rect">
            <a:avLst/>
          </a:prstGeom>
          <a:noFill/>
        </p:spPr>
        <p:txBody>
          <a:bodyPr wrap="square">
            <a:spAutoFit/>
          </a:bodyPr>
          <a:lstStyle/>
          <a:p>
            <a:r>
              <a:rPr lang="en-US" sz="2400" b="1" dirty="0">
                <a:latin typeface="Arial" panose="020B0604020202020204" pitchFamily="34" charset="0"/>
                <a:cs typeface="Arial" panose="020B0604020202020204" pitchFamily="34" charset="0"/>
              </a:rPr>
              <a:t>Insights</a:t>
            </a:r>
          </a:p>
        </p:txBody>
      </p:sp>
      <p:pic>
        <p:nvPicPr>
          <p:cNvPr id="13" name="Picture 12">
            <a:extLst>
              <a:ext uri="{FF2B5EF4-FFF2-40B4-BE49-F238E27FC236}">
                <a16:creationId xmlns:a16="http://schemas.microsoft.com/office/drawing/2014/main" id="{CC721D50-101F-86DD-F001-EA7A2A82DB32}"/>
              </a:ext>
            </a:extLst>
          </p:cNvPr>
          <p:cNvPicPr>
            <a:picLocks noChangeAspect="1"/>
          </p:cNvPicPr>
          <p:nvPr/>
        </p:nvPicPr>
        <p:blipFill>
          <a:blip r:embed="rId3"/>
          <a:stretch>
            <a:fillRect/>
          </a:stretch>
        </p:blipFill>
        <p:spPr>
          <a:xfrm>
            <a:off x="140665" y="6378"/>
            <a:ext cx="570258" cy="570258"/>
          </a:xfrm>
          <a:prstGeom prst="rect">
            <a:avLst/>
          </a:prstGeom>
        </p:spPr>
      </p:pic>
      <p:sp>
        <p:nvSpPr>
          <p:cNvPr id="14" name="Rectangle: Rounded Corners 13">
            <a:extLst>
              <a:ext uri="{FF2B5EF4-FFF2-40B4-BE49-F238E27FC236}">
                <a16:creationId xmlns:a16="http://schemas.microsoft.com/office/drawing/2014/main" id="{487AE9E8-8D1E-D007-9425-B9B3C9D98B84}"/>
              </a:ext>
            </a:extLst>
          </p:cNvPr>
          <p:cNvSpPr/>
          <p:nvPr/>
        </p:nvSpPr>
        <p:spPr>
          <a:xfrm>
            <a:off x="140664" y="939590"/>
            <a:ext cx="2793036" cy="5605990"/>
          </a:xfrm>
          <a:prstGeom prst="roundRect">
            <a:avLst>
              <a:gd name="adj" fmla="val 9846"/>
            </a:avLst>
          </a:prstGeom>
          <a:ln>
            <a:noFill/>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9ADBB6E6-F1F4-9211-4BB8-CA709A3D96F3}"/>
              </a:ext>
            </a:extLst>
          </p:cNvPr>
          <p:cNvSpPr txBox="1"/>
          <p:nvPr/>
        </p:nvSpPr>
        <p:spPr>
          <a:xfrm>
            <a:off x="140664" y="939590"/>
            <a:ext cx="2636520" cy="5632311"/>
          </a:xfrm>
          <a:prstGeom prst="rect">
            <a:avLst/>
          </a:prstGeom>
          <a:noFill/>
        </p:spPr>
        <p:txBody>
          <a:bodyPr wrap="square">
            <a:spAutoFit/>
          </a:bodyPr>
          <a:lstStyle/>
          <a:p>
            <a:pPr marL="171450" indent="-171450">
              <a:buFont typeface="Arial" panose="020B0604020202020204" pitchFamily="34" charset="0"/>
              <a:buChar char="•"/>
            </a:pPr>
            <a:r>
              <a:rPr lang="en-US" sz="1200" dirty="0"/>
              <a:t>The period before </a:t>
            </a:r>
            <a:r>
              <a:rPr lang="en-US" sz="1200" b="1" dirty="0"/>
              <a:t>'2018 Mar 30' </a:t>
            </a:r>
            <a:r>
              <a:rPr lang="en-US" sz="1200" dirty="0"/>
              <a:t>accounted for </a:t>
            </a:r>
            <a:r>
              <a:rPr lang="en-US" sz="1200" dirty="0">
                <a:solidFill>
                  <a:schemeClr val="accent1">
                    <a:lumMod val="50000"/>
                  </a:schemeClr>
                </a:solidFill>
              </a:rPr>
              <a:t>67%</a:t>
            </a:r>
            <a:r>
              <a:rPr lang="en-US" sz="1200" dirty="0"/>
              <a:t> of total orders</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In the period from </a:t>
            </a:r>
            <a:r>
              <a:rPr lang="en-US" sz="1200" b="1" dirty="0"/>
              <a:t>'2016 Sep 1' </a:t>
            </a:r>
            <a:r>
              <a:rPr lang="en-US" sz="1200" dirty="0"/>
              <a:t>to </a:t>
            </a:r>
            <a:r>
              <a:rPr lang="en-US" sz="1200" b="1" dirty="0"/>
              <a:t>'2017 May 25' </a:t>
            </a:r>
            <a:r>
              <a:rPr lang="en-US" sz="1200" dirty="0"/>
              <a:t>total orders of </a:t>
            </a:r>
            <a:r>
              <a:rPr lang="en-US" sz="1200" dirty="0">
                <a:solidFill>
                  <a:schemeClr val="accent6"/>
                </a:solidFill>
              </a:rPr>
              <a:t>10,883k</a:t>
            </a:r>
            <a:r>
              <a:rPr lang="en-US" sz="1200" dirty="0"/>
              <a:t> and total cumulative orders of </a:t>
            </a:r>
            <a:r>
              <a:rPr lang="en-US" sz="1200" dirty="0">
                <a:solidFill>
                  <a:schemeClr val="accent1"/>
                </a:solidFill>
              </a:rPr>
              <a:t>10,941</a:t>
            </a:r>
            <a:r>
              <a:rPr lang="en-US" sz="1200" dirty="0"/>
              <a:t> and </a:t>
            </a:r>
            <a:r>
              <a:rPr lang="en-US" sz="1200" dirty="0">
                <a:solidFill>
                  <a:schemeClr val="accent1">
                    <a:lumMod val="50000"/>
                  </a:schemeClr>
                </a:solidFill>
              </a:rPr>
              <a:t>0.11%</a:t>
            </a:r>
            <a:r>
              <a:rPr lang="en-US" sz="1200" dirty="0"/>
              <a:t> of Total cumulative orders accounting for </a:t>
            </a:r>
            <a:r>
              <a:rPr lang="en-US" sz="1200" dirty="0">
                <a:solidFill>
                  <a:schemeClr val="accent1">
                    <a:lumMod val="50000"/>
                  </a:schemeClr>
                </a:solidFill>
              </a:rPr>
              <a:t>25% </a:t>
            </a:r>
            <a:r>
              <a:rPr lang="en-US" sz="1200" dirty="0"/>
              <a:t>of total cumulative orders</a:t>
            </a:r>
          </a:p>
          <a:p>
            <a:pPr marL="171450" indent="-171450">
              <a:buFont typeface="Arial" panose="020B0604020202020204" pitchFamily="34" charset="0"/>
              <a:buChar char="•"/>
            </a:pPr>
            <a:endParaRPr lang="en-US" sz="1200" dirty="0">
              <a:solidFill>
                <a:srgbClr val="FF0000"/>
              </a:solidFill>
            </a:endParaRPr>
          </a:p>
          <a:p>
            <a:pPr marL="171450" indent="-171450">
              <a:buFont typeface="Arial" panose="020B0604020202020204" pitchFamily="34" charset="0"/>
              <a:buChar char="•"/>
            </a:pPr>
            <a:r>
              <a:rPr lang="en-US" sz="1200" dirty="0"/>
              <a:t>In the period from </a:t>
            </a:r>
            <a:r>
              <a:rPr lang="en-US" sz="1200" b="1" dirty="0"/>
              <a:t>'2017 Oct 26' </a:t>
            </a:r>
            <a:r>
              <a:rPr lang="en-US" sz="1200" dirty="0"/>
              <a:t>to </a:t>
            </a:r>
            <a:r>
              <a:rPr lang="en-US" sz="1200" b="1" dirty="0"/>
              <a:t>'2017 May 25' </a:t>
            </a:r>
            <a:r>
              <a:rPr lang="en-US" sz="1200" dirty="0"/>
              <a:t>total orders of </a:t>
            </a:r>
            <a:r>
              <a:rPr lang="en-US" sz="1200" dirty="0">
                <a:solidFill>
                  <a:schemeClr val="accent6"/>
                </a:solidFill>
              </a:rPr>
              <a:t>20,285k</a:t>
            </a:r>
            <a:r>
              <a:rPr lang="en-US" sz="1200" dirty="0"/>
              <a:t> and total cumulative orders of </a:t>
            </a:r>
            <a:r>
              <a:rPr lang="en-US" sz="1200" dirty="0">
                <a:solidFill>
                  <a:schemeClr val="accent1"/>
                </a:solidFill>
              </a:rPr>
              <a:t>31,233</a:t>
            </a:r>
            <a:r>
              <a:rPr lang="en-US" sz="1200" dirty="0"/>
              <a:t> and </a:t>
            </a:r>
            <a:r>
              <a:rPr lang="en-US" sz="1200" dirty="0">
                <a:solidFill>
                  <a:schemeClr val="accent1">
                    <a:lumMod val="50000"/>
                  </a:schemeClr>
                </a:solidFill>
              </a:rPr>
              <a:t>0.32%</a:t>
            </a:r>
            <a:r>
              <a:rPr lang="en-US" sz="1200" dirty="0"/>
              <a:t> of Total cumulative orders accounting for </a:t>
            </a:r>
            <a:r>
              <a:rPr lang="en-US" sz="1200" dirty="0">
                <a:solidFill>
                  <a:schemeClr val="accent1">
                    <a:lumMod val="50000"/>
                  </a:schemeClr>
                </a:solidFill>
              </a:rPr>
              <a:t>50% </a:t>
            </a:r>
            <a:r>
              <a:rPr lang="en-US" sz="1200" dirty="0"/>
              <a:t>of total cumulative orders</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In the period from </a:t>
            </a:r>
            <a:r>
              <a:rPr lang="en-US" sz="1200" b="1" dirty="0"/>
              <a:t>'2017 May 25' </a:t>
            </a:r>
            <a:r>
              <a:rPr lang="en-US" sz="1200" dirty="0"/>
              <a:t>to </a:t>
            </a:r>
            <a:r>
              <a:rPr lang="en-US" sz="1200" b="1" dirty="0"/>
              <a:t>'2018 Mar 30' </a:t>
            </a:r>
            <a:r>
              <a:rPr lang="en-US" sz="1200" dirty="0"/>
              <a:t>total orders of </a:t>
            </a:r>
            <a:r>
              <a:rPr lang="en-US" sz="1200" dirty="0">
                <a:solidFill>
                  <a:schemeClr val="accent6"/>
                </a:solidFill>
              </a:rPr>
              <a:t>34,493k</a:t>
            </a:r>
            <a:r>
              <a:rPr lang="en-US" sz="1200" dirty="0"/>
              <a:t> and total cumulative orders of </a:t>
            </a:r>
            <a:r>
              <a:rPr lang="en-US" sz="1200" dirty="0">
                <a:solidFill>
                  <a:schemeClr val="accent1"/>
                </a:solidFill>
              </a:rPr>
              <a:t>65,702</a:t>
            </a:r>
            <a:r>
              <a:rPr lang="en-US" sz="1200" dirty="0"/>
              <a:t> and </a:t>
            </a:r>
            <a:r>
              <a:rPr lang="en-US" sz="1200" dirty="0">
                <a:solidFill>
                  <a:schemeClr val="accent1">
                    <a:lumMod val="50000"/>
                  </a:schemeClr>
                </a:solidFill>
              </a:rPr>
              <a:t>0.67%</a:t>
            </a:r>
            <a:r>
              <a:rPr lang="en-US" sz="1200" dirty="0"/>
              <a:t> of Total cumulative orders accounting for </a:t>
            </a:r>
            <a:r>
              <a:rPr lang="en-US" sz="1200" dirty="0">
                <a:solidFill>
                  <a:schemeClr val="accent1">
                    <a:lumMod val="50000"/>
                  </a:schemeClr>
                </a:solidFill>
              </a:rPr>
              <a:t>75% </a:t>
            </a:r>
            <a:r>
              <a:rPr lang="en-US" sz="1200" dirty="0"/>
              <a:t>of total cumulative orders</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In the period from </a:t>
            </a:r>
            <a:r>
              <a:rPr lang="en-US" sz="1200" b="1" dirty="0"/>
              <a:t>'2018 Mar 30' </a:t>
            </a:r>
            <a:r>
              <a:rPr lang="en-US" sz="1200" dirty="0"/>
              <a:t>to </a:t>
            </a:r>
            <a:r>
              <a:rPr lang="en-US" sz="1200" b="1" dirty="0"/>
              <a:t>'2018 Sep 3' </a:t>
            </a:r>
            <a:r>
              <a:rPr lang="en-US" sz="1200" dirty="0"/>
              <a:t>total orders of </a:t>
            </a:r>
            <a:r>
              <a:rPr lang="en-US" sz="1200" dirty="0">
                <a:solidFill>
                  <a:schemeClr val="accent6"/>
                </a:solidFill>
              </a:rPr>
              <a:t>33,005k</a:t>
            </a:r>
            <a:r>
              <a:rPr lang="en-US" sz="1200" dirty="0"/>
              <a:t> and total cumulative orders of </a:t>
            </a:r>
            <a:r>
              <a:rPr lang="en-US" sz="1200" dirty="0">
                <a:solidFill>
                  <a:schemeClr val="accent1"/>
                </a:solidFill>
              </a:rPr>
              <a:t>98,666</a:t>
            </a:r>
            <a:r>
              <a:rPr lang="en-US" sz="1200" dirty="0"/>
              <a:t> and </a:t>
            </a:r>
            <a:r>
              <a:rPr lang="en-US" sz="1200" dirty="0">
                <a:solidFill>
                  <a:schemeClr val="accent1">
                    <a:lumMod val="50000"/>
                  </a:schemeClr>
                </a:solidFill>
              </a:rPr>
              <a:t>1.0%</a:t>
            </a:r>
            <a:r>
              <a:rPr lang="en-US" sz="1200" dirty="0"/>
              <a:t> of Total cumulative orders accounting for </a:t>
            </a:r>
            <a:r>
              <a:rPr lang="en-US" sz="1200" dirty="0">
                <a:solidFill>
                  <a:schemeClr val="accent1">
                    <a:lumMod val="50000"/>
                  </a:schemeClr>
                </a:solidFill>
              </a:rPr>
              <a:t>100%</a:t>
            </a:r>
            <a:r>
              <a:rPr lang="en-US" sz="1200" dirty="0"/>
              <a:t> of total cumulative orders</a:t>
            </a:r>
          </a:p>
        </p:txBody>
      </p:sp>
      <p:sp>
        <p:nvSpPr>
          <p:cNvPr id="3" name="TextBox 2">
            <a:extLst>
              <a:ext uri="{FF2B5EF4-FFF2-40B4-BE49-F238E27FC236}">
                <a16:creationId xmlns:a16="http://schemas.microsoft.com/office/drawing/2014/main" id="{26D145F0-EF5F-C15C-C0F9-271A2565FA11}"/>
              </a:ext>
            </a:extLst>
          </p:cNvPr>
          <p:cNvSpPr txBox="1"/>
          <p:nvPr/>
        </p:nvSpPr>
        <p:spPr>
          <a:xfrm>
            <a:off x="3082335" y="238082"/>
            <a:ext cx="6094602" cy="338554"/>
          </a:xfrm>
          <a:prstGeom prst="rect">
            <a:avLst/>
          </a:prstGeom>
          <a:noFill/>
        </p:spPr>
        <p:txBody>
          <a:bodyPr wrap="square">
            <a:spAutoFit/>
          </a:bodyPr>
          <a:lstStyle/>
          <a:p>
            <a:r>
              <a:rPr lang="en-US" sz="1600" dirty="0">
                <a:latin typeface="Cambria" panose="02040503050406030204" pitchFamily="18" charset="0"/>
                <a:ea typeface="Cambria" panose="02040503050406030204" pitchFamily="18" charset="0"/>
              </a:rPr>
              <a:t>W</a:t>
            </a:r>
            <a:r>
              <a:rPr lang="en-US" sz="1600" dirty="0">
                <a:effectLst/>
                <a:latin typeface="Cambria" panose="02040503050406030204" pitchFamily="18" charset="0"/>
                <a:ea typeface="Cambria" panose="02040503050406030204" pitchFamily="18" charset="0"/>
              </a:rPr>
              <a:t>hat is the total cumulative of orders and rolling average of orders?</a:t>
            </a:r>
          </a:p>
        </p:txBody>
      </p:sp>
      <p:pic>
        <p:nvPicPr>
          <p:cNvPr id="8" name="Picture 7">
            <a:extLst>
              <a:ext uri="{FF2B5EF4-FFF2-40B4-BE49-F238E27FC236}">
                <a16:creationId xmlns:a16="http://schemas.microsoft.com/office/drawing/2014/main" id="{F911B6AE-50B2-273D-7A58-CCF8159412D4}"/>
              </a:ext>
            </a:extLst>
          </p:cNvPr>
          <p:cNvPicPr>
            <a:picLocks noChangeAspect="1"/>
          </p:cNvPicPr>
          <p:nvPr/>
        </p:nvPicPr>
        <p:blipFill>
          <a:blip r:embed="rId4"/>
          <a:stretch>
            <a:fillRect/>
          </a:stretch>
        </p:blipFill>
        <p:spPr>
          <a:xfrm>
            <a:off x="2919203" y="864066"/>
            <a:ext cx="9188977" cy="5993934"/>
          </a:xfrm>
          <a:prstGeom prst="rect">
            <a:avLst/>
          </a:prstGeom>
        </p:spPr>
      </p:pic>
    </p:spTree>
    <p:extLst>
      <p:ext uri="{BB962C8B-B14F-4D97-AF65-F5344CB8AC3E}">
        <p14:creationId xmlns:p14="http://schemas.microsoft.com/office/powerpoint/2010/main" val="5602794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9BDA85-54CE-EF35-4622-8D326B1206F4}"/>
              </a:ext>
            </a:extLst>
          </p:cNvPr>
          <p:cNvPicPr>
            <a:picLocks noChangeAspect="1"/>
          </p:cNvPicPr>
          <p:nvPr/>
        </p:nvPicPr>
        <p:blipFill>
          <a:blip r:embed="rId2"/>
          <a:stretch>
            <a:fillRect/>
          </a:stretch>
        </p:blipFill>
        <p:spPr>
          <a:xfrm>
            <a:off x="0" y="498032"/>
            <a:ext cx="12032845" cy="6259218"/>
          </a:xfrm>
          <a:prstGeom prst="rect">
            <a:avLst/>
          </a:prstGeom>
        </p:spPr>
      </p:pic>
      <p:sp>
        <p:nvSpPr>
          <p:cNvPr id="8" name="TextBox 7">
            <a:extLst>
              <a:ext uri="{FF2B5EF4-FFF2-40B4-BE49-F238E27FC236}">
                <a16:creationId xmlns:a16="http://schemas.microsoft.com/office/drawing/2014/main" id="{444F761A-7409-EE34-CD08-DE160E64476D}"/>
              </a:ext>
            </a:extLst>
          </p:cNvPr>
          <p:cNvSpPr txBox="1"/>
          <p:nvPr/>
        </p:nvSpPr>
        <p:spPr>
          <a:xfrm>
            <a:off x="9826540" y="221033"/>
            <a:ext cx="2206305" cy="307777"/>
          </a:xfrm>
          <a:prstGeom prst="rect">
            <a:avLst/>
          </a:prstGeom>
          <a:noFill/>
        </p:spPr>
        <p:txBody>
          <a:bodyPr wrap="square">
            <a:spAutoFit/>
          </a:bodyPr>
          <a:lstStyle/>
          <a:p>
            <a:r>
              <a:rPr lang="en-US" sz="1400" dirty="0"/>
              <a:t>To see interactivity </a:t>
            </a:r>
            <a:r>
              <a:rPr lang="en-US" sz="1400" dirty="0">
                <a:hlinkClick r:id="rId3"/>
              </a:rPr>
              <a:t>Q3.html</a:t>
            </a:r>
            <a:endParaRPr lang="en-US" sz="1400" dirty="0"/>
          </a:p>
        </p:txBody>
      </p:sp>
      <p:sp>
        <p:nvSpPr>
          <p:cNvPr id="10" name="TextBox 9">
            <a:extLst>
              <a:ext uri="{FF2B5EF4-FFF2-40B4-BE49-F238E27FC236}">
                <a16:creationId xmlns:a16="http://schemas.microsoft.com/office/drawing/2014/main" id="{CE8B5CA5-1AAC-7299-2319-E92419E300B2}"/>
              </a:ext>
            </a:extLst>
          </p:cNvPr>
          <p:cNvSpPr txBox="1"/>
          <p:nvPr/>
        </p:nvSpPr>
        <p:spPr>
          <a:xfrm>
            <a:off x="159155" y="190256"/>
            <a:ext cx="4966518" cy="338554"/>
          </a:xfrm>
          <a:prstGeom prst="rect">
            <a:avLst/>
          </a:prstGeom>
          <a:noFill/>
        </p:spPr>
        <p:txBody>
          <a:bodyPr wrap="square">
            <a:spAutoFit/>
          </a:bodyPr>
          <a:lstStyle/>
          <a:p>
            <a:r>
              <a:rPr lang="en-US" sz="1600" b="0" dirty="0">
                <a:effectLst/>
                <a:latin typeface="Cambria" panose="02040503050406030204" pitchFamily="18" charset="0"/>
                <a:ea typeface="Cambria" panose="02040503050406030204" pitchFamily="18" charset="0"/>
              </a:rPr>
              <a:t>What is the distribution of total orders over time?</a:t>
            </a:r>
          </a:p>
        </p:txBody>
      </p:sp>
    </p:spTree>
    <p:extLst>
      <p:ext uri="{BB962C8B-B14F-4D97-AF65-F5344CB8AC3E}">
        <p14:creationId xmlns:p14="http://schemas.microsoft.com/office/powerpoint/2010/main" val="12980858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44F761A-7409-EE34-CD08-DE160E64476D}"/>
              </a:ext>
            </a:extLst>
          </p:cNvPr>
          <p:cNvSpPr txBox="1"/>
          <p:nvPr/>
        </p:nvSpPr>
        <p:spPr>
          <a:xfrm>
            <a:off x="9985695" y="221033"/>
            <a:ext cx="2206305" cy="307777"/>
          </a:xfrm>
          <a:prstGeom prst="rect">
            <a:avLst/>
          </a:prstGeom>
          <a:noFill/>
        </p:spPr>
        <p:txBody>
          <a:bodyPr wrap="square">
            <a:spAutoFit/>
          </a:bodyPr>
          <a:lstStyle/>
          <a:p>
            <a:r>
              <a:rPr lang="en-US" sz="1400" dirty="0"/>
              <a:t>To see interactivity </a:t>
            </a:r>
            <a:r>
              <a:rPr lang="en-US" sz="1400" dirty="0">
                <a:hlinkClick r:id="rId2"/>
              </a:rPr>
              <a:t>Q4.html</a:t>
            </a:r>
            <a:endParaRPr lang="en-US" sz="1400" dirty="0"/>
          </a:p>
        </p:txBody>
      </p:sp>
      <p:sp>
        <p:nvSpPr>
          <p:cNvPr id="10" name="TextBox 9">
            <a:extLst>
              <a:ext uri="{FF2B5EF4-FFF2-40B4-BE49-F238E27FC236}">
                <a16:creationId xmlns:a16="http://schemas.microsoft.com/office/drawing/2014/main" id="{CE8B5CA5-1AAC-7299-2319-E92419E300B2}"/>
              </a:ext>
            </a:extLst>
          </p:cNvPr>
          <p:cNvSpPr txBox="1"/>
          <p:nvPr/>
        </p:nvSpPr>
        <p:spPr>
          <a:xfrm>
            <a:off x="159155" y="190256"/>
            <a:ext cx="5251744" cy="338554"/>
          </a:xfrm>
          <a:prstGeom prst="rect">
            <a:avLst/>
          </a:prstGeom>
          <a:noFill/>
        </p:spPr>
        <p:txBody>
          <a:bodyPr wrap="square">
            <a:spAutoFit/>
          </a:bodyPr>
          <a:lstStyle/>
          <a:p>
            <a:r>
              <a:rPr lang="en-US" sz="1600" b="0" dirty="0">
                <a:effectLst/>
                <a:latin typeface="Cambria" panose="02040503050406030204" pitchFamily="18" charset="0"/>
                <a:ea typeface="Cambria" panose="02040503050406030204" pitchFamily="18" charset="0"/>
              </a:rPr>
              <a:t>What are the most day and months that have total orders?</a:t>
            </a:r>
          </a:p>
        </p:txBody>
      </p:sp>
      <p:pic>
        <p:nvPicPr>
          <p:cNvPr id="6" name="Picture 5" descr="Table&#10;&#10;Description automatically generated">
            <a:extLst>
              <a:ext uri="{FF2B5EF4-FFF2-40B4-BE49-F238E27FC236}">
                <a16:creationId xmlns:a16="http://schemas.microsoft.com/office/drawing/2014/main" id="{321BA209-89A2-4568-CA9C-08B641733D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475" y="528811"/>
            <a:ext cx="9658525" cy="6329190"/>
          </a:xfrm>
          <a:prstGeom prst="rect">
            <a:avLst/>
          </a:prstGeom>
        </p:spPr>
      </p:pic>
      <p:sp>
        <p:nvSpPr>
          <p:cNvPr id="11" name="Rectangle: Rounded Corners 10">
            <a:extLst>
              <a:ext uri="{FF2B5EF4-FFF2-40B4-BE49-F238E27FC236}">
                <a16:creationId xmlns:a16="http://schemas.microsoft.com/office/drawing/2014/main" id="{F7D22ADB-5058-D7DD-5836-7ABA743C083A}"/>
              </a:ext>
            </a:extLst>
          </p:cNvPr>
          <p:cNvSpPr/>
          <p:nvPr/>
        </p:nvSpPr>
        <p:spPr>
          <a:xfrm>
            <a:off x="257418" y="820798"/>
            <a:ext cx="2392811" cy="5295620"/>
          </a:xfrm>
          <a:prstGeom prst="roundRect">
            <a:avLst>
              <a:gd name="adj" fmla="val 9846"/>
            </a:avLst>
          </a:prstGeom>
          <a:solidFill>
            <a:schemeClr val="accent6">
              <a:lumMod val="40000"/>
              <a:lumOff val="60000"/>
            </a:schemeClr>
          </a:solidFill>
          <a:ln>
            <a:noFill/>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9" name="Picture 8">
            <a:extLst>
              <a:ext uri="{FF2B5EF4-FFF2-40B4-BE49-F238E27FC236}">
                <a16:creationId xmlns:a16="http://schemas.microsoft.com/office/drawing/2014/main" id="{FB822EF7-3FE9-848C-CD72-2E0EE79C658F}"/>
              </a:ext>
            </a:extLst>
          </p:cNvPr>
          <p:cNvPicPr>
            <a:picLocks noChangeAspect="1"/>
          </p:cNvPicPr>
          <p:nvPr/>
        </p:nvPicPr>
        <p:blipFill>
          <a:blip r:embed="rId4"/>
          <a:stretch>
            <a:fillRect/>
          </a:stretch>
        </p:blipFill>
        <p:spPr>
          <a:xfrm>
            <a:off x="369115" y="909362"/>
            <a:ext cx="514837" cy="417769"/>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3ED22A91-2C78-D399-4AC8-18EF3D607B05}"/>
              </a:ext>
            </a:extLst>
          </p:cNvPr>
          <p:cNvSpPr txBox="1"/>
          <p:nvPr/>
        </p:nvSpPr>
        <p:spPr>
          <a:xfrm>
            <a:off x="257418" y="1371064"/>
            <a:ext cx="2392811" cy="4616648"/>
          </a:xfrm>
          <a:prstGeom prst="rect">
            <a:avLst/>
          </a:prstGeom>
          <a:noFill/>
        </p:spPr>
        <p:txBody>
          <a:bodyPr wrap="square" rtlCol="0">
            <a:spAutoFit/>
          </a:bodyPr>
          <a:lstStyle/>
          <a:p>
            <a:pPr marL="285750" indent="-285750">
              <a:buFont typeface="Wingdings" panose="05000000000000000000" pitchFamily="2" charset="2"/>
              <a:buChar char="v"/>
            </a:pPr>
            <a:r>
              <a:rPr lang="en-US" sz="1400" b="1" dirty="0">
                <a:latin typeface="Cambria" panose="02040503050406030204" pitchFamily="18" charset="0"/>
                <a:ea typeface="Cambria" panose="02040503050406030204" pitchFamily="18" charset="0"/>
              </a:rPr>
              <a:t>September, December 2016</a:t>
            </a:r>
            <a:r>
              <a:rPr lang="en-US" sz="1400" dirty="0">
                <a:latin typeface="Cambria" panose="02040503050406030204" pitchFamily="18" charset="0"/>
                <a:ea typeface="Cambria" panose="02040503050406030204" pitchFamily="18" charset="0"/>
              </a:rPr>
              <a:t>, and </a:t>
            </a:r>
            <a:r>
              <a:rPr lang="en-US" sz="1400" b="1" dirty="0">
                <a:latin typeface="Cambria" panose="02040503050406030204" pitchFamily="18" charset="0"/>
                <a:ea typeface="Cambria" panose="02040503050406030204" pitchFamily="18" charset="0"/>
              </a:rPr>
              <a:t>September 2018 </a:t>
            </a:r>
            <a:r>
              <a:rPr lang="en-US" sz="1400" dirty="0">
                <a:latin typeface="Cambria" panose="02040503050406030204" pitchFamily="18" charset="0"/>
                <a:ea typeface="Cambria" panose="02040503050406030204" pitchFamily="18" charset="0"/>
              </a:rPr>
              <a:t>are the lowest months that have orders in it</a:t>
            </a:r>
          </a:p>
          <a:p>
            <a:pPr marL="285750" indent="-285750">
              <a:buFont typeface="Wingdings" panose="05000000000000000000" pitchFamily="2" charset="2"/>
              <a:buChar char="v"/>
            </a:pPr>
            <a:endParaRPr lang="en-US" sz="1400"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v"/>
            </a:pPr>
            <a:r>
              <a:rPr lang="en-US" sz="1400" dirty="0">
                <a:latin typeface="Cambria" panose="02040503050406030204" pitchFamily="18" charset="0"/>
                <a:ea typeface="Cambria" panose="02040503050406030204" pitchFamily="18" charset="0"/>
              </a:rPr>
              <a:t>The greatest number of orders was on </a:t>
            </a:r>
            <a:r>
              <a:rPr lang="en-US" sz="1400" b="1" dirty="0">
                <a:latin typeface="Cambria" panose="02040503050406030204" pitchFamily="18" charset="0"/>
                <a:ea typeface="Cambria" panose="02040503050406030204" pitchFamily="18" charset="0"/>
              </a:rPr>
              <a:t>Friday, Nov 2017</a:t>
            </a:r>
          </a:p>
          <a:p>
            <a:pPr marL="285750" indent="-285750">
              <a:buFont typeface="Wingdings" panose="05000000000000000000" pitchFamily="2" charset="2"/>
              <a:buChar char="v"/>
            </a:pPr>
            <a:endParaRPr lang="en-US" sz="1400"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v"/>
            </a:pPr>
            <a:r>
              <a:rPr lang="en-US" sz="1400" dirty="0">
                <a:latin typeface="Cambria" panose="02040503050406030204" pitchFamily="18" charset="0"/>
                <a:ea typeface="Cambria" panose="02040503050406030204" pitchFamily="18" charset="0"/>
              </a:rPr>
              <a:t>The greatest number of orders was in </a:t>
            </a:r>
            <a:r>
              <a:rPr lang="en-US" sz="1400" b="1" dirty="0">
                <a:latin typeface="Cambria" panose="02040503050406030204" pitchFamily="18" charset="0"/>
                <a:ea typeface="Cambria" panose="02040503050406030204" pitchFamily="18" charset="0"/>
              </a:rPr>
              <a:t>2018</a:t>
            </a:r>
            <a:r>
              <a:rPr lang="en-US" sz="1400" dirty="0">
                <a:latin typeface="Cambria" panose="02040503050406030204" pitchFamily="18" charset="0"/>
                <a:ea typeface="Cambria" panose="02040503050406030204" pitchFamily="18" charset="0"/>
              </a:rPr>
              <a:t> but in </a:t>
            </a:r>
            <a:r>
              <a:rPr lang="en-US" sz="1400" b="1" dirty="0">
                <a:latin typeface="Cambria" panose="02040503050406030204" pitchFamily="18" charset="0"/>
                <a:ea typeface="Cambria" panose="02040503050406030204" pitchFamily="18" charset="0"/>
              </a:rPr>
              <a:t>September</a:t>
            </a:r>
            <a:r>
              <a:rPr lang="en-US" sz="1400" dirty="0">
                <a:latin typeface="Cambria" panose="02040503050406030204" pitchFamily="18" charset="0"/>
                <a:ea typeface="Cambria" panose="02040503050406030204" pitchFamily="18" charset="0"/>
              </a:rPr>
              <a:t> purchased only one order</a:t>
            </a:r>
          </a:p>
          <a:p>
            <a:pPr marL="285750" indent="-285750">
              <a:buFont typeface="Wingdings" panose="05000000000000000000" pitchFamily="2" charset="2"/>
              <a:buChar char="v"/>
            </a:pPr>
            <a:endParaRPr lang="en-US" sz="1400"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v"/>
            </a:pPr>
            <a:r>
              <a:rPr lang="en-US" sz="1400" b="1" dirty="0">
                <a:latin typeface="Cambria" panose="02040503050406030204" pitchFamily="18" charset="0"/>
                <a:ea typeface="Cambria" panose="02040503050406030204" pitchFamily="18" charset="0"/>
              </a:rPr>
              <a:t>2018 ['January', 'March', 'April', 'May', 'February', 'August', 'July', 'June'] </a:t>
            </a:r>
            <a:r>
              <a:rPr lang="en-US" sz="1400" dirty="0">
                <a:latin typeface="Cambria" panose="02040503050406030204" pitchFamily="18" charset="0"/>
                <a:ea typeface="Cambria" panose="02040503050406030204" pitchFamily="18" charset="0"/>
              </a:rPr>
              <a:t>accounting for </a:t>
            </a:r>
            <a:r>
              <a:rPr lang="en-US" sz="1400" b="1" dirty="0">
                <a:solidFill>
                  <a:srgbClr val="00B050"/>
                </a:solidFill>
                <a:latin typeface="Cambria" panose="02040503050406030204" pitchFamily="18" charset="0"/>
                <a:ea typeface="Cambria" panose="02040503050406030204" pitchFamily="18" charset="0"/>
              </a:rPr>
              <a:t>54%</a:t>
            </a:r>
            <a:r>
              <a:rPr lang="en-US" sz="1400" dirty="0">
                <a:latin typeface="Cambria" panose="02040503050406030204" pitchFamily="18" charset="0"/>
                <a:ea typeface="Cambria" panose="02040503050406030204" pitchFamily="18" charset="0"/>
              </a:rPr>
              <a:t> of all total orders</a:t>
            </a:r>
          </a:p>
        </p:txBody>
      </p:sp>
      <p:sp>
        <p:nvSpPr>
          <p:cNvPr id="13" name="TextBox 12">
            <a:extLst>
              <a:ext uri="{FF2B5EF4-FFF2-40B4-BE49-F238E27FC236}">
                <a16:creationId xmlns:a16="http://schemas.microsoft.com/office/drawing/2014/main" id="{EB6DBDC5-C8FF-9641-CE7E-70192CE786BA}"/>
              </a:ext>
            </a:extLst>
          </p:cNvPr>
          <p:cNvSpPr txBox="1"/>
          <p:nvPr/>
        </p:nvSpPr>
        <p:spPr>
          <a:xfrm>
            <a:off x="902250" y="961807"/>
            <a:ext cx="1631225" cy="400110"/>
          </a:xfrm>
          <a:prstGeom prst="rect">
            <a:avLst/>
          </a:prstGeom>
          <a:noFill/>
        </p:spPr>
        <p:txBody>
          <a:bodyPr wrap="square">
            <a:spAutoFit/>
          </a:bodyPr>
          <a:lstStyle/>
          <a:p>
            <a:r>
              <a:rPr lang="en-US" sz="2000" b="1" dirty="0">
                <a:latin typeface="Arial" panose="020B0604020202020204" pitchFamily="34" charset="0"/>
                <a:cs typeface="Arial" panose="020B0604020202020204" pitchFamily="34" charset="0"/>
              </a:rPr>
              <a:t>Insights</a:t>
            </a:r>
          </a:p>
        </p:txBody>
      </p:sp>
    </p:spTree>
    <p:extLst>
      <p:ext uri="{BB962C8B-B14F-4D97-AF65-F5344CB8AC3E}">
        <p14:creationId xmlns:p14="http://schemas.microsoft.com/office/powerpoint/2010/main" val="1702344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sunburst chart&#10;&#10;Description automatically generated">
            <a:extLst>
              <a:ext uri="{FF2B5EF4-FFF2-40B4-BE49-F238E27FC236}">
                <a16:creationId xmlns:a16="http://schemas.microsoft.com/office/drawing/2014/main" id="{528BC607-E90B-5C34-9950-E7499AAE6635}"/>
              </a:ext>
            </a:extLst>
          </p:cNvPr>
          <p:cNvPicPr>
            <a:picLocks noChangeAspect="1"/>
          </p:cNvPicPr>
          <p:nvPr/>
        </p:nvPicPr>
        <p:blipFill rotWithShape="1">
          <a:blip r:embed="rId2">
            <a:extLst>
              <a:ext uri="{28A0092B-C50C-407E-A947-70E740481C1C}">
                <a14:useLocalDpi xmlns:a14="http://schemas.microsoft.com/office/drawing/2010/main" val="0"/>
              </a:ext>
            </a:extLst>
          </a:blip>
          <a:srcRect l="33025"/>
          <a:stretch/>
        </p:blipFill>
        <p:spPr>
          <a:xfrm>
            <a:off x="4202883" y="925783"/>
            <a:ext cx="7866427" cy="5932217"/>
          </a:xfrm>
          <a:prstGeom prst="rect">
            <a:avLst/>
          </a:prstGeom>
        </p:spPr>
      </p:pic>
      <p:sp>
        <p:nvSpPr>
          <p:cNvPr id="10" name="TextBox 9">
            <a:extLst>
              <a:ext uri="{FF2B5EF4-FFF2-40B4-BE49-F238E27FC236}">
                <a16:creationId xmlns:a16="http://schemas.microsoft.com/office/drawing/2014/main" id="{2179D07A-DF4F-D729-9940-6CA7011FC84C}"/>
              </a:ext>
            </a:extLst>
          </p:cNvPr>
          <p:cNvSpPr txBox="1"/>
          <p:nvPr/>
        </p:nvSpPr>
        <p:spPr>
          <a:xfrm>
            <a:off x="9985695" y="6550223"/>
            <a:ext cx="2206305" cy="307777"/>
          </a:xfrm>
          <a:prstGeom prst="rect">
            <a:avLst/>
          </a:prstGeom>
          <a:noFill/>
        </p:spPr>
        <p:txBody>
          <a:bodyPr wrap="square">
            <a:spAutoFit/>
          </a:bodyPr>
          <a:lstStyle/>
          <a:p>
            <a:r>
              <a:rPr lang="en-US" sz="1400" dirty="0"/>
              <a:t>To see interactivity </a:t>
            </a:r>
            <a:r>
              <a:rPr lang="en-US" sz="1400" dirty="0">
                <a:hlinkClick r:id="rId3"/>
              </a:rPr>
              <a:t>Q5.html</a:t>
            </a:r>
            <a:endParaRPr lang="en-US" sz="1400" dirty="0"/>
          </a:p>
        </p:txBody>
      </p:sp>
      <p:sp>
        <p:nvSpPr>
          <p:cNvPr id="12" name="TextBox 11">
            <a:extLst>
              <a:ext uri="{FF2B5EF4-FFF2-40B4-BE49-F238E27FC236}">
                <a16:creationId xmlns:a16="http://schemas.microsoft.com/office/drawing/2014/main" id="{37958BC0-3655-CD54-1E78-28B0EB70ECA1}"/>
              </a:ext>
            </a:extLst>
          </p:cNvPr>
          <p:cNvSpPr txBox="1"/>
          <p:nvPr/>
        </p:nvSpPr>
        <p:spPr>
          <a:xfrm>
            <a:off x="8757756" y="587229"/>
            <a:ext cx="3311554" cy="338554"/>
          </a:xfrm>
          <a:prstGeom prst="rect">
            <a:avLst/>
          </a:prstGeom>
          <a:noFill/>
        </p:spPr>
        <p:txBody>
          <a:bodyPr wrap="square">
            <a:spAutoFit/>
          </a:bodyPr>
          <a:lstStyle/>
          <a:p>
            <a:r>
              <a:rPr lang="en-US" sz="1600" b="0" dirty="0">
                <a:solidFill>
                  <a:schemeClr val="bg2">
                    <a:lumMod val="50000"/>
                  </a:schemeClr>
                </a:solidFill>
                <a:effectLst/>
                <a:latin typeface="Cambria" panose="02040503050406030204" pitchFamily="18" charset="0"/>
                <a:ea typeface="Cambria" panose="02040503050406030204" pitchFamily="18" charset="0"/>
              </a:rPr>
              <a:t>Total Orders for each part of the day</a:t>
            </a:r>
          </a:p>
        </p:txBody>
      </p:sp>
      <p:sp>
        <p:nvSpPr>
          <p:cNvPr id="17" name="TextBox 16">
            <a:extLst>
              <a:ext uri="{FF2B5EF4-FFF2-40B4-BE49-F238E27FC236}">
                <a16:creationId xmlns:a16="http://schemas.microsoft.com/office/drawing/2014/main" id="{4F584FB8-7907-7EFF-2041-70CABA01B1F4}"/>
              </a:ext>
            </a:extLst>
          </p:cNvPr>
          <p:cNvSpPr txBox="1"/>
          <p:nvPr/>
        </p:nvSpPr>
        <p:spPr>
          <a:xfrm>
            <a:off x="0" y="108868"/>
            <a:ext cx="5559804" cy="338554"/>
          </a:xfrm>
          <a:prstGeom prst="rect">
            <a:avLst/>
          </a:prstGeom>
          <a:noFill/>
        </p:spPr>
        <p:txBody>
          <a:bodyPr wrap="square">
            <a:spAutoFit/>
          </a:bodyPr>
          <a:lstStyle>
            <a:defPPr>
              <a:defRPr lang="en-US"/>
            </a:defPPr>
            <a:lvl1pPr>
              <a:defRPr sz="1600" b="0">
                <a:effectLst/>
                <a:latin typeface="Cambria" panose="02040503050406030204" pitchFamily="18" charset="0"/>
                <a:ea typeface="Cambria" panose="02040503050406030204" pitchFamily="18" charset="0"/>
              </a:defRPr>
            </a:lvl1pPr>
          </a:lstStyle>
          <a:p>
            <a:r>
              <a:rPr lang="en-US" dirty="0"/>
              <a:t> Which part of the day has the highest number of total orders?</a:t>
            </a:r>
          </a:p>
        </p:txBody>
      </p:sp>
      <p:sp>
        <p:nvSpPr>
          <p:cNvPr id="18" name="Rectangle: Rounded Corners 17">
            <a:extLst>
              <a:ext uri="{FF2B5EF4-FFF2-40B4-BE49-F238E27FC236}">
                <a16:creationId xmlns:a16="http://schemas.microsoft.com/office/drawing/2014/main" id="{18B19E95-6A1E-4C5D-B1B2-176A053DB7D8}"/>
              </a:ext>
            </a:extLst>
          </p:cNvPr>
          <p:cNvSpPr/>
          <p:nvPr/>
        </p:nvSpPr>
        <p:spPr>
          <a:xfrm>
            <a:off x="257419" y="830509"/>
            <a:ext cx="3391792" cy="5796793"/>
          </a:xfrm>
          <a:prstGeom prst="roundRect">
            <a:avLst>
              <a:gd name="adj" fmla="val 9846"/>
            </a:avLst>
          </a:prstGeom>
          <a:solidFill>
            <a:schemeClr val="accent2">
              <a:lumMod val="40000"/>
              <a:lumOff val="60000"/>
            </a:schemeClr>
          </a:solidFill>
          <a:ln>
            <a:noFill/>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3F5AF78C-E18F-A83B-2C4B-5F57EE182D34}"/>
              </a:ext>
            </a:extLst>
          </p:cNvPr>
          <p:cNvSpPr txBox="1"/>
          <p:nvPr/>
        </p:nvSpPr>
        <p:spPr>
          <a:xfrm>
            <a:off x="840885" y="998263"/>
            <a:ext cx="1631225" cy="400110"/>
          </a:xfrm>
          <a:prstGeom prst="rect">
            <a:avLst/>
          </a:prstGeom>
          <a:noFill/>
        </p:spPr>
        <p:txBody>
          <a:bodyPr wrap="square">
            <a:spAutoFit/>
          </a:bodyPr>
          <a:lstStyle/>
          <a:p>
            <a:r>
              <a:rPr lang="en-US" sz="2000" b="1" dirty="0">
                <a:latin typeface="Arial" panose="020B0604020202020204" pitchFamily="34" charset="0"/>
                <a:cs typeface="Arial" panose="020B0604020202020204" pitchFamily="34" charset="0"/>
              </a:rPr>
              <a:t>Insights</a:t>
            </a:r>
          </a:p>
        </p:txBody>
      </p:sp>
      <p:pic>
        <p:nvPicPr>
          <p:cNvPr id="22" name="Picture 21">
            <a:extLst>
              <a:ext uri="{FF2B5EF4-FFF2-40B4-BE49-F238E27FC236}">
                <a16:creationId xmlns:a16="http://schemas.microsoft.com/office/drawing/2014/main" id="{2642BC66-2AF3-C4E9-DDCF-592EFF217056}"/>
              </a:ext>
            </a:extLst>
          </p:cNvPr>
          <p:cNvPicPr>
            <a:picLocks noChangeAspect="1"/>
          </p:cNvPicPr>
          <p:nvPr/>
        </p:nvPicPr>
        <p:blipFill>
          <a:blip r:embed="rId4"/>
          <a:stretch>
            <a:fillRect/>
          </a:stretch>
        </p:blipFill>
        <p:spPr>
          <a:xfrm>
            <a:off x="424078" y="925782"/>
            <a:ext cx="416807" cy="436135"/>
          </a:xfrm>
          <a:prstGeom prst="rect">
            <a:avLst/>
          </a:prstGeom>
        </p:spPr>
      </p:pic>
      <p:sp>
        <p:nvSpPr>
          <p:cNvPr id="24" name="TextBox 23">
            <a:extLst>
              <a:ext uri="{FF2B5EF4-FFF2-40B4-BE49-F238E27FC236}">
                <a16:creationId xmlns:a16="http://schemas.microsoft.com/office/drawing/2014/main" id="{B0705D9D-E245-99F7-45C3-89ED217E55D8}"/>
              </a:ext>
            </a:extLst>
          </p:cNvPr>
          <p:cNvSpPr txBox="1"/>
          <p:nvPr/>
        </p:nvSpPr>
        <p:spPr>
          <a:xfrm>
            <a:off x="381082" y="1614344"/>
            <a:ext cx="3064622" cy="4555093"/>
          </a:xfrm>
          <a:prstGeom prst="rect">
            <a:avLst/>
          </a:prstGeom>
          <a:noFill/>
        </p:spPr>
        <p:txBody>
          <a:bodyPr wrap="square">
            <a:spAutoFit/>
          </a:bodyPr>
          <a:lstStyle/>
          <a:p>
            <a:pPr marL="285750" indent="-285750">
              <a:buFont typeface="Courier New" panose="02070309020205020404" pitchFamily="49" charset="0"/>
              <a:buChar char="o"/>
            </a:pPr>
            <a:r>
              <a:rPr lang="en-US" sz="1600" dirty="0">
                <a:solidFill>
                  <a:srgbClr val="C00000"/>
                </a:solidFill>
                <a:latin typeface="Arial" panose="020B0604020202020204" pitchFamily="34" charset="0"/>
                <a:cs typeface="Arial" panose="020B0604020202020204" pitchFamily="34" charset="0"/>
              </a:rPr>
              <a:t>50% </a:t>
            </a:r>
            <a:r>
              <a:rPr lang="en-US" sz="1600" dirty="0">
                <a:latin typeface="Arial" panose="020B0604020202020204" pitchFamily="34" charset="0"/>
                <a:cs typeface="Arial" panose="020B0604020202020204" pitchFamily="34" charset="0"/>
              </a:rPr>
              <a:t>of total orders are made in the </a:t>
            </a:r>
            <a:r>
              <a:rPr lang="en-US" sz="1600" dirty="0">
                <a:solidFill>
                  <a:schemeClr val="accent2">
                    <a:lumMod val="50000"/>
                  </a:schemeClr>
                </a:solidFill>
                <a:latin typeface="Arial" panose="020B0604020202020204" pitchFamily="34" charset="0"/>
                <a:cs typeface="Arial" panose="020B0604020202020204" pitchFamily="34" charset="0"/>
              </a:rPr>
              <a:t>Evening, Early afternoon</a:t>
            </a:r>
            <a:r>
              <a:rPr lang="en-US" sz="1600" dirty="0">
                <a:latin typeface="Arial" panose="020B0604020202020204" pitchFamily="34" charset="0"/>
                <a:cs typeface="Arial" panose="020B0604020202020204" pitchFamily="34" charset="0"/>
              </a:rPr>
              <a:t>, and </a:t>
            </a:r>
            <a:r>
              <a:rPr lang="en-US" sz="1600" dirty="0">
                <a:solidFill>
                  <a:schemeClr val="accent2">
                    <a:lumMod val="50000"/>
                  </a:schemeClr>
                </a:solidFill>
                <a:latin typeface="Arial" panose="020B0604020202020204" pitchFamily="34" charset="0"/>
                <a:cs typeface="Arial" panose="020B0604020202020204" pitchFamily="34" charset="0"/>
              </a:rPr>
              <a:t>Afternoon</a:t>
            </a:r>
          </a:p>
          <a:p>
            <a:pPr marL="285750" indent="-285750">
              <a:buFont typeface="Courier New" panose="02070309020205020404" pitchFamily="49" charset="0"/>
              <a:buChar char="o"/>
            </a:pPr>
            <a:endParaRPr lang="en-US" sz="1600" dirty="0">
              <a:latin typeface="Arial" panose="020B0604020202020204" pitchFamily="34" charset="0"/>
              <a:cs typeface="Arial" panose="020B0604020202020204" pitchFamily="34" charset="0"/>
            </a:endParaRPr>
          </a:p>
          <a:p>
            <a:pPr marL="285750" indent="-285750">
              <a:buFont typeface="Courier New" panose="02070309020205020404" pitchFamily="49" charset="0"/>
              <a:buChar char="o"/>
            </a:pPr>
            <a:r>
              <a:rPr lang="en-US" sz="1600" dirty="0">
                <a:latin typeface="Arial" panose="020B0604020202020204" pitchFamily="34" charset="0"/>
                <a:cs typeface="Arial" panose="020B0604020202020204" pitchFamily="34" charset="0"/>
              </a:rPr>
              <a:t>The highest number of total orders is in the </a:t>
            </a:r>
            <a:r>
              <a:rPr lang="en-US" sz="1600" dirty="0">
                <a:solidFill>
                  <a:schemeClr val="accent2">
                    <a:lumMod val="50000"/>
                  </a:schemeClr>
                </a:solidFill>
                <a:latin typeface="Arial" panose="020B0604020202020204" pitchFamily="34" charset="0"/>
                <a:cs typeface="Arial" panose="020B0604020202020204" pitchFamily="34" charset="0"/>
              </a:rPr>
              <a:t>Evening</a:t>
            </a:r>
            <a:r>
              <a:rPr lang="en-US" sz="1600" dirty="0">
                <a:latin typeface="Arial" panose="020B0604020202020204" pitchFamily="34" charset="0"/>
                <a:cs typeface="Arial" panose="020B0604020202020204" pitchFamily="34" charset="0"/>
              </a:rPr>
              <a:t> </a:t>
            </a:r>
            <a:r>
              <a:rPr lang="en-US" sz="1600" dirty="0">
                <a:solidFill>
                  <a:srgbClr val="C00000"/>
                </a:solidFill>
                <a:latin typeface="Arial" panose="020B0604020202020204" pitchFamily="34" charset="0"/>
                <a:cs typeface="Arial" panose="020B0604020202020204" pitchFamily="34" charset="0"/>
              </a:rPr>
              <a:t>23,909k</a:t>
            </a:r>
          </a:p>
          <a:p>
            <a:pPr marL="285750" indent="-285750">
              <a:buFont typeface="Courier New" panose="02070309020205020404" pitchFamily="49" charset="0"/>
              <a:buChar char="o"/>
            </a:pPr>
            <a:endParaRPr lang="en-US" sz="1600" dirty="0">
              <a:solidFill>
                <a:srgbClr val="C00000"/>
              </a:solidFill>
              <a:latin typeface="Arial" panose="020B0604020202020204" pitchFamily="34" charset="0"/>
              <a:cs typeface="Arial" panose="020B0604020202020204" pitchFamily="34" charset="0"/>
            </a:endParaRPr>
          </a:p>
          <a:p>
            <a:pPr marL="285750" indent="-285750">
              <a:buFont typeface="Courier New" panose="02070309020205020404" pitchFamily="49" charset="0"/>
              <a:buChar char="o"/>
            </a:pPr>
            <a:r>
              <a:rPr lang="en-US" sz="1600" dirty="0">
                <a:latin typeface="Arial" panose="020B0604020202020204" pitchFamily="34" charset="0"/>
                <a:cs typeface="Arial" panose="020B0604020202020204" pitchFamily="34" charset="0"/>
              </a:rPr>
              <a:t>Customers are mostly purchasing at </a:t>
            </a:r>
            <a:r>
              <a:rPr lang="en-US" sz="1600" dirty="0">
                <a:solidFill>
                  <a:schemeClr val="accent2">
                    <a:lumMod val="50000"/>
                  </a:schemeClr>
                </a:solidFill>
                <a:latin typeface="Arial" panose="020B0604020202020204" pitchFamily="34" charset="0"/>
                <a:cs typeface="Arial" panose="020B0604020202020204" pitchFamily="34" charset="0"/>
              </a:rPr>
              <a:t>night</a:t>
            </a:r>
            <a:r>
              <a:rPr lang="en-US" sz="1600" dirty="0">
                <a:latin typeface="Arial" panose="020B0604020202020204" pitchFamily="34" charset="0"/>
                <a:cs typeface="Arial" panose="020B0604020202020204" pitchFamily="34" charset="0"/>
              </a:rPr>
              <a:t> than </a:t>
            </a:r>
            <a:r>
              <a:rPr lang="en-US" sz="1600" dirty="0">
                <a:solidFill>
                  <a:schemeClr val="accent2">
                    <a:lumMod val="50000"/>
                  </a:schemeClr>
                </a:solidFill>
                <a:latin typeface="Arial" panose="020B0604020202020204" pitchFamily="34" charset="0"/>
                <a:cs typeface="Arial" panose="020B0604020202020204" pitchFamily="34" charset="0"/>
              </a:rPr>
              <a:t>morning</a:t>
            </a:r>
          </a:p>
          <a:p>
            <a:pPr marL="285750" indent="-285750">
              <a:buFont typeface="Courier New" panose="02070309020205020404" pitchFamily="49" charset="0"/>
              <a:buChar char="o"/>
            </a:pPr>
            <a:endParaRPr lang="en-US" dirty="0">
              <a:solidFill>
                <a:srgbClr val="C00000"/>
              </a:solidFill>
            </a:endParaRPr>
          </a:p>
          <a:p>
            <a:pPr marL="285750" indent="-285750">
              <a:buFont typeface="Courier New" panose="02070309020205020404" pitchFamily="49" charset="0"/>
              <a:buChar char="o"/>
            </a:pPr>
            <a:r>
              <a:rPr lang="en-US" sz="1600" dirty="0">
                <a:latin typeface="Arial" panose="020B0604020202020204" pitchFamily="34" charset="0"/>
                <a:cs typeface="Arial" panose="020B0604020202020204" pitchFamily="34" charset="0"/>
              </a:rPr>
              <a:t>The lowest number of total orders in </a:t>
            </a:r>
            <a:r>
              <a:rPr lang="en-US" sz="1600" dirty="0">
                <a:solidFill>
                  <a:schemeClr val="accent2">
                    <a:lumMod val="50000"/>
                  </a:schemeClr>
                </a:solidFill>
                <a:latin typeface="Arial" panose="020B0604020202020204" pitchFamily="34" charset="0"/>
                <a:cs typeface="Arial" panose="020B0604020202020204" pitchFamily="34" charset="0"/>
              </a:rPr>
              <a:t>Early morning</a:t>
            </a:r>
            <a:r>
              <a:rPr lang="en-US" sz="1600" dirty="0">
                <a:latin typeface="Arial" panose="020B0604020202020204" pitchFamily="34" charset="0"/>
                <a:cs typeface="Arial" panose="020B0604020202020204" pitchFamily="34" charset="0"/>
              </a:rPr>
              <a:t>, </a:t>
            </a:r>
            <a:r>
              <a:rPr lang="en-US" sz="1600" dirty="0">
                <a:solidFill>
                  <a:schemeClr val="accent2">
                    <a:lumMod val="50000"/>
                  </a:schemeClr>
                </a:solidFill>
                <a:latin typeface="Arial" panose="020B0604020202020204" pitchFamily="34" charset="0"/>
                <a:cs typeface="Arial" panose="020B0604020202020204" pitchFamily="34" charset="0"/>
              </a:rPr>
              <a:t>Night (9pm to 12 midnight), Night (12 midnight to 4am) </a:t>
            </a:r>
            <a:r>
              <a:rPr lang="en-US" sz="1600" dirty="0">
                <a:latin typeface="Arial" panose="020B0604020202020204" pitchFamily="34" charset="0"/>
                <a:cs typeface="Arial" panose="020B0604020202020204" pitchFamily="34" charset="0"/>
              </a:rPr>
              <a:t>accounting for </a:t>
            </a:r>
            <a:r>
              <a:rPr lang="en-US" sz="1600" dirty="0">
                <a:solidFill>
                  <a:srgbClr val="C00000"/>
                </a:solidFill>
                <a:latin typeface="Arial" panose="020B0604020202020204" pitchFamily="34" charset="0"/>
                <a:cs typeface="Arial" panose="020B0604020202020204" pitchFamily="34" charset="0"/>
              </a:rPr>
              <a:t>14%</a:t>
            </a:r>
            <a:r>
              <a:rPr lang="en-US" sz="1600" dirty="0">
                <a:latin typeface="Arial" panose="020B0604020202020204" pitchFamily="34" charset="0"/>
                <a:cs typeface="Arial" panose="020B0604020202020204" pitchFamily="34" charset="0"/>
              </a:rPr>
              <a:t> all total Orders</a:t>
            </a:r>
          </a:p>
        </p:txBody>
      </p:sp>
    </p:spTree>
    <p:extLst>
      <p:ext uri="{BB962C8B-B14F-4D97-AF65-F5344CB8AC3E}">
        <p14:creationId xmlns:p14="http://schemas.microsoft.com/office/powerpoint/2010/main" val="1591345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6F64C9F2-5A51-EDFA-5C1A-C0DE9C4327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998" y="687897"/>
            <a:ext cx="11786004" cy="6170103"/>
          </a:xfrm>
          <a:prstGeom prst="rect">
            <a:avLst/>
          </a:prstGeom>
        </p:spPr>
      </p:pic>
      <p:sp>
        <p:nvSpPr>
          <p:cNvPr id="5" name="TextBox 4">
            <a:extLst>
              <a:ext uri="{FF2B5EF4-FFF2-40B4-BE49-F238E27FC236}">
                <a16:creationId xmlns:a16="http://schemas.microsoft.com/office/drawing/2014/main" id="{B16CAC5F-5BA2-2FDF-5B48-4AAB6A404258}"/>
              </a:ext>
            </a:extLst>
          </p:cNvPr>
          <p:cNvSpPr txBox="1"/>
          <p:nvPr/>
        </p:nvSpPr>
        <p:spPr>
          <a:xfrm>
            <a:off x="9792508" y="162795"/>
            <a:ext cx="2196494" cy="307777"/>
          </a:xfrm>
          <a:prstGeom prst="rect">
            <a:avLst/>
          </a:prstGeom>
          <a:noFill/>
        </p:spPr>
        <p:txBody>
          <a:bodyPr wrap="square">
            <a:spAutoFit/>
          </a:bodyPr>
          <a:lstStyle/>
          <a:p>
            <a:r>
              <a:rPr lang="en-US" sz="1400" dirty="0"/>
              <a:t>To see interactivity </a:t>
            </a:r>
            <a:r>
              <a:rPr lang="en-US" sz="1400" dirty="0">
                <a:hlinkClick r:id="rId3"/>
              </a:rPr>
              <a:t>Q6.html</a:t>
            </a:r>
            <a:endParaRPr lang="en-US" sz="1400" dirty="0"/>
          </a:p>
        </p:txBody>
      </p:sp>
      <p:sp>
        <p:nvSpPr>
          <p:cNvPr id="7" name="TextBox 6">
            <a:extLst>
              <a:ext uri="{FF2B5EF4-FFF2-40B4-BE49-F238E27FC236}">
                <a16:creationId xmlns:a16="http://schemas.microsoft.com/office/drawing/2014/main" id="{8492FDE6-C617-3EC5-F96A-FD30ABCB53B3}"/>
              </a:ext>
            </a:extLst>
          </p:cNvPr>
          <p:cNvSpPr txBox="1"/>
          <p:nvPr/>
        </p:nvSpPr>
        <p:spPr>
          <a:xfrm>
            <a:off x="202998" y="132018"/>
            <a:ext cx="4301475" cy="338554"/>
          </a:xfrm>
          <a:prstGeom prst="rect">
            <a:avLst/>
          </a:prstGeom>
          <a:noFill/>
        </p:spPr>
        <p:txBody>
          <a:bodyPr wrap="square">
            <a:spAutoFit/>
          </a:bodyPr>
          <a:lstStyle/>
          <a:p>
            <a:r>
              <a:rPr lang="en-US" sz="1600" b="0" dirty="0">
                <a:effectLst/>
                <a:latin typeface="Cambria" panose="02040503050406030204" pitchFamily="18" charset="0"/>
                <a:ea typeface="Cambria" panose="02040503050406030204" pitchFamily="18" charset="0"/>
              </a:rPr>
              <a:t>When was the booming period of total orders?</a:t>
            </a:r>
          </a:p>
        </p:txBody>
      </p:sp>
    </p:spTree>
    <p:extLst>
      <p:ext uri="{BB962C8B-B14F-4D97-AF65-F5344CB8AC3E}">
        <p14:creationId xmlns:p14="http://schemas.microsoft.com/office/powerpoint/2010/main" val="2141138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00E653FB-3428-E27B-47CC-37AF5BC128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372100" cy="6858000"/>
          </a:xfrm>
          <a:prstGeom prst="rect">
            <a:avLst/>
          </a:prstGeom>
        </p:spPr>
      </p:pic>
      <p:grpSp>
        <p:nvGrpSpPr>
          <p:cNvPr id="13" name="Group 12">
            <a:extLst>
              <a:ext uri="{FF2B5EF4-FFF2-40B4-BE49-F238E27FC236}">
                <a16:creationId xmlns:a16="http://schemas.microsoft.com/office/drawing/2014/main" id="{24299928-6085-E409-D7B1-70EE12AB09D3}"/>
              </a:ext>
            </a:extLst>
          </p:cNvPr>
          <p:cNvGrpSpPr/>
          <p:nvPr/>
        </p:nvGrpSpPr>
        <p:grpSpPr>
          <a:xfrm>
            <a:off x="6758781" y="1216526"/>
            <a:ext cx="3657600" cy="3393574"/>
            <a:chOff x="6442482" y="678154"/>
            <a:chExt cx="3670300" cy="3451957"/>
          </a:xfrm>
        </p:grpSpPr>
        <p:grpSp>
          <p:nvGrpSpPr>
            <p:cNvPr id="10" name="Group 9">
              <a:extLst>
                <a:ext uri="{FF2B5EF4-FFF2-40B4-BE49-F238E27FC236}">
                  <a16:creationId xmlns:a16="http://schemas.microsoft.com/office/drawing/2014/main" id="{94A54685-9CCB-3799-002F-CF71A5157F48}"/>
                </a:ext>
              </a:extLst>
            </p:cNvPr>
            <p:cNvGrpSpPr/>
            <p:nvPr/>
          </p:nvGrpSpPr>
          <p:grpSpPr>
            <a:xfrm>
              <a:off x="6442482" y="678154"/>
              <a:ext cx="3670300" cy="3042435"/>
              <a:chOff x="6569764" y="919454"/>
              <a:chExt cx="3670300" cy="3042435"/>
            </a:xfrm>
          </p:grpSpPr>
          <p:sp>
            <p:nvSpPr>
              <p:cNvPr id="6" name="TextBox 5">
                <a:extLst>
                  <a:ext uri="{FF2B5EF4-FFF2-40B4-BE49-F238E27FC236}">
                    <a16:creationId xmlns:a16="http://schemas.microsoft.com/office/drawing/2014/main" id="{4E5FBBBC-19E6-C323-DD7B-8B943E87A356}"/>
                  </a:ext>
                </a:extLst>
              </p:cNvPr>
              <p:cNvSpPr txBox="1"/>
              <p:nvPr/>
            </p:nvSpPr>
            <p:spPr>
              <a:xfrm>
                <a:off x="6569764" y="919454"/>
                <a:ext cx="3670300" cy="720064"/>
              </a:xfrm>
              <a:prstGeom prst="rect">
                <a:avLst/>
              </a:prstGeom>
              <a:noFill/>
            </p:spPr>
            <p:txBody>
              <a:bodyPr wrap="square" rtlCol="0" anchor="ctr" anchorCtr="0">
                <a:spAutoFit/>
              </a:bodyPr>
              <a:lstStyle/>
              <a:p>
                <a:r>
                  <a:rPr lang="en-US" sz="4000" dirty="0">
                    <a:latin typeface="Bauhaus 93" panose="04030905020B02020C02" pitchFamily="82" charset="0"/>
                  </a:rPr>
                  <a:t>Motivation</a:t>
                </a:r>
              </a:p>
            </p:txBody>
          </p:sp>
          <p:pic>
            <p:nvPicPr>
              <p:cNvPr id="9" name="Graphic 8" descr="Infinity with solid fill">
                <a:extLst>
                  <a:ext uri="{FF2B5EF4-FFF2-40B4-BE49-F238E27FC236}">
                    <a16:creationId xmlns:a16="http://schemas.microsoft.com/office/drawing/2014/main" id="{A0D47FA3-7551-0777-DC93-B5D2B976CB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94626" y="3237989"/>
                <a:ext cx="657365" cy="723900"/>
              </a:xfrm>
              <a:prstGeom prst="rect">
                <a:avLst/>
              </a:prstGeom>
            </p:spPr>
          </p:pic>
        </p:grpSp>
        <p:pic>
          <p:nvPicPr>
            <p:cNvPr id="12" name="Graphic 11" descr="Lights On with solid fill">
              <a:extLst>
                <a:ext uri="{FF2B5EF4-FFF2-40B4-BE49-F238E27FC236}">
                  <a16:creationId xmlns:a16="http://schemas.microsoft.com/office/drawing/2014/main" id="{A8E2C2EB-E87C-47D3-CED9-4402122EC1A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66523" y="3558466"/>
              <a:ext cx="506253" cy="571645"/>
            </a:xfrm>
            <a:prstGeom prst="rect">
              <a:avLst/>
            </a:prstGeom>
          </p:spPr>
        </p:pic>
      </p:grpSp>
      <p:sp>
        <p:nvSpPr>
          <p:cNvPr id="14" name="TextBox 13">
            <a:extLst>
              <a:ext uri="{FF2B5EF4-FFF2-40B4-BE49-F238E27FC236}">
                <a16:creationId xmlns:a16="http://schemas.microsoft.com/office/drawing/2014/main" id="{3B88C445-AD8F-60BE-B1E2-15255E7E700E}"/>
              </a:ext>
            </a:extLst>
          </p:cNvPr>
          <p:cNvSpPr txBox="1"/>
          <p:nvPr/>
        </p:nvSpPr>
        <p:spPr>
          <a:xfrm>
            <a:off x="6805143" y="2069379"/>
            <a:ext cx="2506341" cy="3816429"/>
          </a:xfrm>
          <a:prstGeom prst="rect">
            <a:avLst/>
          </a:prstGeom>
          <a:noFill/>
        </p:spPr>
        <p:txBody>
          <a:bodyPr wrap="square" rtlCol="0">
            <a:spAutoFit/>
          </a:bodyPr>
          <a:lstStyle/>
          <a:p>
            <a:r>
              <a:rPr lang="en-US" sz="3200" dirty="0">
                <a:ln w="0"/>
                <a:effectLst>
                  <a:outerShdw blurRad="38100" dist="19050" dir="2700000" algn="tl" rotWithShape="0">
                    <a:schemeClr val="dk1">
                      <a:alpha val="40000"/>
                    </a:schemeClr>
                  </a:outerShdw>
                </a:effectLst>
              </a:rPr>
              <a:t>Very rich data and a lot of insights and Infinities         of ideas       can extract from this data</a:t>
            </a:r>
          </a:p>
          <a:p>
            <a:endParaRPr lang="en-US" dirty="0"/>
          </a:p>
        </p:txBody>
      </p:sp>
    </p:spTree>
    <p:extLst>
      <p:ext uri="{BB962C8B-B14F-4D97-AF65-F5344CB8AC3E}">
        <p14:creationId xmlns:p14="http://schemas.microsoft.com/office/powerpoint/2010/main" val="19281183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bar chart&#10;&#10;Description automatically generated">
            <a:extLst>
              <a:ext uri="{FF2B5EF4-FFF2-40B4-BE49-F238E27FC236}">
                <a16:creationId xmlns:a16="http://schemas.microsoft.com/office/drawing/2014/main" id="{7049C1F5-DE3D-884F-9CB4-7F041D834B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895" y="36550"/>
            <a:ext cx="11002048" cy="6723136"/>
          </a:xfrm>
          <a:prstGeom prst="rect">
            <a:avLst/>
          </a:prstGeom>
        </p:spPr>
      </p:pic>
      <p:sp>
        <p:nvSpPr>
          <p:cNvPr id="5" name="TextBox 4">
            <a:extLst>
              <a:ext uri="{FF2B5EF4-FFF2-40B4-BE49-F238E27FC236}">
                <a16:creationId xmlns:a16="http://schemas.microsoft.com/office/drawing/2014/main" id="{576106D2-F058-6DA0-AB3B-A9802CF0C96E}"/>
              </a:ext>
            </a:extLst>
          </p:cNvPr>
          <p:cNvSpPr txBox="1"/>
          <p:nvPr/>
        </p:nvSpPr>
        <p:spPr>
          <a:xfrm>
            <a:off x="5966671" y="98314"/>
            <a:ext cx="7162102" cy="307777"/>
          </a:xfrm>
          <a:prstGeom prst="rect">
            <a:avLst/>
          </a:prstGeom>
          <a:noFill/>
        </p:spPr>
        <p:txBody>
          <a:bodyPr wrap="square">
            <a:spAutoFit/>
          </a:bodyPr>
          <a:lstStyle/>
          <a:p>
            <a:r>
              <a:rPr lang="en-US" sz="1400" b="0" dirty="0">
                <a:effectLst/>
                <a:latin typeface="Cambria" panose="02040503050406030204" pitchFamily="18" charset="0"/>
                <a:ea typeface="Cambria" panose="02040503050406030204" pitchFamily="18" charset="0"/>
              </a:rPr>
              <a:t>Are the holidays days affect the number of orders and what is the peak point?</a:t>
            </a:r>
          </a:p>
        </p:txBody>
      </p:sp>
      <p:sp>
        <p:nvSpPr>
          <p:cNvPr id="8" name="TextBox 7">
            <a:extLst>
              <a:ext uri="{FF2B5EF4-FFF2-40B4-BE49-F238E27FC236}">
                <a16:creationId xmlns:a16="http://schemas.microsoft.com/office/drawing/2014/main" id="{1CC0617A-DCFB-21AC-F86D-63FD7C76E677}"/>
              </a:ext>
            </a:extLst>
          </p:cNvPr>
          <p:cNvSpPr txBox="1"/>
          <p:nvPr/>
        </p:nvSpPr>
        <p:spPr>
          <a:xfrm>
            <a:off x="10056888" y="6550223"/>
            <a:ext cx="2196494" cy="307777"/>
          </a:xfrm>
          <a:prstGeom prst="rect">
            <a:avLst/>
          </a:prstGeom>
          <a:noFill/>
        </p:spPr>
        <p:txBody>
          <a:bodyPr wrap="square">
            <a:spAutoFit/>
          </a:bodyPr>
          <a:lstStyle/>
          <a:p>
            <a:r>
              <a:rPr lang="en-US" sz="1400" dirty="0"/>
              <a:t>To see interactivity </a:t>
            </a:r>
            <a:r>
              <a:rPr lang="en-US" sz="1400" dirty="0">
                <a:hlinkClick r:id="rId3"/>
              </a:rPr>
              <a:t>Q8.html</a:t>
            </a:r>
            <a:endParaRPr lang="en-US" sz="1400" dirty="0"/>
          </a:p>
        </p:txBody>
      </p:sp>
    </p:spTree>
    <p:extLst>
      <p:ext uri="{BB962C8B-B14F-4D97-AF65-F5344CB8AC3E}">
        <p14:creationId xmlns:p14="http://schemas.microsoft.com/office/powerpoint/2010/main" val="40235373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Map&#10;&#10;Description automatically generated">
            <a:extLst>
              <a:ext uri="{FF2B5EF4-FFF2-40B4-BE49-F238E27FC236}">
                <a16:creationId xmlns:a16="http://schemas.microsoft.com/office/drawing/2014/main" id="{4B3B736B-2052-B429-1B7F-757D4DD684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0873" y="629174"/>
            <a:ext cx="9152830" cy="6109380"/>
          </a:xfrm>
          <a:prstGeom prst="rect">
            <a:avLst/>
          </a:prstGeom>
        </p:spPr>
      </p:pic>
      <p:sp>
        <p:nvSpPr>
          <p:cNvPr id="7" name="TextBox 6">
            <a:extLst>
              <a:ext uri="{FF2B5EF4-FFF2-40B4-BE49-F238E27FC236}">
                <a16:creationId xmlns:a16="http://schemas.microsoft.com/office/drawing/2014/main" id="{DCD1DE2C-25ED-9FDA-0C68-9B041F7CFAB9}"/>
              </a:ext>
            </a:extLst>
          </p:cNvPr>
          <p:cNvSpPr txBox="1"/>
          <p:nvPr/>
        </p:nvSpPr>
        <p:spPr>
          <a:xfrm>
            <a:off x="5468923" y="146511"/>
            <a:ext cx="6644780" cy="338554"/>
          </a:xfrm>
          <a:prstGeom prst="rect">
            <a:avLst/>
          </a:prstGeom>
          <a:noFill/>
        </p:spPr>
        <p:txBody>
          <a:bodyPr wrap="square">
            <a:spAutoFit/>
          </a:bodyPr>
          <a:lstStyle/>
          <a:p>
            <a:r>
              <a:rPr lang="en-US" sz="1600" b="0" dirty="0">
                <a:effectLst/>
                <a:latin typeface="Cambria" panose="02040503050406030204" pitchFamily="18" charset="0"/>
                <a:ea typeface="Cambria" panose="02040503050406030204" pitchFamily="18" charset="0"/>
              </a:rPr>
              <a:t>How many orders of each city and state and which are the highest ones?</a:t>
            </a:r>
          </a:p>
        </p:txBody>
      </p:sp>
      <p:sp>
        <p:nvSpPr>
          <p:cNvPr id="8" name="TextBox 7">
            <a:extLst>
              <a:ext uri="{FF2B5EF4-FFF2-40B4-BE49-F238E27FC236}">
                <a16:creationId xmlns:a16="http://schemas.microsoft.com/office/drawing/2014/main" id="{75A1E416-F0FB-D7C2-0E14-552F1B1D9A7C}"/>
              </a:ext>
            </a:extLst>
          </p:cNvPr>
          <p:cNvSpPr txBox="1"/>
          <p:nvPr/>
        </p:nvSpPr>
        <p:spPr>
          <a:xfrm>
            <a:off x="9750563" y="6430777"/>
            <a:ext cx="2196494" cy="307777"/>
          </a:xfrm>
          <a:prstGeom prst="rect">
            <a:avLst/>
          </a:prstGeom>
          <a:noFill/>
        </p:spPr>
        <p:txBody>
          <a:bodyPr wrap="square">
            <a:spAutoFit/>
          </a:bodyPr>
          <a:lstStyle/>
          <a:p>
            <a:r>
              <a:rPr lang="en-US" sz="1400" dirty="0"/>
              <a:t>To see interactivity </a:t>
            </a:r>
            <a:r>
              <a:rPr lang="en-US" sz="1400" dirty="0">
                <a:hlinkClick r:id="rId3"/>
              </a:rPr>
              <a:t>Q9.html</a:t>
            </a:r>
            <a:endParaRPr lang="en-US" sz="1400" dirty="0"/>
          </a:p>
        </p:txBody>
      </p:sp>
      <p:sp>
        <p:nvSpPr>
          <p:cNvPr id="13" name="Rectangle: Rounded Corners 12">
            <a:extLst>
              <a:ext uri="{FF2B5EF4-FFF2-40B4-BE49-F238E27FC236}">
                <a16:creationId xmlns:a16="http://schemas.microsoft.com/office/drawing/2014/main" id="{F8189C78-5144-6BCE-9258-4E3D04DF57D2}"/>
              </a:ext>
            </a:extLst>
          </p:cNvPr>
          <p:cNvSpPr/>
          <p:nvPr/>
        </p:nvSpPr>
        <p:spPr>
          <a:xfrm>
            <a:off x="257419" y="528507"/>
            <a:ext cx="2789882" cy="6098796"/>
          </a:xfrm>
          <a:prstGeom prst="roundRect">
            <a:avLst>
              <a:gd name="adj" fmla="val 9846"/>
            </a:avLst>
          </a:prstGeom>
          <a:solidFill>
            <a:schemeClr val="bg1">
              <a:lumMod val="75000"/>
            </a:schemeClr>
          </a:solidFill>
          <a:ln>
            <a:noFill/>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C450FFD2-7877-8DE7-D745-EEAF738522B3}"/>
              </a:ext>
            </a:extLst>
          </p:cNvPr>
          <p:cNvSpPr txBox="1"/>
          <p:nvPr/>
        </p:nvSpPr>
        <p:spPr>
          <a:xfrm>
            <a:off x="446715" y="1098850"/>
            <a:ext cx="2262929" cy="4524315"/>
          </a:xfrm>
          <a:prstGeom prst="rect">
            <a:avLst/>
          </a:prstGeom>
          <a:noFill/>
        </p:spPr>
        <p:txBody>
          <a:bodyPr wrap="square">
            <a:spAutoFit/>
          </a:bodyPr>
          <a:lstStyle/>
          <a:p>
            <a:r>
              <a:rPr lang="en-US" dirty="0">
                <a:cs typeface="Angsana New" panose="020B0502040204020203" pitchFamily="18" charset="-34"/>
              </a:rPr>
              <a:t>The highest city that has total orders it's Sao Paulo</a:t>
            </a:r>
          </a:p>
          <a:p>
            <a:endParaRPr lang="en-US" dirty="0">
              <a:cs typeface="Angsana New" panose="020B0502040204020203" pitchFamily="18" charset="-34"/>
            </a:endParaRPr>
          </a:p>
          <a:p>
            <a:r>
              <a:rPr lang="en-US" dirty="0">
                <a:cs typeface="Angsana New" panose="020B0502040204020203" pitchFamily="18" charset="-34"/>
              </a:rPr>
              <a:t>Sao Paulo has the highest number of total orders between 0 and 28 (75% to 100%)</a:t>
            </a:r>
          </a:p>
          <a:p>
            <a:endParaRPr lang="en-US" dirty="0">
              <a:cs typeface="Angsana New" panose="020B0502040204020203" pitchFamily="18" charset="-34"/>
            </a:endParaRPr>
          </a:p>
          <a:p>
            <a:r>
              <a:rPr lang="en-US" dirty="0">
                <a:cs typeface="Angsana New" panose="020B0502040204020203" pitchFamily="18" charset="-34"/>
              </a:rPr>
              <a:t>There are VIP customers in it's Rio de Janeiro, which has total orders ranging from 29 to 150 (0 % to 75 %)</a:t>
            </a:r>
          </a:p>
        </p:txBody>
      </p:sp>
      <p:sp>
        <p:nvSpPr>
          <p:cNvPr id="17" name="TextBox 16">
            <a:extLst>
              <a:ext uri="{FF2B5EF4-FFF2-40B4-BE49-F238E27FC236}">
                <a16:creationId xmlns:a16="http://schemas.microsoft.com/office/drawing/2014/main" id="{35C5E3C9-7C54-C912-A60A-49046A229148}"/>
              </a:ext>
            </a:extLst>
          </p:cNvPr>
          <p:cNvSpPr txBox="1"/>
          <p:nvPr/>
        </p:nvSpPr>
        <p:spPr>
          <a:xfrm>
            <a:off x="790662" y="629013"/>
            <a:ext cx="1189139" cy="369332"/>
          </a:xfrm>
          <a:prstGeom prst="rect">
            <a:avLst/>
          </a:prstGeom>
          <a:noFill/>
        </p:spPr>
        <p:txBody>
          <a:bodyPr wrap="square">
            <a:spAutoFit/>
          </a:bodyPr>
          <a:lstStyle/>
          <a:p>
            <a:r>
              <a:rPr lang="en-US" sz="1800" b="1" dirty="0">
                <a:latin typeface="Arial" panose="020B0604020202020204" pitchFamily="34" charset="0"/>
                <a:cs typeface="Arial" panose="020B0604020202020204" pitchFamily="34" charset="0"/>
              </a:rPr>
              <a:t>Insights</a:t>
            </a:r>
            <a:endParaRPr lang="en-US" dirty="0"/>
          </a:p>
        </p:txBody>
      </p:sp>
      <p:pic>
        <p:nvPicPr>
          <p:cNvPr id="19" name="Picture 18">
            <a:extLst>
              <a:ext uri="{FF2B5EF4-FFF2-40B4-BE49-F238E27FC236}">
                <a16:creationId xmlns:a16="http://schemas.microsoft.com/office/drawing/2014/main" id="{F0AFE169-8474-E2B0-FBDD-A0DB13E7380A}"/>
              </a:ext>
            </a:extLst>
          </p:cNvPr>
          <p:cNvPicPr>
            <a:picLocks noChangeAspect="1"/>
          </p:cNvPicPr>
          <p:nvPr/>
        </p:nvPicPr>
        <p:blipFill>
          <a:blip r:embed="rId4"/>
          <a:stretch>
            <a:fillRect/>
          </a:stretch>
        </p:blipFill>
        <p:spPr>
          <a:xfrm>
            <a:off x="506135" y="671415"/>
            <a:ext cx="284527" cy="284527"/>
          </a:xfrm>
          <a:prstGeom prst="rect">
            <a:avLst/>
          </a:prstGeom>
        </p:spPr>
      </p:pic>
    </p:spTree>
    <p:extLst>
      <p:ext uri="{BB962C8B-B14F-4D97-AF65-F5344CB8AC3E}">
        <p14:creationId xmlns:p14="http://schemas.microsoft.com/office/powerpoint/2010/main" val="32243919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10E72B-9897-40A2-C1E9-E24ABA3A5227}"/>
              </a:ext>
            </a:extLst>
          </p:cNvPr>
          <p:cNvSpPr txBox="1"/>
          <p:nvPr/>
        </p:nvSpPr>
        <p:spPr>
          <a:xfrm>
            <a:off x="9806881" y="350310"/>
            <a:ext cx="2476264" cy="307777"/>
          </a:xfrm>
          <a:prstGeom prst="rect">
            <a:avLst/>
          </a:prstGeom>
          <a:noFill/>
        </p:spPr>
        <p:txBody>
          <a:bodyPr wrap="square">
            <a:spAutoFit/>
          </a:bodyPr>
          <a:lstStyle/>
          <a:p>
            <a:r>
              <a:rPr lang="en-US" sz="1400" dirty="0"/>
              <a:t>To see interactivity </a:t>
            </a:r>
            <a:r>
              <a:rPr lang="en-US" sz="1400" dirty="0">
                <a:hlinkClick r:id="rId2"/>
              </a:rPr>
              <a:t>Q10.html</a:t>
            </a:r>
            <a:endParaRPr lang="en-US" sz="1400" dirty="0"/>
          </a:p>
        </p:txBody>
      </p:sp>
      <p:pic>
        <p:nvPicPr>
          <p:cNvPr id="9" name="Picture 8" descr="A picture containing chart&#10;&#10;Description automatically generated">
            <a:extLst>
              <a:ext uri="{FF2B5EF4-FFF2-40B4-BE49-F238E27FC236}">
                <a16:creationId xmlns:a16="http://schemas.microsoft.com/office/drawing/2014/main" id="{D7E1A47D-5858-0901-8805-822F73310F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1" y="853061"/>
            <a:ext cx="5846171" cy="5831457"/>
          </a:xfrm>
          <a:prstGeom prst="rect">
            <a:avLst/>
          </a:prstGeom>
        </p:spPr>
      </p:pic>
      <p:sp>
        <p:nvSpPr>
          <p:cNvPr id="7" name="TextBox 6">
            <a:extLst>
              <a:ext uri="{FF2B5EF4-FFF2-40B4-BE49-F238E27FC236}">
                <a16:creationId xmlns:a16="http://schemas.microsoft.com/office/drawing/2014/main" id="{D36B3C3C-8759-3613-3F53-6E68071B11AC}"/>
              </a:ext>
            </a:extLst>
          </p:cNvPr>
          <p:cNvSpPr txBox="1"/>
          <p:nvPr/>
        </p:nvSpPr>
        <p:spPr>
          <a:xfrm>
            <a:off x="14761" y="350310"/>
            <a:ext cx="2476264" cy="307777"/>
          </a:xfrm>
          <a:prstGeom prst="rect">
            <a:avLst/>
          </a:prstGeom>
          <a:noFill/>
        </p:spPr>
        <p:txBody>
          <a:bodyPr wrap="square">
            <a:spAutoFit/>
          </a:bodyPr>
          <a:lstStyle/>
          <a:p>
            <a:r>
              <a:rPr lang="en-US" sz="1400" dirty="0"/>
              <a:t>To see interactivity </a:t>
            </a:r>
            <a:r>
              <a:rPr lang="en-US" sz="1400" dirty="0">
                <a:hlinkClick r:id="rId4"/>
              </a:rPr>
              <a:t>Q7.html</a:t>
            </a:r>
            <a:endParaRPr lang="en-US" sz="1400" dirty="0"/>
          </a:p>
        </p:txBody>
      </p:sp>
      <p:pic>
        <p:nvPicPr>
          <p:cNvPr id="11" name="Picture 10" descr="Graphical user interface, application&#10;&#10;Description automatically generated">
            <a:extLst>
              <a:ext uri="{FF2B5EF4-FFF2-40B4-BE49-F238E27FC236}">
                <a16:creationId xmlns:a16="http://schemas.microsoft.com/office/drawing/2014/main" id="{30420805-6F66-48E3-D094-EFDCE9F4B5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0932" y="858763"/>
            <a:ext cx="6331068" cy="5825755"/>
          </a:xfrm>
          <a:prstGeom prst="rect">
            <a:avLst/>
          </a:prstGeom>
        </p:spPr>
      </p:pic>
      <p:sp>
        <p:nvSpPr>
          <p:cNvPr id="13" name="TextBox 12">
            <a:extLst>
              <a:ext uri="{FF2B5EF4-FFF2-40B4-BE49-F238E27FC236}">
                <a16:creationId xmlns:a16="http://schemas.microsoft.com/office/drawing/2014/main" id="{01A9ED71-CF4F-5758-B8C1-030628CBF2C8}"/>
              </a:ext>
            </a:extLst>
          </p:cNvPr>
          <p:cNvSpPr txBox="1"/>
          <p:nvPr/>
        </p:nvSpPr>
        <p:spPr>
          <a:xfrm>
            <a:off x="14761" y="42533"/>
            <a:ext cx="4657907" cy="307777"/>
          </a:xfrm>
          <a:prstGeom prst="rect">
            <a:avLst/>
          </a:prstGeom>
          <a:noFill/>
        </p:spPr>
        <p:txBody>
          <a:bodyPr wrap="square">
            <a:spAutoFit/>
          </a:bodyPr>
          <a:lstStyle/>
          <a:p>
            <a:r>
              <a:rPr lang="en-US" sz="1400" b="0" dirty="0">
                <a:effectLst/>
                <a:latin typeface="Cambria" panose="02040503050406030204" pitchFamily="18" charset="0"/>
                <a:ea typeface="Cambria" panose="02040503050406030204" pitchFamily="18" charset="0"/>
              </a:rPr>
              <a:t>What are the Average orders per customer along the time?</a:t>
            </a:r>
          </a:p>
        </p:txBody>
      </p:sp>
      <p:sp>
        <p:nvSpPr>
          <p:cNvPr id="15" name="TextBox 14">
            <a:extLst>
              <a:ext uri="{FF2B5EF4-FFF2-40B4-BE49-F238E27FC236}">
                <a16:creationId xmlns:a16="http://schemas.microsoft.com/office/drawing/2014/main" id="{857BA82F-2E69-5CB5-BFE1-1A72F700EFF7}"/>
              </a:ext>
            </a:extLst>
          </p:cNvPr>
          <p:cNvSpPr txBox="1"/>
          <p:nvPr/>
        </p:nvSpPr>
        <p:spPr>
          <a:xfrm>
            <a:off x="6318573" y="42533"/>
            <a:ext cx="6165908" cy="307777"/>
          </a:xfrm>
          <a:prstGeom prst="rect">
            <a:avLst/>
          </a:prstGeom>
          <a:noFill/>
        </p:spPr>
        <p:txBody>
          <a:bodyPr wrap="square">
            <a:spAutoFit/>
          </a:bodyPr>
          <a:lstStyle/>
          <a:p>
            <a:r>
              <a:rPr lang="en-US" sz="1400" b="0" dirty="0">
                <a:effectLst/>
                <a:latin typeface="Cambria" panose="02040503050406030204" pitchFamily="18" charset="0"/>
                <a:ea typeface="Cambria" panose="02040503050406030204" pitchFamily="18" charset="0"/>
              </a:rPr>
              <a:t>What is the average order per minute, second, hour, day, year, and month?</a:t>
            </a:r>
          </a:p>
        </p:txBody>
      </p:sp>
    </p:spTree>
    <p:extLst>
      <p:ext uri="{BB962C8B-B14F-4D97-AF65-F5344CB8AC3E}">
        <p14:creationId xmlns:p14="http://schemas.microsoft.com/office/powerpoint/2010/main" val="37627110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5BF6D7D-C36B-65A1-2D29-8E6004E8C1DF}"/>
              </a:ext>
            </a:extLst>
          </p:cNvPr>
          <p:cNvSpPr txBox="1"/>
          <p:nvPr/>
        </p:nvSpPr>
        <p:spPr>
          <a:xfrm>
            <a:off x="9821395" y="212902"/>
            <a:ext cx="2476264" cy="307777"/>
          </a:xfrm>
          <a:prstGeom prst="rect">
            <a:avLst/>
          </a:prstGeom>
          <a:noFill/>
        </p:spPr>
        <p:txBody>
          <a:bodyPr wrap="square">
            <a:spAutoFit/>
          </a:bodyPr>
          <a:lstStyle/>
          <a:p>
            <a:r>
              <a:rPr lang="en-US" sz="1400" dirty="0"/>
              <a:t>To see interactivity </a:t>
            </a:r>
            <a:r>
              <a:rPr lang="en-US" sz="1400" dirty="0">
                <a:hlinkClick r:id="rId2"/>
              </a:rPr>
              <a:t>Q11.html</a:t>
            </a:r>
            <a:endParaRPr lang="en-US" sz="1400" dirty="0"/>
          </a:p>
        </p:txBody>
      </p:sp>
      <p:sp>
        <p:nvSpPr>
          <p:cNvPr id="5" name="TextBox 4">
            <a:extLst>
              <a:ext uri="{FF2B5EF4-FFF2-40B4-BE49-F238E27FC236}">
                <a16:creationId xmlns:a16="http://schemas.microsoft.com/office/drawing/2014/main" id="{4C1656AB-2A18-8785-D254-866A00D28A4D}"/>
              </a:ext>
            </a:extLst>
          </p:cNvPr>
          <p:cNvSpPr txBox="1"/>
          <p:nvPr/>
        </p:nvSpPr>
        <p:spPr>
          <a:xfrm>
            <a:off x="295145" y="182125"/>
            <a:ext cx="6165908" cy="338554"/>
          </a:xfrm>
          <a:prstGeom prst="rect">
            <a:avLst/>
          </a:prstGeom>
          <a:noFill/>
        </p:spPr>
        <p:txBody>
          <a:bodyPr wrap="square">
            <a:spAutoFit/>
          </a:bodyPr>
          <a:lstStyle/>
          <a:p>
            <a:r>
              <a:rPr lang="en-US" sz="1600" b="0" dirty="0">
                <a:effectLst/>
                <a:latin typeface="Cambria" panose="02040503050406030204" pitchFamily="18" charset="0"/>
                <a:ea typeface="Cambria" panose="02040503050406030204" pitchFamily="18" charset="0"/>
              </a:rPr>
              <a:t>What are the highest and lowest products by total orders?</a:t>
            </a:r>
          </a:p>
        </p:txBody>
      </p:sp>
      <p:pic>
        <p:nvPicPr>
          <p:cNvPr id="7" name="Picture 6" descr="Chart, bar chart&#10;&#10;Description automatically generated">
            <a:extLst>
              <a:ext uri="{FF2B5EF4-FFF2-40B4-BE49-F238E27FC236}">
                <a16:creationId xmlns:a16="http://schemas.microsoft.com/office/drawing/2014/main" id="{68B5826F-37A9-4D86-5C9D-99DD4CF61A0C}"/>
              </a:ext>
            </a:extLst>
          </p:cNvPr>
          <p:cNvPicPr>
            <a:picLocks noChangeAspect="1"/>
          </p:cNvPicPr>
          <p:nvPr/>
        </p:nvPicPr>
        <p:blipFill rotWithShape="1">
          <a:blip r:embed="rId3">
            <a:extLst>
              <a:ext uri="{28A0092B-C50C-407E-A947-70E740481C1C}">
                <a14:useLocalDpi xmlns:a14="http://schemas.microsoft.com/office/drawing/2010/main" val="0"/>
              </a:ext>
            </a:extLst>
          </a:blip>
          <a:srcRect r="7548"/>
          <a:stretch/>
        </p:blipFill>
        <p:spPr>
          <a:xfrm>
            <a:off x="3204236" y="707909"/>
            <a:ext cx="8926245" cy="5937189"/>
          </a:xfrm>
          <a:prstGeom prst="rect">
            <a:avLst/>
          </a:prstGeom>
        </p:spPr>
      </p:pic>
      <p:sp>
        <p:nvSpPr>
          <p:cNvPr id="8" name="Rectangle: Rounded Corners 7">
            <a:extLst>
              <a:ext uri="{FF2B5EF4-FFF2-40B4-BE49-F238E27FC236}">
                <a16:creationId xmlns:a16="http://schemas.microsoft.com/office/drawing/2014/main" id="{D1F1A6C9-2B9A-7736-8A3E-91F27157AFA6}"/>
              </a:ext>
            </a:extLst>
          </p:cNvPr>
          <p:cNvSpPr/>
          <p:nvPr/>
        </p:nvSpPr>
        <p:spPr>
          <a:xfrm>
            <a:off x="191477" y="738686"/>
            <a:ext cx="2930039" cy="5937189"/>
          </a:xfrm>
          <a:prstGeom prst="roundRect">
            <a:avLst>
              <a:gd name="adj" fmla="val 9846"/>
            </a:avLst>
          </a:prstGeom>
          <a:solidFill>
            <a:schemeClr val="accent2">
              <a:lumMod val="20000"/>
              <a:lumOff val="80000"/>
            </a:schemeClr>
          </a:solidFill>
          <a:ln>
            <a:noFill/>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D6224680-B75C-4557-53F5-B0C3911864CF}"/>
              </a:ext>
            </a:extLst>
          </p:cNvPr>
          <p:cNvSpPr txBox="1"/>
          <p:nvPr/>
        </p:nvSpPr>
        <p:spPr>
          <a:xfrm>
            <a:off x="767340" y="774711"/>
            <a:ext cx="1631225" cy="400110"/>
          </a:xfrm>
          <a:prstGeom prst="rect">
            <a:avLst/>
          </a:prstGeom>
          <a:noFill/>
        </p:spPr>
        <p:txBody>
          <a:bodyPr wrap="square">
            <a:spAutoFit/>
          </a:bodyPr>
          <a:lstStyle/>
          <a:p>
            <a:r>
              <a:rPr lang="en-US" sz="2000" b="1" dirty="0">
                <a:latin typeface="Arial" panose="020B0604020202020204" pitchFamily="34" charset="0"/>
                <a:cs typeface="Arial" panose="020B0604020202020204" pitchFamily="34" charset="0"/>
              </a:rPr>
              <a:t>Insights</a:t>
            </a:r>
          </a:p>
        </p:txBody>
      </p:sp>
      <p:pic>
        <p:nvPicPr>
          <p:cNvPr id="10" name="Picture 9">
            <a:extLst>
              <a:ext uri="{FF2B5EF4-FFF2-40B4-BE49-F238E27FC236}">
                <a16:creationId xmlns:a16="http://schemas.microsoft.com/office/drawing/2014/main" id="{BC4AA96A-177A-8E79-E726-D50818ECDBF4}"/>
              </a:ext>
            </a:extLst>
          </p:cNvPr>
          <p:cNvPicPr>
            <a:picLocks noChangeAspect="1"/>
          </p:cNvPicPr>
          <p:nvPr/>
        </p:nvPicPr>
        <p:blipFill>
          <a:blip r:embed="rId4"/>
          <a:stretch>
            <a:fillRect/>
          </a:stretch>
        </p:blipFill>
        <p:spPr>
          <a:xfrm>
            <a:off x="350533" y="738686"/>
            <a:ext cx="416807" cy="436135"/>
          </a:xfrm>
          <a:prstGeom prst="rect">
            <a:avLst/>
          </a:prstGeom>
        </p:spPr>
      </p:pic>
      <p:sp>
        <p:nvSpPr>
          <p:cNvPr id="11" name="TextBox 10">
            <a:extLst>
              <a:ext uri="{FF2B5EF4-FFF2-40B4-BE49-F238E27FC236}">
                <a16:creationId xmlns:a16="http://schemas.microsoft.com/office/drawing/2014/main" id="{4D37DCC0-82B0-C54B-1CE1-9A8D83E54A8B}"/>
              </a:ext>
            </a:extLst>
          </p:cNvPr>
          <p:cNvSpPr txBox="1"/>
          <p:nvPr/>
        </p:nvSpPr>
        <p:spPr>
          <a:xfrm>
            <a:off x="344793" y="1329049"/>
            <a:ext cx="2490686" cy="5386090"/>
          </a:xfrm>
          <a:prstGeom prst="rect">
            <a:avLst/>
          </a:prstGeom>
          <a:noFill/>
        </p:spPr>
        <p:txBody>
          <a:bodyPr wrap="square" rtlCol="0">
            <a:spAutoFit/>
          </a:bodyPr>
          <a:lstStyle/>
          <a:p>
            <a:pPr marL="285750" indent="-285750">
              <a:buFont typeface="Wingdings" panose="05000000000000000000" pitchFamily="2" charset="2"/>
              <a:buChar char="§"/>
            </a:pPr>
            <a:r>
              <a:rPr lang="en-US" sz="1600" dirty="0"/>
              <a:t>Total Orders for top </a:t>
            </a:r>
            <a:r>
              <a:rPr lang="en-US" sz="1600" dirty="0">
                <a:solidFill>
                  <a:srgbClr val="C00000"/>
                </a:solidFill>
              </a:rPr>
              <a:t>10</a:t>
            </a:r>
            <a:r>
              <a:rPr lang="en-US" sz="1600" dirty="0"/>
              <a:t> products </a:t>
            </a:r>
            <a:r>
              <a:rPr lang="en-US" sz="1600" dirty="0">
                <a:solidFill>
                  <a:srgbClr val="C00000"/>
                </a:solidFill>
              </a:rPr>
              <a:t>62,601</a:t>
            </a:r>
            <a:r>
              <a:rPr lang="en-US" sz="1600" dirty="0"/>
              <a:t> orders accounting for </a:t>
            </a:r>
            <a:r>
              <a:rPr lang="en-US" sz="1600" dirty="0">
                <a:solidFill>
                  <a:srgbClr val="C00000"/>
                </a:solidFill>
              </a:rPr>
              <a:t>64%</a:t>
            </a:r>
            <a:r>
              <a:rPr lang="en-US" sz="1600" dirty="0"/>
              <a:t> of all total orders </a:t>
            </a:r>
          </a:p>
          <a:p>
            <a:pPr marL="285750" indent="-285750">
              <a:buFont typeface="Wingdings" panose="05000000000000000000" pitchFamily="2" charset="2"/>
              <a:buChar char="§"/>
            </a:pPr>
            <a:endParaRPr lang="en-US" sz="1600" dirty="0"/>
          </a:p>
          <a:p>
            <a:pPr marL="285750" indent="-285750">
              <a:buFont typeface="Wingdings" panose="05000000000000000000" pitchFamily="2" charset="2"/>
              <a:buChar char="§"/>
            </a:pPr>
            <a:r>
              <a:rPr lang="en-US" sz="1600" dirty="0"/>
              <a:t>Total Orders for lowest </a:t>
            </a:r>
            <a:r>
              <a:rPr lang="en-US" sz="1600" dirty="0">
                <a:solidFill>
                  <a:schemeClr val="accent2"/>
                </a:solidFill>
              </a:rPr>
              <a:t>10</a:t>
            </a:r>
            <a:r>
              <a:rPr lang="en-US" sz="1600" dirty="0"/>
              <a:t> products </a:t>
            </a:r>
            <a:r>
              <a:rPr lang="en-US" sz="1600" dirty="0">
                <a:solidFill>
                  <a:schemeClr val="accent2"/>
                </a:solidFill>
              </a:rPr>
              <a:t>152</a:t>
            </a:r>
            <a:r>
              <a:rPr lang="en-US" sz="1600" dirty="0"/>
              <a:t> orders accounting for </a:t>
            </a:r>
            <a:r>
              <a:rPr lang="en-US" sz="1600" dirty="0">
                <a:solidFill>
                  <a:schemeClr val="accent2"/>
                </a:solidFill>
              </a:rPr>
              <a:t>0.15%</a:t>
            </a:r>
            <a:r>
              <a:rPr lang="en-US" sz="1600" dirty="0"/>
              <a:t> of all total orders </a:t>
            </a:r>
          </a:p>
          <a:p>
            <a:pPr marL="285750" indent="-285750">
              <a:buFont typeface="Wingdings" panose="05000000000000000000" pitchFamily="2" charset="2"/>
              <a:buChar char="§"/>
            </a:pPr>
            <a:endParaRPr lang="en-US" sz="1600" dirty="0"/>
          </a:p>
          <a:p>
            <a:pPr marL="285750" indent="-285750">
              <a:buFont typeface="Wingdings" panose="05000000000000000000" pitchFamily="2" charset="2"/>
              <a:buChar char="§"/>
            </a:pPr>
            <a:r>
              <a:rPr lang="en-US" sz="1600" dirty="0"/>
              <a:t>The highest and lowest products of total orders are not necessarily the highest and lowest in the total price</a:t>
            </a:r>
          </a:p>
          <a:p>
            <a:pPr marL="285750" indent="-285750">
              <a:buFont typeface="Wingdings" panose="05000000000000000000" pitchFamily="2" charset="2"/>
              <a:buChar char="§"/>
            </a:pPr>
            <a:endParaRPr lang="en-US" sz="1600" dirty="0"/>
          </a:p>
          <a:p>
            <a:pPr marL="285750" indent="-285750">
              <a:buFont typeface="Wingdings" panose="05000000000000000000" pitchFamily="2" charset="2"/>
              <a:buChar char="§"/>
            </a:pPr>
            <a:r>
              <a:rPr lang="en-US" sz="1600" b="0" dirty="0">
                <a:effectLst/>
              </a:rPr>
              <a:t>The highest and lowest </a:t>
            </a:r>
            <a:r>
              <a:rPr lang="en-US" sz="1600" b="0" dirty="0">
                <a:solidFill>
                  <a:srgbClr val="FF4343"/>
                </a:solidFill>
                <a:effectLst/>
              </a:rPr>
              <a:t>10</a:t>
            </a:r>
            <a:r>
              <a:rPr lang="en-US" sz="1600" b="0" dirty="0">
                <a:effectLst/>
              </a:rPr>
              <a:t> Products have orders account for </a:t>
            </a:r>
            <a:r>
              <a:rPr lang="en-US" sz="1600" b="0" dirty="0">
                <a:solidFill>
                  <a:srgbClr val="FF4343"/>
                </a:solidFill>
                <a:effectLst/>
              </a:rPr>
              <a:t>1.3</a:t>
            </a:r>
            <a:r>
              <a:rPr lang="en-US" sz="1600" b="0" dirty="0">
                <a:effectLst/>
              </a:rPr>
              <a:t> of total number of products</a:t>
            </a:r>
          </a:p>
          <a:p>
            <a:endParaRPr lang="en-US" sz="1600" dirty="0"/>
          </a:p>
        </p:txBody>
      </p:sp>
    </p:spTree>
    <p:extLst>
      <p:ext uri="{BB962C8B-B14F-4D97-AF65-F5344CB8AC3E}">
        <p14:creationId xmlns:p14="http://schemas.microsoft.com/office/powerpoint/2010/main" val="21706848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7A43AED-306C-75CE-B7EA-C5C26399106C}"/>
              </a:ext>
            </a:extLst>
          </p:cNvPr>
          <p:cNvSpPr txBox="1"/>
          <p:nvPr/>
        </p:nvSpPr>
        <p:spPr>
          <a:xfrm>
            <a:off x="9821395" y="212902"/>
            <a:ext cx="2476264" cy="307777"/>
          </a:xfrm>
          <a:prstGeom prst="rect">
            <a:avLst/>
          </a:prstGeom>
          <a:noFill/>
        </p:spPr>
        <p:txBody>
          <a:bodyPr wrap="square">
            <a:spAutoFit/>
          </a:bodyPr>
          <a:lstStyle/>
          <a:p>
            <a:r>
              <a:rPr lang="en-US" sz="1400" dirty="0"/>
              <a:t>To see interactivity </a:t>
            </a:r>
            <a:r>
              <a:rPr lang="en-US" sz="1400" dirty="0">
                <a:hlinkClick r:id="rId2"/>
              </a:rPr>
              <a:t>Q13.html</a:t>
            </a:r>
            <a:endParaRPr lang="en-US" sz="1400" dirty="0"/>
          </a:p>
        </p:txBody>
      </p:sp>
      <p:pic>
        <p:nvPicPr>
          <p:cNvPr id="6" name="Picture 5" descr="A screenshot of a computer&#10;&#10;Description automatically generated with medium confidence">
            <a:extLst>
              <a:ext uri="{FF2B5EF4-FFF2-40B4-BE49-F238E27FC236}">
                <a16:creationId xmlns:a16="http://schemas.microsoft.com/office/drawing/2014/main" id="{6CDB695B-A03C-F960-6791-CB39ABD320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7847" y="835089"/>
            <a:ext cx="9054973" cy="5810009"/>
          </a:xfrm>
          <a:prstGeom prst="rect">
            <a:avLst/>
          </a:prstGeom>
        </p:spPr>
      </p:pic>
      <p:sp>
        <p:nvSpPr>
          <p:cNvPr id="9" name="TextBox 8">
            <a:extLst>
              <a:ext uri="{FF2B5EF4-FFF2-40B4-BE49-F238E27FC236}">
                <a16:creationId xmlns:a16="http://schemas.microsoft.com/office/drawing/2014/main" id="{5400B0D8-D5E3-7551-25E7-3A9CAF3EF4B2}"/>
              </a:ext>
            </a:extLst>
          </p:cNvPr>
          <p:cNvSpPr txBox="1"/>
          <p:nvPr/>
        </p:nvSpPr>
        <p:spPr>
          <a:xfrm>
            <a:off x="710923" y="177847"/>
            <a:ext cx="1631225" cy="400110"/>
          </a:xfrm>
          <a:prstGeom prst="rect">
            <a:avLst/>
          </a:prstGeom>
          <a:noFill/>
        </p:spPr>
        <p:txBody>
          <a:bodyPr wrap="square">
            <a:spAutoFit/>
          </a:bodyPr>
          <a:lstStyle/>
          <a:p>
            <a:r>
              <a:rPr lang="en-US" sz="2000" b="1" dirty="0">
                <a:latin typeface="Arial" panose="020B0604020202020204" pitchFamily="34" charset="0"/>
                <a:cs typeface="Arial" panose="020B0604020202020204" pitchFamily="34" charset="0"/>
              </a:rPr>
              <a:t>Insights</a:t>
            </a:r>
          </a:p>
        </p:txBody>
      </p:sp>
      <p:sp>
        <p:nvSpPr>
          <p:cNvPr id="11" name="Rectangle: Rounded Corners 10">
            <a:extLst>
              <a:ext uri="{FF2B5EF4-FFF2-40B4-BE49-F238E27FC236}">
                <a16:creationId xmlns:a16="http://schemas.microsoft.com/office/drawing/2014/main" id="{C4C2209C-A1F8-2F53-8C8E-651260B92C42}"/>
              </a:ext>
            </a:extLst>
          </p:cNvPr>
          <p:cNvSpPr/>
          <p:nvPr/>
        </p:nvSpPr>
        <p:spPr>
          <a:xfrm>
            <a:off x="130016" y="746188"/>
            <a:ext cx="2801426" cy="5898910"/>
          </a:xfrm>
          <a:prstGeom prst="roundRect">
            <a:avLst>
              <a:gd name="adj" fmla="val 9846"/>
            </a:avLst>
          </a:prstGeom>
          <a:solidFill>
            <a:schemeClr val="tx1">
              <a:lumMod val="85000"/>
              <a:lumOff val="15000"/>
            </a:schemeClr>
          </a:solidFill>
          <a:ln>
            <a:noFill/>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74EAEE5D-47AD-A4E5-D268-989FD164AD33}"/>
              </a:ext>
            </a:extLst>
          </p:cNvPr>
          <p:cNvSpPr txBox="1"/>
          <p:nvPr/>
        </p:nvSpPr>
        <p:spPr>
          <a:xfrm>
            <a:off x="226279" y="970545"/>
            <a:ext cx="2614504" cy="5478423"/>
          </a:xfrm>
          <a:prstGeom prst="rect">
            <a:avLst/>
          </a:prstGeom>
          <a:noFill/>
        </p:spPr>
        <p:txBody>
          <a:bodyPr wrap="square">
            <a:spAutoFit/>
          </a:bodyPr>
          <a:lstStyle/>
          <a:p>
            <a:r>
              <a:rPr lang="en-US" sz="1400" dirty="0">
                <a:solidFill>
                  <a:schemeClr val="bg2">
                    <a:lumMod val="90000"/>
                  </a:schemeClr>
                </a:solidFill>
              </a:rPr>
              <a:t>The customers who have the highest value of </a:t>
            </a:r>
            <a:r>
              <a:rPr lang="en-US" sz="1400" b="1" dirty="0">
                <a:solidFill>
                  <a:schemeClr val="bg2"/>
                </a:solidFill>
              </a:rPr>
              <a:t>CLV</a:t>
            </a:r>
            <a:r>
              <a:rPr lang="en-US" sz="1400" dirty="0">
                <a:solidFill>
                  <a:schemeClr val="bg2">
                    <a:lumMod val="90000"/>
                  </a:schemeClr>
                </a:solidFill>
              </a:rPr>
              <a:t> and </a:t>
            </a:r>
            <a:r>
              <a:rPr lang="en-US" sz="1400" b="1" dirty="0">
                <a:solidFill>
                  <a:schemeClr val="bg2"/>
                </a:solidFill>
              </a:rPr>
              <a:t>AOV</a:t>
            </a:r>
            <a:r>
              <a:rPr lang="en-US" sz="1400" dirty="0">
                <a:solidFill>
                  <a:schemeClr val="bg2">
                    <a:lumMod val="90000"/>
                  </a:schemeClr>
                </a:solidFill>
              </a:rPr>
              <a:t> do not necessarily have the highest values in the </a:t>
            </a:r>
            <a:r>
              <a:rPr lang="en-US" sz="1400" b="1" dirty="0">
                <a:solidFill>
                  <a:schemeClr val="bg2"/>
                </a:solidFill>
              </a:rPr>
              <a:t>total transaction </a:t>
            </a:r>
            <a:r>
              <a:rPr lang="en-US" sz="1400" dirty="0">
                <a:solidFill>
                  <a:schemeClr val="bg2">
                    <a:lumMod val="90000"/>
                  </a:schemeClr>
                </a:solidFill>
              </a:rPr>
              <a:t>and </a:t>
            </a:r>
            <a:r>
              <a:rPr lang="en-US" sz="1400" b="1" dirty="0">
                <a:solidFill>
                  <a:schemeClr val="bg2"/>
                </a:solidFill>
              </a:rPr>
              <a:t>total revenue</a:t>
            </a:r>
          </a:p>
          <a:p>
            <a:endParaRPr lang="en-US" sz="1400" dirty="0">
              <a:solidFill>
                <a:schemeClr val="bg2">
                  <a:lumMod val="90000"/>
                </a:schemeClr>
              </a:solidFill>
            </a:endParaRPr>
          </a:p>
          <a:p>
            <a:r>
              <a:rPr lang="en-US" sz="1400" dirty="0">
                <a:solidFill>
                  <a:schemeClr val="bg2">
                    <a:lumMod val="90000"/>
                  </a:schemeClr>
                </a:solidFill>
              </a:rPr>
              <a:t>Purchase frequency of total transaction  for total customers </a:t>
            </a:r>
            <a:r>
              <a:rPr lang="en-US" sz="1400" b="1" dirty="0">
                <a:solidFill>
                  <a:schemeClr val="bg2"/>
                </a:solidFill>
              </a:rPr>
              <a:t>1.23</a:t>
            </a:r>
          </a:p>
          <a:p>
            <a:endParaRPr lang="en-US" sz="1400" b="1" dirty="0">
              <a:solidFill>
                <a:schemeClr val="bg2"/>
              </a:solidFill>
            </a:endParaRPr>
          </a:p>
          <a:p>
            <a:r>
              <a:rPr lang="en-US" sz="1400" dirty="0">
                <a:solidFill>
                  <a:schemeClr val="bg2">
                    <a:lumMod val="90000"/>
                  </a:schemeClr>
                </a:solidFill>
              </a:rPr>
              <a:t>The repeat rate for customers who purchase more than once is </a:t>
            </a:r>
            <a:r>
              <a:rPr lang="en-US" sz="1400" b="1" dirty="0">
                <a:solidFill>
                  <a:schemeClr val="bg2"/>
                </a:solidFill>
              </a:rPr>
              <a:t>0.15</a:t>
            </a:r>
          </a:p>
          <a:p>
            <a:endParaRPr lang="en-US" sz="1400" b="1" dirty="0">
              <a:solidFill>
                <a:schemeClr val="bg2"/>
              </a:solidFill>
            </a:endParaRPr>
          </a:p>
          <a:p>
            <a:r>
              <a:rPr lang="en-US" sz="1400" dirty="0">
                <a:solidFill>
                  <a:schemeClr val="bg2">
                    <a:lumMod val="90000"/>
                  </a:schemeClr>
                </a:solidFill>
              </a:rPr>
              <a:t>AOV :</a:t>
            </a:r>
          </a:p>
          <a:p>
            <a:pPr lvl="1"/>
            <a:r>
              <a:rPr lang="en-US" sz="1400" dirty="0">
                <a:solidFill>
                  <a:schemeClr val="bg2">
                    <a:lumMod val="90000"/>
                  </a:schemeClr>
                </a:solidFill>
              </a:rPr>
              <a:t>Average  </a:t>
            </a:r>
            <a:r>
              <a:rPr lang="en-US" sz="1400" b="1" dirty="0">
                <a:solidFill>
                  <a:schemeClr val="bg2"/>
                </a:solidFill>
              </a:rPr>
              <a:t>132</a:t>
            </a:r>
            <a:r>
              <a:rPr lang="en-US" sz="1400" dirty="0">
                <a:solidFill>
                  <a:schemeClr val="bg2">
                    <a:lumMod val="90000"/>
                  </a:schemeClr>
                </a:solidFill>
              </a:rPr>
              <a:t> </a:t>
            </a:r>
          </a:p>
          <a:p>
            <a:pPr lvl="1"/>
            <a:r>
              <a:rPr lang="en-US" sz="1400" dirty="0">
                <a:solidFill>
                  <a:schemeClr val="bg2">
                    <a:lumMod val="90000"/>
                  </a:schemeClr>
                </a:solidFill>
              </a:rPr>
              <a:t>standard deviation  </a:t>
            </a:r>
            <a:r>
              <a:rPr lang="en-US" sz="1400" b="1" dirty="0">
                <a:solidFill>
                  <a:schemeClr val="bg2"/>
                </a:solidFill>
              </a:rPr>
              <a:t>198</a:t>
            </a:r>
          </a:p>
          <a:p>
            <a:pPr lvl="1"/>
            <a:r>
              <a:rPr lang="en-US" sz="1400" dirty="0">
                <a:solidFill>
                  <a:schemeClr val="bg2">
                    <a:lumMod val="90000"/>
                  </a:schemeClr>
                </a:solidFill>
              </a:rPr>
              <a:t>min          </a:t>
            </a:r>
            <a:r>
              <a:rPr lang="en-US" sz="1400" b="1" dirty="0">
                <a:solidFill>
                  <a:schemeClr val="bg2"/>
                </a:solidFill>
              </a:rPr>
              <a:t>1</a:t>
            </a:r>
          </a:p>
          <a:p>
            <a:pPr lvl="1"/>
            <a:r>
              <a:rPr lang="en-US" sz="1400" dirty="0">
                <a:solidFill>
                  <a:schemeClr val="bg2">
                    <a:lumMod val="90000"/>
                  </a:schemeClr>
                </a:solidFill>
              </a:rPr>
              <a:t>25%         </a:t>
            </a:r>
            <a:r>
              <a:rPr lang="en-US" sz="1400" b="1" dirty="0">
                <a:solidFill>
                  <a:schemeClr val="bg2"/>
                </a:solidFill>
              </a:rPr>
              <a:t>45</a:t>
            </a:r>
          </a:p>
          <a:p>
            <a:pPr lvl="1"/>
            <a:r>
              <a:rPr lang="en-US" sz="1400" dirty="0">
                <a:solidFill>
                  <a:schemeClr val="bg2">
                    <a:lumMod val="90000"/>
                  </a:schemeClr>
                </a:solidFill>
              </a:rPr>
              <a:t>50%         </a:t>
            </a:r>
            <a:r>
              <a:rPr lang="en-US" sz="1400" b="1" dirty="0">
                <a:solidFill>
                  <a:schemeClr val="bg2"/>
                </a:solidFill>
              </a:rPr>
              <a:t>84</a:t>
            </a:r>
          </a:p>
          <a:p>
            <a:pPr lvl="1"/>
            <a:r>
              <a:rPr lang="en-US" sz="1400" dirty="0">
                <a:solidFill>
                  <a:schemeClr val="bg2">
                    <a:lumMod val="90000"/>
                  </a:schemeClr>
                </a:solidFill>
              </a:rPr>
              <a:t>75%        </a:t>
            </a:r>
            <a:r>
              <a:rPr lang="en-US" sz="1400" b="1" dirty="0">
                <a:solidFill>
                  <a:schemeClr val="bg2"/>
                </a:solidFill>
              </a:rPr>
              <a:t>148</a:t>
            </a:r>
          </a:p>
          <a:p>
            <a:pPr lvl="1"/>
            <a:r>
              <a:rPr lang="en-US" sz="1400" dirty="0">
                <a:solidFill>
                  <a:schemeClr val="bg2">
                    <a:lumMod val="90000"/>
                  </a:schemeClr>
                </a:solidFill>
              </a:rPr>
              <a:t>max       </a:t>
            </a:r>
            <a:r>
              <a:rPr lang="en-US" sz="1400" b="1" dirty="0">
                <a:solidFill>
                  <a:schemeClr val="bg2"/>
                </a:solidFill>
              </a:rPr>
              <a:t>7560</a:t>
            </a:r>
          </a:p>
          <a:p>
            <a:endParaRPr lang="en-US" sz="1400" b="1" dirty="0">
              <a:solidFill>
                <a:schemeClr val="bg2"/>
              </a:solidFill>
            </a:endParaRPr>
          </a:p>
          <a:p>
            <a:r>
              <a:rPr lang="en-US" sz="1400" dirty="0">
                <a:solidFill>
                  <a:schemeClr val="bg2">
                    <a:lumMod val="90000"/>
                  </a:schemeClr>
                </a:solidFill>
              </a:rPr>
              <a:t>Sure, there is a correlation between </a:t>
            </a:r>
            <a:r>
              <a:rPr lang="en-US" sz="1400" b="1" dirty="0">
                <a:solidFill>
                  <a:schemeClr val="bg2"/>
                </a:solidFill>
              </a:rPr>
              <a:t>CLV</a:t>
            </a:r>
            <a:r>
              <a:rPr lang="en-US" sz="1400" dirty="0">
                <a:solidFill>
                  <a:schemeClr val="bg2">
                    <a:lumMod val="90000"/>
                  </a:schemeClr>
                </a:solidFill>
              </a:rPr>
              <a:t> and </a:t>
            </a:r>
            <a:r>
              <a:rPr lang="en-US" sz="1400" b="1" dirty="0">
                <a:solidFill>
                  <a:schemeClr val="bg2"/>
                </a:solidFill>
              </a:rPr>
              <a:t>AOV</a:t>
            </a:r>
          </a:p>
        </p:txBody>
      </p:sp>
      <p:sp>
        <p:nvSpPr>
          <p:cNvPr id="13" name="TextBox 12">
            <a:extLst>
              <a:ext uri="{FF2B5EF4-FFF2-40B4-BE49-F238E27FC236}">
                <a16:creationId xmlns:a16="http://schemas.microsoft.com/office/drawing/2014/main" id="{D60F4D98-BC43-CDF4-0B0A-DADD07A0D61E}"/>
              </a:ext>
            </a:extLst>
          </p:cNvPr>
          <p:cNvSpPr txBox="1"/>
          <p:nvPr/>
        </p:nvSpPr>
        <p:spPr>
          <a:xfrm>
            <a:off x="2931442" y="163160"/>
            <a:ext cx="6146800" cy="646331"/>
          </a:xfrm>
          <a:prstGeom prst="rect">
            <a:avLst/>
          </a:prstGeom>
          <a:noFill/>
        </p:spPr>
        <p:txBody>
          <a:bodyPr wrap="square">
            <a:spAutoFit/>
          </a:bodyPr>
          <a:lstStyle/>
          <a:p>
            <a:r>
              <a:rPr lang="en-US" b="0" dirty="0">
                <a:effectLst/>
                <a:latin typeface="Cambria" panose="02040503050406030204" pitchFamily="18" charset="0"/>
                <a:ea typeface="Cambria" panose="02040503050406030204" pitchFamily="18" charset="0"/>
              </a:rPr>
              <a:t>What are the customer lifetime value and average order value for each customer? </a:t>
            </a:r>
          </a:p>
        </p:txBody>
      </p:sp>
      <p:pic>
        <p:nvPicPr>
          <p:cNvPr id="15" name="Picture 14">
            <a:extLst>
              <a:ext uri="{FF2B5EF4-FFF2-40B4-BE49-F238E27FC236}">
                <a16:creationId xmlns:a16="http://schemas.microsoft.com/office/drawing/2014/main" id="{3D94A35E-0E2F-1DCB-DC2E-248F931AFB80}"/>
              </a:ext>
            </a:extLst>
          </p:cNvPr>
          <p:cNvPicPr>
            <a:picLocks noChangeAspect="1"/>
          </p:cNvPicPr>
          <p:nvPr/>
        </p:nvPicPr>
        <p:blipFill>
          <a:blip r:embed="rId4"/>
          <a:stretch>
            <a:fillRect/>
          </a:stretch>
        </p:blipFill>
        <p:spPr>
          <a:xfrm>
            <a:off x="323588" y="145451"/>
            <a:ext cx="387335" cy="464902"/>
          </a:xfrm>
          <a:prstGeom prst="rect">
            <a:avLst/>
          </a:prstGeom>
        </p:spPr>
      </p:pic>
    </p:spTree>
    <p:extLst>
      <p:ext uri="{BB962C8B-B14F-4D97-AF65-F5344CB8AC3E}">
        <p14:creationId xmlns:p14="http://schemas.microsoft.com/office/powerpoint/2010/main" val="12418557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C6EA69-5D83-9FBE-D43B-61DE9E8C0D67}"/>
              </a:ext>
            </a:extLst>
          </p:cNvPr>
          <p:cNvSpPr txBox="1"/>
          <p:nvPr/>
        </p:nvSpPr>
        <p:spPr>
          <a:xfrm>
            <a:off x="9821395" y="212902"/>
            <a:ext cx="2476264" cy="307777"/>
          </a:xfrm>
          <a:prstGeom prst="rect">
            <a:avLst/>
          </a:prstGeom>
          <a:noFill/>
        </p:spPr>
        <p:txBody>
          <a:bodyPr wrap="square">
            <a:spAutoFit/>
          </a:bodyPr>
          <a:lstStyle/>
          <a:p>
            <a:r>
              <a:rPr lang="en-US" sz="1400" dirty="0"/>
              <a:t>To see interactivity </a:t>
            </a:r>
            <a:r>
              <a:rPr lang="en-US" sz="1400" dirty="0">
                <a:hlinkClick r:id="rId2"/>
              </a:rPr>
              <a:t>Q14.html</a:t>
            </a:r>
            <a:endParaRPr lang="en-US" sz="1400" dirty="0"/>
          </a:p>
        </p:txBody>
      </p:sp>
      <p:pic>
        <p:nvPicPr>
          <p:cNvPr id="6" name="Picture 5" descr="Chart, treemap chart&#10;&#10;Description automatically generated">
            <a:extLst>
              <a:ext uri="{FF2B5EF4-FFF2-40B4-BE49-F238E27FC236}">
                <a16:creationId xmlns:a16="http://schemas.microsoft.com/office/drawing/2014/main" id="{B43080A5-DEAA-1F34-F0A1-AE9AC096BE5D}"/>
              </a:ext>
            </a:extLst>
          </p:cNvPr>
          <p:cNvPicPr>
            <a:picLocks noChangeAspect="1"/>
          </p:cNvPicPr>
          <p:nvPr/>
        </p:nvPicPr>
        <p:blipFill rotWithShape="1">
          <a:blip r:embed="rId3">
            <a:extLst>
              <a:ext uri="{28A0092B-C50C-407E-A947-70E740481C1C}">
                <a14:useLocalDpi xmlns:a14="http://schemas.microsoft.com/office/drawing/2010/main" val="0"/>
              </a:ext>
            </a:extLst>
          </a:blip>
          <a:srcRect b="4731"/>
          <a:stretch/>
        </p:blipFill>
        <p:spPr>
          <a:xfrm>
            <a:off x="2667000" y="577957"/>
            <a:ext cx="9525000" cy="6171187"/>
          </a:xfrm>
          <a:prstGeom prst="rect">
            <a:avLst/>
          </a:prstGeom>
        </p:spPr>
      </p:pic>
      <p:sp>
        <p:nvSpPr>
          <p:cNvPr id="7" name="TextBox 6">
            <a:extLst>
              <a:ext uri="{FF2B5EF4-FFF2-40B4-BE49-F238E27FC236}">
                <a16:creationId xmlns:a16="http://schemas.microsoft.com/office/drawing/2014/main" id="{EA7FA02E-5F11-1F1A-8F25-F42D94C60DC2}"/>
              </a:ext>
            </a:extLst>
          </p:cNvPr>
          <p:cNvSpPr txBox="1"/>
          <p:nvPr/>
        </p:nvSpPr>
        <p:spPr>
          <a:xfrm>
            <a:off x="710923" y="177847"/>
            <a:ext cx="1631225" cy="400110"/>
          </a:xfrm>
          <a:prstGeom prst="rect">
            <a:avLst/>
          </a:prstGeom>
          <a:noFill/>
        </p:spPr>
        <p:txBody>
          <a:bodyPr wrap="square">
            <a:spAutoFit/>
          </a:bodyPr>
          <a:lstStyle/>
          <a:p>
            <a:r>
              <a:rPr lang="en-US" sz="2000" b="1" dirty="0">
                <a:latin typeface="Arial" panose="020B0604020202020204" pitchFamily="34" charset="0"/>
                <a:cs typeface="Arial" panose="020B0604020202020204" pitchFamily="34" charset="0"/>
              </a:rPr>
              <a:t>Insights</a:t>
            </a:r>
          </a:p>
        </p:txBody>
      </p:sp>
      <p:sp>
        <p:nvSpPr>
          <p:cNvPr id="8" name="Rectangle: Rounded Corners 7">
            <a:extLst>
              <a:ext uri="{FF2B5EF4-FFF2-40B4-BE49-F238E27FC236}">
                <a16:creationId xmlns:a16="http://schemas.microsoft.com/office/drawing/2014/main" id="{68AD663C-BD53-13B2-3F05-B64E0CB70255}"/>
              </a:ext>
            </a:extLst>
          </p:cNvPr>
          <p:cNvSpPr/>
          <p:nvPr/>
        </p:nvSpPr>
        <p:spPr>
          <a:xfrm>
            <a:off x="130016" y="866774"/>
            <a:ext cx="2613184" cy="5854523"/>
          </a:xfrm>
          <a:prstGeom prst="roundRect">
            <a:avLst>
              <a:gd name="adj" fmla="val 9846"/>
            </a:avLst>
          </a:prstGeom>
          <a:solidFill>
            <a:schemeClr val="tx1">
              <a:lumMod val="85000"/>
              <a:lumOff val="15000"/>
            </a:schemeClr>
          </a:solidFill>
          <a:ln>
            <a:noFill/>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9" name="Picture 8">
            <a:extLst>
              <a:ext uri="{FF2B5EF4-FFF2-40B4-BE49-F238E27FC236}">
                <a16:creationId xmlns:a16="http://schemas.microsoft.com/office/drawing/2014/main" id="{E347B842-21D6-3709-6415-50445A83D1BB}"/>
              </a:ext>
            </a:extLst>
          </p:cNvPr>
          <p:cNvPicPr>
            <a:picLocks noChangeAspect="1"/>
          </p:cNvPicPr>
          <p:nvPr/>
        </p:nvPicPr>
        <p:blipFill>
          <a:blip r:embed="rId4"/>
          <a:stretch>
            <a:fillRect/>
          </a:stretch>
        </p:blipFill>
        <p:spPr>
          <a:xfrm>
            <a:off x="323588" y="145451"/>
            <a:ext cx="387335" cy="464902"/>
          </a:xfrm>
          <a:prstGeom prst="rect">
            <a:avLst/>
          </a:prstGeom>
        </p:spPr>
      </p:pic>
      <p:sp>
        <p:nvSpPr>
          <p:cNvPr id="11" name="TextBox 10">
            <a:extLst>
              <a:ext uri="{FF2B5EF4-FFF2-40B4-BE49-F238E27FC236}">
                <a16:creationId xmlns:a16="http://schemas.microsoft.com/office/drawing/2014/main" id="{B27B804C-D05F-4F54-76BF-37FB0E0D88EE}"/>
              </a:ext>
            </a:extLst>
          </p:cNvPr>
          <p:cNvSpPr txBox="1"/>
          <p:nvPr/>
        </p:nvSpPr>
        <p:spPr>
          <a:xfrm>
            <a:off x="323588" y="1001877"/>
            <a:ext cx="2343412" cy="5940088"/>
          </a:xfrm>
          <a:prstGeom prst="rect">
            <a:avLst/>
          </a:prstGeom>
          <a:noFill/>
        </p:spPr>
        <p:txBody>
          <a:bodyPr wrap="square">
            <a:spAutoFit/>
          </a:bodyPr>
          <a:lstStyle/>
          <a:p>
            <a:pPr marL="342900" indent="-342900">
              <a:buFont typeface="Wingdings" panose="05000000000000000000" pitchFamily="2" charset="2"/>
              <a:buChar char="Ø"/>
            </a:pPr>
            <a:r>
              <a:rPr lang="en-US" sz="2000" dirty="0">
                <a:solidFill>
                  <a:schemeClr val="bg2">
                    <a:lumMod val="90000"/>
                  </a:schemeClr>
                </a:solidFill>
              </a:rPr>
              <a:t>The </a:t>
            </a:r>
            <a:r>
              <a:rPr lang="en-US" sz="2000" b="1" dirty="0">
                <a:solidFill>
                  <a:schemeClr val="bg2"/>
                </a:solidFill>
              </a:rPr>
              <a:t>greatest</a:t>
            </a:r>
            <a:r>
              <a:rPr lang="en-US" sz="2000" dirty="0">
                <a:solidFill>
                  <a:schemeClr val="bg2">
                    <a:lumMod val="90000"/>
                  </a:schemeClr>
                </a:solidFill>
              </a:rPr>
              <a:t> Churn rate in </a:t>
            </a:r>
            <a:r>
              <a:rPr lang="en-US" sz="2000" b="1" dirty="0">
                <a:solidFill>
                  <a:schemeClr val="bg2">
                    <a:lumMod val="90000"/>
                  </a:schemeClr>
                </a:solidFill>
              </a:rPr>
              <a:t>2018 Sep </a:t>
            </a:r>
            <a:r>
              <a:rPr lang="en-US" sz="2000" dirty="0">
                <a:solidFill>
                  <a:schemeClr val="bg2">
                    <a:lumMod val="90000"/>
                  </a:schemeClr>
                </a:solidFill>
              </a:rPr>
              <a:t>is </a:t>
            </a:r>
            <a:r>
              <a:rPr lang="en-US" sz="2000" b="1" dirty="0">
                <a:solidFill>
                  <a:schemeClr val="bg2"/>
                </a:solidFill>
              </a:rPr>
              <a:t>0.99 </a:t>
            </a:r>
            <a:r>
              <a:rPr lang="en-US" sz="2000" dirty="0">
                <a:solidFill>
                  <a:schemeClr val="bg2">
                    <a:lumMod val="90000"/>
                  </a:schemeClr>
                </a:solidFill>
              </a:rPr>
              <a:t>and that was </a:t>
            </a:r>
            <a:r>
              <a:rPr lang="en-US" sz="2000" b="1" dirty="0">
                <a:solidFill>
                  <a:schemeClr val="bg2"/>
                </a:solidFill>
              </a:rPr>
              <a:t>negative</a:t>
            </a:r>
          </a:p>
          <a:p>
            <a:pPr marL="342900" indent="-342900">
              <a:buFont typeface="Wingdings" panose="05000000000000000000" pitchFamily="2" charset="2"/>
              <a:buChar char="Ø"/>
            </a:pPr>
            <a:endParaRPr lang="en-US" sz="2000" b="1" dirty="0">
              <a:solidFill>
                <a:schemeClr val="bg2"/>
              </a:solidFill>
            </a:endParaRPr>
          </a:p>
          <a:p>
            <a:pPr marL="342900" indent="-342900">
              <a:buFont typeface="Wingdings" panose="05000000000000000000" pitchFamily="2" charset="2"/>
              <a:buChar char="Ø"/>
            </a:pPr>
            <a:r>
              <a:rPr lang="en-US" sz="2000" dirty="0">
                <a:solidFill>
                  <a:schemeClr val="bg2">
                    <a:lumMod val="90000"/>
                  </a:schemeClr>
                </a:solidFill>
              </a:rPr>
              <a:t>The </a:t>
            </a:r>
            <a:r>
              <a:rPr lang="en-US" sz="2000" b="1" dirty="0">
                <a:solidFill>
                  <a:schemeClr val="bg2"/>
                </a:solidFill>
              </a:rPr>
              <a:t>lowest</a:t>
            </a:r>
            <a:r>
              <a:rPr lang="en-US" sz="2000" dirty="0">
                <a:solidFill>
                  <a:schemeClr val="bg2">
                    <a:lumMod val="90000"/>
                  </a:schemeClr>
                </a:solidFill>
              </a:rPr>
              <a:t> Churn rate in </a:t>
            </a:r>
            <a:r>
              <a:rPr lang="en-US" sz="2000" b="1" dirty="0">
                <a:solidFill>
                  <a:schemeClr val="bg2">
                    <a:lumMod val="90000"/>
                  </a:schemeClr>
                </a:solidFill>
              </a:rPr>
              <a:t>2016 Oct </a:t>
            </a:r>
            <a:r>
              <a:rPr lang="en-US" sz="2000" dirty="0">
                <a:solidFill>
                  <a:schemeClr val="bg2">
                    <a:lumMod val="90000"/>
                  </a:schemeClr>
                </a:solidFill>
              </a:rPr>
              <a:t>is </a:t>
            </a:r>
            <a:r>
              <a:rPr lang="en-US" sz="2000" b="1" dirty="0">
                <a:solidFill>
                  <a:schemeClr val="bg2"/>
                </a:solidFill>
              </a:rPr>
              <a:t>-304 </a:t>
            </a:r>
            <a:r>
              <a:rPr lang="en-US" sz="2000" dirty="0">
                <a:solidFill>
                  <a:schemeClr val="bg2">
                    <a:lumMod val="90000"/>
                  </a:schemeClr>
                </a:solidFill>
              </a:rPr>
              <a:t>and that was </a:t>
            </a:r>
            <a:r>
              <a:rPr lang="en-US" sz="2000" b="1" dirty="0">
                <a:solidFill>
                  <a:schemeClr val="bg2"/>
                </a:solidFill>
              </a:rPr>
              <a:t>positive</a:t>
            </a:r>
          </a:p>
          <a:p>
            <a:pPr marL="342900" indent="-342900">
              <a:buFont typeface="Wingdings" panose="05000000000000000000" pitchFamily="2" charset="2"/>
              <a:buChar char="Ø"/>
            </a:pPr>
            <a:endParaRPr lang="en-US" sz="2000" b="1" dirty="0">
              <a:solidFill>
                <a:schemeClr val="bg2">
                  <a:lumMod val="90000"/>
                </a:schemeClr>
              </a:solidFill>
            </a:endParaRPr>
          </a:p>
          <a:p>
            <a:pPr marL="342900" indent="-342900">
              <a:buFont typeface="Wingdings" panose="05000000000000000000" pitchFamily="2" charset="2"/>
              <a:buChar char="Ø"/>
            </a:pPr>
            <a:r>
              <a:rPr lang="en-US" sz="2000" dirty="0">
                <a:solidFill>
                  <a:schemeClr val="bg2">
                    <a:lumMod val="90000"/>
                  </a:schemeClr>
                </a:solidFill>
              </a:rPr>
              <a:t>The </a:t>
            </a:r>
            <a:r>
              <a:rPr lang="en-US" sz="2000" b="1" dirty="0">
                <a:solidFill>
                  <a:schemeClr val="bg2"/>
                </a:solidFill>
              </a:rPr>
              <a:t>maximum</a:t>
            </a:r>
            <a:r>
              <a:rPr lang="en-US" sz="2000" dirty="0">
                <a:solidFill>
                  <a:schemeClr val="bg2">
                    <a:lumMod val="90000"/>
                  </a:schemeClr>
                </a:solidFill>
              </a:rPr>
              <a:t> period for staying </a:t>
            </a:r>
            <a:r>
              <a:rPr lang="en-US" sz="2000" b="1" dirty="0">
                <a:solidFill>
                  <a:schemeClr val="bg2"/>
                </a:solidFill>
              </a:rPr>
              <a:t>positive</a:t>
            </a:r>
            <a:r>
              <a:rPr lang="en-US" sz="2000" dirty="0">
                <a:solidFill>
                  <a:schemeClr val="bg2">
                    <a:lumMod val="90000"/>
                  </a:schemeClr>
                </a:solidFill>
              </a:rPr>
              <a:t> was </a:t>
            </a:r>
            <a:r>
              <a:rPr lang="en-US" sz="2000" b="1" dirty="0">
                <a:solidFill>
                  <a:schemeClr val="bg2"/>
                </a:solidFill>
              </a:rPr>
              <a:t>three months </a:t>
            </a:r>
            <a:r>
              <a:rPr lang="en-US" sz="2000" dirty="0">
                <a:solidFill>
                  <a:schemeClr val="bg2">
                    <a:lumMod val="90000"/>
                  </a:schemeClr>
                </a:solidFill>
              </a:rPr>
              <a:t>in a row</a:t>
            </a:r>
          </a:p>
          <a:p>
            <a:endParaRPr lang="en-US" sz="2000" dirty="0">
              <a:solidFill>
                <a:schemeClr val="bg2">
                  <a:lumMod val="90000"/>
                </a:schemeClr>
              </a:solidFill>
            </a:endParaRPr>
          </a:p>
          <a:p>
            <a:endParaRPr lang="en-US" sz="2000" dirty="0">
              <a:solidFill>
                <a:schemeClr val="bg2">
                  <a:lumMod val="90000"/>
                </a:schemeClr>
              </a:solidFill>
            </a:endParaRPr>
          </a:p>
        </p:txBody>
      </p:sp>
      <p:sp>
        <p:nvSpPr>
          <p:cNvPr id="13" name="TextBox 12">
            <a:extLst>
              <a:ext uri="{FF2B5EF4-FFF2-40B4-BE49-F238E27FC236}">
                <a16:creationId xmlns:a16="http://schemas.microsoft.com/office/drawing/2014/main" id="{C99DDD87-38BA-F39D-359E-6383E0DA1636}"/>
              </a:ext>
            </a:extLst>
          </p:cNvPr>
          <p:cNvSpPr txBox="1"/>
          <p:nvPr/>
        </p:nvSpPr>
        <p:spPr>
          <a:xfrm>
            <a:off x="2931378" y="200470"/>
            <a:ext cx="6148386" cy="369332"/>
          </a:xfrm>
          <a:prstGeom prst="rect">
            <a:avLst/>
          </a:prstGeom>
          <a:noFill/>
        </p:spPr>
        <p:txBody>
          <a:bodyPr wrap="square">
            <a:spAutoFit/>
          </a:bodyPr>
          <a:lstStyle/>
          <a:p>
            <a:r>
              <a:rPr lang="en-US" b="0" dirty="0">
                <a:effectLst/>
                <a:latin typeface="Cambria" panose="02040503050406030204" pitchFamily="18" charset="0"/>
                <a:ea typeface="Cambria" panose="02040503050406030204" pitchFamily="18" charset="0"/>
              </a:rPr>
              <a:t>What is the churn rate of customers quarterly   and monthly?</a:t>
            </a:r>
          </a:p>
        </p:txBody>
      </p:sp>
    </p:spTree>
    <p:extLst>
      <p:ext uri="{BB962C8B-B14F-4D97-AF65-F5344CB8AC3E}">
        <p14:creationId xmlns:p14="http://schemas.microsoft.com/office/powerpoint/2010/main" val="2173449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ar chart&#10;&#10;Description automatically generated">
            <a:extLst>
              <a:ext uri="{FF2B5EF4-FFF2-40B4-BE49-F238E27FC236}">
                <a16:creationId xmlns:a16="http://schemas.microsoft.com/office/drawing/2014/main" id="{AB7B8944-2F36-DAD3-1D2D-F77BF5F2D0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2229" y="817978"/>
            <a:ext cx="8974521" cy="6040022"/>
          </a:xfrm>
          <a:prstGeom prst="rect">
            <a:avLst/>
          </a:prstGeom>
        </p:spPr>
      </p:pic>
      <p:sp>
        <p:nvSpPr>
          <p:cNvPr id="6" name="TextBox 5">
            <a:extLst>
              <a:ext uri="{FF2B5EF4-FFF2-40B4-BE49-F238E27FC236}">
                <a16:creationId xmlns:a16="http://schemas.microsoft.com/office/drawing/2014/main" id="{2B99AB16-9D50-30E9-4C7A-B7F94D74B28C}"/>
              </a:ext>
            </a:extLst>
          </p:cNvPr>
          <p:cNvSpPr txBox="1"/>
          <p:nvPr/>
        </p:nvSpPr>
        <p:spPr>
          <a:xfrm>
            <a:off x="9821395" y="212902"/>
            <a:ext cx="2476264" cy="307777"/>
          </a:xfrm>
          <a:prstGeom prst="rect">
            <a:avLst/>
          </a:prstGeom>
          <a:noFill/>
        </p:spPr>
        <p:txBody>
          <a:bodyPr wrap="square">
            <a:spAutoFit/>
          </a:bodyPr>
          <a:lstStyle/>
          <a:p>
            <a:r>
              <a:rPr lang="en-US" sz="1400" dirty="0"/>
              <a:t>To see interactivity </a:t>
            </a:r>
            <a:r>
              <a:rPr lang="en-US" sz="1400" dirty="0">
                <a:hlinkClick r:id="rId3"/>
              </a:rPr>
              <a:t>Q15.html</a:t>
            </a:r>
            <a:endParaRPr lang="en-US" sz="1400" dirty="0"/>
          </a:p>
        </p:txBody>
      </p:sp>
      <p:sp>
        <p:nvSpPr>
          <p:cNvPr id="7" name="Rectangle: Rounded Corners 6">
            <a:extLst>
              <a:ext uri="{FF2B5EF4-FFF2-40B4-BE49-F238E27FC236}">
                <a16:creationId xmlns:a16="http://schemas.microsoft.com/office/drawing/2014/main" id="{C58E9235-72D1-E3D3-0A0A-DA12A9A3E6FC}"/>
              </a:ext>
            </a:extLst>
          </p:cNvPr>
          <p:cNvSpPr/>
          <p:nvPr/>
        </p:nvSpPr>
        <p:spPr>
          <a:xfrm>
            <a:off x="85725" y="1085850"/>
            <a:ext cx="2933700" cy="3686175"/>
          </a:xfrm>
          <a:prstGeom prst="roundRect">
            <a:avLst>
              <a:gd name="adj" fmla="val 9846"/>
            </a:avLst>
          </a:prstGeom>
          <a:solidFill>
            <a:schemeClr val="accent2">
              <a:lumMod val="20000"/>
              <a:lumOff val="80000"/>
            </a:schemeClr>
          </a:solidFill>
          <a:ln>
            <a:noFill/>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F30A6535-8612-1D4D-2E6C-5812C9DD80E6}"/>
              </a:ext>
            </a:extLst>
          </p:cNvPr>
          <p:cNvSpPr txBox="1"/>
          <p:nvPr/>
        </p:nvSpPr>
        <p:spPr>
          <a:xfrm>
            <a:off x="318998" y="1907738"/>
            <a:ext cx="2652802" cy="2585323"/>
          </a:xfrm>
          <a:prstGeom prst="rect">
            <a:avLst/>
          </a:prstGeom>
          <a:noFill/>
        </p:spPr>
        <p:txBody>
          <a:bodyPr wrap="square">
            <a:spAutoFit/>
          </a:bodyPr>
          <a:lstStyle/>
          <a:p>
            <a:r>
              <a:rPr lang="en-US" b="0" i="0" dirty="0">
                <a:effectLst/>
                <a:latin typeface="Consolas" panose="020B0609020204030204" pitchFamily="49" charset="0"/>
              </a:rPr>
              <a:t>Last Purchase:</a:t>
            </a:r>
          </a:p>
          <a:p>
            <a:pPr lvl="1"/>
            <a:r>
              <a:rPr lang="en-US" b="0" i="0" dirty="0">
                <a:effectLst/>
                <a:latin typeface="Consolas" panose="020B0609020204030204" pitchFamily="49" charset="0"/>
              </a:rPr>
              <a:t>Average </a:t>
            </a:r>
            <a:r>
              <a:rPr lang="en-US" b="1" i="0" dirty="0">
                <a:effectLst/>
                <a:latin typeface="Consolas" panose="020B0609020204030204" pitchFamily="49" charset="0"/>
              </a:rPr>
              <a:t>243</a:t>
            </a:r>
          </a:p>
          <a:p>
            <a:pPr lvl="1"/>
            <a:r>
              <a:rPr lang="en-US" dirty="0"/>
              <a:t>Standard deviation</a:t>
            </a:r>
            <a:r>
              <a:rPr lang="en-US" b="0" i="0" dirty="0">
                <a:effectLst/>
                <a:latin typeface="Consolas" panose="020B0609020204030204" pitchFamily="49" charset="0"/>
              </a:rPr>
              <a:t> </a:t>
            </a:r>
            <a:r>
              <a:rPr lang="en-US" b="1" i="0" dirty="0">
                <a:effectLst/>
                <a:latin typeface="Consolas" panose="020B0609020204030204" pitchFamily="49" charset="0"/>
              </a:rPr>
              <a:t>153</a:t>
            </a:r>
          </a:p>
          <a:p>
            <a:pPr lvl="1"/>
            <a:r>
              <a:rPr lang="en-US" b="0" i="0" dirty="0">
                <a:effectLst/>
                <a:latin typeface="Consolas" panose="020B0609020204030204" pitchFamily="49" charset="0"/>
              </a:rPr>
              <a:t>25% </a:t>
            </a:r>
            <a:r>
              <a:rPr lang="en-US" b="1" i="0" dirty="0">
                <a:effectLst/>
                <a:latin typeface="Consolas" panose="020B0609020204030204" pitchFamily="49" charset="0"/>
              </a:rPr>
              <a:t>118</a:t>
            </a:r>
          </a:p>
          <a:p>
            <a:pPr lvl="1"/>
            <a:r>
              <a:rPr lang="en-US" b="0" i="0" dirty="0">
                <a:effectLst/>
                <a:latin typeface="Consolas" panose="020B0609020204030204" pitchFamily="49" charset="0"/>
              </a:rPr>
              <a:t>50% </a:t>
            </a:r>
            <a:r>
              <a:rPr lang="en-US" b="1" i="0" dirty="0">
                <a:effectLst/>
                <a:latin typeface="Consolas" panose="020B0609020204030204" pitchFamily="49" charset="0"/>
              </a:rPr>
              <a:t>223</a:t>
            </a:r>
          </a:p>
          <a:p>
            <a:pPr lvl="1"/>
            <a:r>
              <a:rPr lang="en-US" b="0" i="0" dirty="0">
                <a:effectLst/>
                <a:latin typeface="Consolas" panose="020B0609020204030204" pitchFamily="49" charset="0"/>
              </a:rPr>
              <a:t>75% </a:t>
            </a:r>
            <a:r>
              <a:rPr lang="en-US" b="1" i="0" dirty="0">
                <a:effectLst/>
                <a:latin typeface="Consolas" panose="020B0609020204030204" pitchFamily="49" charset="0"/>
              </a:rPr>
              <a:t>352</a:t>
            </a:r>
          </a:p>
          <a:p>
            <a:pPr lvl="1"/>
            <a:r>
              <a:rPr lang="en-US" dirty="0">
                <a:latin typeface="Consolas" panose="020B0609020204030204" pitchFamily="49" charset="0"/>
              </a:rPr>
              <a:t>Min </a:t>
            </a:r>
            <a:r>
              <a:rPr lang="en-US" b="1" dirty="0">
                <a:latin typeface="Consolas" panose="020B0609020204030204" pitchFamily="49" charset="0"/>
              </a:rPr>
              <a:t>0</a:t>
            </a:r>
            <a:r>
              <a:rPr lang="en-US" b="0" i="0" dirty="0">
                <a:effectLst/>
                <a:latin typeface="Consolas" panose="020B0609020204030204" pitchFamily="49" charset="0"/>
              </a:rPr>
              <a:t> </a:t>
            </a:r>
          </a:p>
          <a:p>
            <a:pPr lvl="1"/>
            <a:r>
              <a:rPr lang="en-US" dirty="0">
                <a:latin typeface="Consolas" panose="020B0609020204030204" pitchFamily="49" charset="0"/>
              </a:rPr>
              <a:t>M</a:t>
            </a:r>
            <a:r>
              <a:rPr lang="en-US" b="0" i="0" dirty="0">
                <a:effectLst/>
                <a:latin typeface="Consolas" panose="020B0609020204030204" pitchFamily="49" charset="0"/>
              </a:rPr>
              <a:t>ax </a:t>
            </a:r>
            <a:r>
              <a:rPr lang="en-US" b="1" i="0" dirty="0">
                <a:effectLst/>
                <a:latin typeface="Consolas" panose="020B0609020204030204" pitchFamily="49" charset="0"/>
              </a:rPr>
              <a:t>728</a:t>
            </a:r>
            <a:endParaRPr lang="en-US" b="1" dirty="0"/>
          </a:p>
        </p:txBody>
      </p:sp>
      <p:sp>
        <p:nvSpPr>
          <p:cNvPr id="12" name="TextBox 11">
            <a:extLst>
              <a:ext uri="{FF2B5EF4-FFF2-40B4-BE49-F238E27FC236}">
                <a16:creationId xmlns:a16="http://schemas.microsoft.com/office/drawing/2014/main" id="{E3935FF3-C626-6275-7EB8-8A562EDC0ABD}"/>
              </a:ext>
            </a:extLst>
          </p:cNvPr>
          <p:cNvSpPr txBox="1"/>
          <p:nvPr/>
        </p:nvSpPr>
        <p:spPr>
          <a:xfrm>
            <a:off x="859929" y="1359990"/>
            <a:ext cx="1631225"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Insights</a:t>
            </a:r>
          </a:p>
        </p:txBody>
      </p:sp>
      <p:pic>
        <p:nvPicPr>
          <p:cNvPr id="14" name="Picture 13">
            <a:extLst>
              <a:ext uri="{FF2B5EF4-FFF2-40B4-BE49-F238E27FC236}">
                <a16:creationId xmlns:a16="http://schemas.microsoft.com/office/drawing/2014/main" id="{9B8A613B-2851-929E-52A4-3C71E52A9913}"/>
              </a:ext>
            </a:extLst>
          </p:cNvPr>
          <p:cNvPicPr>
            <a:picLocks noChangeAspect="1"/>
          </p:cNvPicPr>
          <p:nvPr/>
        </p:nvPicPr>
        <p:blipFill>
          <a:blip r:embed="rId4"/>
          <a:stretch>
            <a:fillRect/>
          </a:stretch>
        </p:blipFill>
        <p:spPr>
          <a:xfrm>
            <a:off x="333316" y="1233487"/>
            <a:ext cx="526613" cy="526613"/>
          </a:xfrm>
          <a:prstGeom prst="rect">
            <a:avLst/>
          </a:prstGeom>
        </p:spPr>
      </p:pic>
      <p:sp>
        <p:nvSpPr>
          <p:cNvPr id="16" name="TextBox 15">
            <a:extLst>
              <a:ext uri="{FF2B5EF4-FFF2-40B4-BE49-F238E27FC236}">
                <a16:creationId xmlns:a16="http://schemas.microsoft.com/office/drawing/2014/main" id="{8CFFFD3A-A73C-3E58-87E2-D8562EB60A51}"/>
              </a:ext>
            </a:extLst>
          </p:cNvPr>
          <p:cNvSpPr txBox="1"/>
          <p:nvPr/>
        </p:nvSpPr>
        <p:spPr>
          <a:xfrm>
            <a:off x="3119439" y="177581"/>
            <a:ext cx="6148386" cy="646331"/>
          </a:xfrm>
          <a:prstGeom prst="rect">
            <a:avLst/>
          </a:prstGeom>
          <a:noFill/>
        </p:spPr>
        <p:txBody>
          <a:bodyPr wrap="square">
            <a:spAutoFit/>
          </a:bodyPr>
          <a:lstStyle/>
          <a:p>
            <a:r>
              <a:rPr lang="en-US" dirty="0">
                <a:effectLst/>
                <a:latin typeface="Cambria" panose="02040503050406030204" pitchFamily="18" charset="0"/>
                <a:ea typeface="Cambria" panose="02040503050406030204" pitchFamily="18" charset="0"/>
              </a:rPr>
              <a:t>What is the last purchase process by days for each customer and what's the total average?</a:t>
            </a:r>
          </a:p>
        </p:txBody>
      </p:sp>
    </p:spTree>
    <p:extLst>
      <p:ext uri="{BB962C8B-B14F-4D97-AF65-F5344CB8AC3E}">
        <p14:creationId xmlns:p14="http://schemas.microsoft.com/office/powerpoint/2010/main" val="35980593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544864-62EA-A3D3-E2D7-57B60A63C798}"/>
              </a:ext>
            </a:extLst>
          </p:cNvPr>
          <p:cNvSpPr txBox="1"/>
          <p:nvPr/>
        </p:nvSpPr>
        <p:spPr>
          <a:xfrm>
            <a:off x="207169" y="859233"/>
            <a:ext cx="2476264" cy="307777"/>
          </a:xfrm>
          <a:prstGeom prst="rect">
            <a:avLst/>
          </a:prstGeom>
          <a:noFill/>
        </p:spPr>
        <p:txBody>
          <a:bodyPr wrap="square">
            <a:spAutoFit/>
          </a:bodyPr>
          <a:lstStyle/>
          <a:p>
            <a:r>
              <a:rPr lang="en-US" sz="1400" dirty="0"/>
              <a:t>To see interactivity </a:t>
            </a:r>
            <a:r>
              <a:rPr lang="en-US" sz="1400" dirty="0">
                <a:hlinkClick r:id="rId2"/>
              </a:rPr>
              <a:t>Q17.html</a:t>
            </a:r>
            <a:endParaRPr lang="en-US" sz="1400" dirty="0"/>
          </a:p>
        </p:txBody>
      </p:sp>
      <p:pic>
        <p:nvPicPr>
          <p:cNvPr id="6" name="Picture 5" descr="Sunburst chart&#10;&#10;Description automatically generated">
            <a:extLst>
              <a:ext uri="{FF2B5EF4-FFF2-40B4-BE49-F238E27FC236}">
                <a16:creationId xmlns:a16="http://schemas.microsoft.com/office/drawing/2014/main" id="{A6487D91-85F7-D72A-0014-ABDDD27F5BA5}"/>
              </a:ext>
            </a:extLst>
          </p:cNvPr>
          <p:cNvPicPr>
            <a:picLocks noChangeAspect="1"/>
          </p:cNvPicPr>
          <p:nvPr/>
        </p:nvPicPr>
        <p:blipFill rotWithShape="1">
          <a:blip r:embed="rId3">
            <a:extLst>
              <a:ext uri="{28A0092B-C50C-407E-A947-70E740481C1C}">
                <a14:useLocalDpi xmlns:a14="http://schemas.microsoft.com/office/drawing/2010/main" val="0"/>
              </a:ext>
            </a:extLst>
          </a:blip>
          <a:srcRect r="26186"/>
          <a:stretch/>
        </p:blipFill>
        <p:spPr>
          <a:xfrm>
            <a:off x="95250" y="1270444"/>
            <a:ext cx="4362450" cy="5211661"/>
          </a:xfrm>
          <a:prstGeom prst="rect">
            <a:avLst/>
          </a:prstGeom>
        </p:spPr>
      </p:pic>
      <p:sp>
        <p:nvSpPr>
          <p:cNvPr id="8" name="TextBox 7">
            <a:extLst>
              <a:ext uri="{FF2B5EF4-FFF2-40B4-BE49-F238E27FC236}">
                <a16:creationId xmlns:a16="http://schemas.microsoft.com/office/drawing/2014/main" id="{CB2BA60A-51A6-355F-095D-ADA67055CFE6}"/>
              </a:ext>
            </a:extLst>
          </p:cNvPr>
          <p:cNvSpPr txBox="1"/>
          <p:nvPr/>
        </p:nvSpPr>
        <p:spPr>
          <a:xfrm>
            <a:off x="207169" y="130501"/>
            <a:ext cx="3955256" cy="646331"/>
          </a:xfrm>
          <a:prstGeom prst="rect">
            <a:avLst/>
          </a:prstGeom>
          <a:noFill/>
        </p:spPr>
        <p:txBody>
          <a:bodyPr wrap="square">
            <a:spAutoFit/>
          </a:bodyPr>
          <a:lstStyle/>
          <a:p>
            <a:r>
              <a:rPr lang="en-US" b="0" dirty="0">
                <a:effectLst/>
                <a:latin typeface="Cambria" panose="02040503050406030204" pitchFamily="18" charset="0"/>
                <a:ea typeface="Cambria" panose="02040503050406030204" pitchFamily="18" charset="0"/>
              </a:rPr>
              <a:t>Who are the active and inactive customers?</a:t>
            </a:r>
          </a:p>
        </p:txBody>
      </p:sp>
      <p:pic>
        <p:nvPicPr>
          <p:cNvPr id="12" name="Picture 11" descr="Graphical user interface&#10;&#10;Description automatically generated">
            <a:extLst>
              <a:ext uri="{FF2B5EF4-FFF2-40B4-BE49-F238E27FC236}">
                <a16:creationId xmlns:a16="http://schemas.microsoft.com/office/drawing/2014/main" id="{7F41D2DC-630B-FF19-00A9-D6D4986AA9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7720" y="1270444"/>
            <a:ext cx="7574280" cy="5211661"/>
          </a:xfrm>
          <a:prstGeom prst="rect">
            <a:avLst/>
          </a:prstGeom>
        </p:spPr>
      </p:pic>
      <p:sp>
        <p:nvSpPr>
          <p:cNvPr id="15" name="TextBox 14">
            <a:extLst>
              <a:ext uri="{FF2B5EF4-FFF2-40B4-BE49-F238E27FC236}">
                <a16:creationId xmlns:a16="http://schemas.microsoft.com/office/drawing/2014/main" id="{8A0D8A78-B10A-5C89-A565-A2E15A473FA5}"/>
              </a:ext>
            </a:extLst>
          </p:cNvPr>
          <p:cNvSpPr txBox="1"/>
          <p:nvPr/>
        </p:nvSpPr>
        <p:spPr>
          <a:xfrm>
            <a:off x="9715736" y="824752"/>
            <a:ext cx="2476264" cy="307777"/>
          </a:xfrm>
          <a:prstGeom prst="rect">
            <a:avLst/>
          </a:prstGeom>
          <a:noFill/>
        </p:spPr>
        <p:txBody>
          <a:bodyPr wrap="square">
            <a:spAutoFit/>
          </a:bodyPr>
          <a:lstStyle/>
          <a:p>
            <a:r>
              <a:rPr lang="en-US" sz="1400" dirty="0"/>
              <a:t>To see interactivity </a:t>
            </a:r>
            <a:r>
              <a:rPr lang="en-US" sz="1400" dirty="0">
                <a:hlinkClick r:id="rId5"/>
              </a:rPr>
              <a:t>Q20.html</a:t>
            </a:r>
            <a:endParaRPr lang="en-US" sz="1400" dirty="0"/>
          </a:p>
        </p:txBody>
      </p:sp>
      <p:sp>
        <p:nvSpPr>
          <p:cNvPr id="17" name="TextBox 16">
            <a:extLst>
              <a:ext uri="{FF2B5EF4-FFF2-40B4-BE49-F238E27FC236}">
                <a16:creationId xmlns:a16="http://schemas.microsoft.com/office/drawing/2014/main" id="{994E22BE-A2F8-0EF2-032D-078D4E7AB6EF}"/>
              </a:ext>
            </a:extLst>
          </p:cNvPr>
          <p:cNvSpPr txBox="1"/>
          <p:nvPr/>
        </p:nvSpPr>
        <p:spPr>
          <a:xfrm>
            <a:off x="4617720" y="130500"/>
            <a:ext cx="6096000" cy="646331"/>
          </a:xfrm>
          <a:prstGeom prst="rect">
            <a:avLst/>
          </a:prstGeom>
          <a:noFill/>
        </p:spPr>
        <p:txBody>
          <a:bodyPr wrap="square">
            <a:spAutoFit/>
          </a:bodyPr>
          <a:lstStyle/>
          <a:p>
            <a:r>
              <a:rPr lang="en-US" dirty="0">
                <a:effectLst/>
                <a:latin typeface="Cambria" panose="02040503050406030204" pitchFamily="18" charset="0"/>
                <a:ea typeface="Cambria" panose="02040503050406030204" pitchFamily="18" charset="0"/>
              </a:rPr>
              <a:t>What is the average customer per minute, hour, day, and month?</a:t>
            </a:r>
          </a:p>
        </p:txBody>
      </p:sp>
    </p:spTree>
    <p:extLst>
      <p:ext uri="{BB962C8B-B14F-4D97-AF65-F5344CB8AC3E}">
        <p14:creationId xmlns:p14="http://schemas.microsoft.com/office/powerpoint/2010/main" val="7769746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B166A293-8364-E465-278A-BA4CFA5C2298}"/>
              </a:ext>
            </a:extLst>
          </p:cNvPr>
          <p:cNvSpPr/>
          <p:nvPr/>
        </p:nvSpPr>
        <p:spPr>
          <a:xfrm>
            <a:off x="257419" y="528507"/>
            <a:ext cx="2789882" cy="6098796"/>
          </a:xfrm>
          <a:prstGeom prst="roundRect">
            <a:avLst>
              <a:gd name="adj" fmla="val 9846"/>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 name="Picture 3">
            <a:extLst>
              <a:ext uri="{FF2B5EF4-FFF2-40B4-BE49-F238E27FC236}">
                <a16:creationId xmlns:a16="http://schemas.microsoft.com/office/drawing/2014/main" id="{6161B9A9-3EAF-DB6A-01BF-72370214F4BE}"/>
              </a:ext>
            </a:extLst>
          </p:cNvPr>
          <p:cNvPicPr>
            <a:picLocks noChangeAspect="1"/>
          </p:cNvPicPr>
          <p:nvPr/>
        </p:nvPicPr>
        <p:blipFill>
          <a:blip r:embed="rId2"/>
          <a:stretch>
            <a:fillRect/>
          </a:stretch>
        </p:blipFill>
        <p:spPr>
          <a:xfrm>
            <a:off x="3171825" y="504824"/>
            <a:ext cx="9020175" cy="6353175"/>
          </a:xfrm>
          <a:prstGeom prst="rect">
            <a:avLst/>
          </a:prstGeom>
        </p:spPr>
      </p:pic>
      <p:sp>
        <p:nvSpPr>
          <p:cNvPr id="6" name="TextBox 5">
            <a:extLst>
              <a:ext uri="{FF2B5EF4-FFF2-40B4-BE49-F238E27FC236}">
                <a16:creationId xmlns:a16="http://schemas.microsoft.com/office/drawing/2014/main" id="{57F18577-0639-20F4-0C05-D058DA93D086}"/>
              </a:ext>
            </a:extLst>
          </p:cNvPr>
          <p:cNvSpPr txBox="1"/>
          <p:nvPr/>
        </p:nvSpPr>
        <p:spPr>
          <a:xfrm>
            <a:off x="8915400" y="6463784"/>
            <a:ext cx="3476625" cy="307777"/>
          </a:xfrm>
          <a:prstGeom prst="rect">
            <a:avLst/>
          </a:prstGeom>
          <a:noFill/>
        </p:spPr>
        <p:txBody>
          <a:bodyPr wrap="square">
            <a:spAutoFit/>
          </a:bodyPr>
          <a:lstStyle/>
          <a:p>
            <a:r>
              <a:rPr lang="en-US" sz="1400" dirty="0">
                <a:solidFill>
                  <a:schemeClr val="bg2">
                    <a:lumMod val="50000"/>
                  </a:schemeClr>
                </a:solidFill>
              </a:rPr>
              <a:t>Sample 1,000,000 of population 9,755,402 </a:t>
            </a:r>
          </a:p>
        </p:txBody>
      </p:sp>
      <p:sp>
        <p:nvSpPr>
          <p:cNvPr id="7" name="TextBox 6">
            <a:extLst>
              <a:ext uri="{FF2B5EF4-FFF2-40B4-BE49-F238E27FC236}">
                <a16:creationId xmlns:a16="http://schemas.microsoft.com/office/drawing/2014/main" id="{3380D9C4-BA16-6B6F-59CB-2CA3F659059A}"/>
              </a:ext>
            </a:extLst>
          </p:cNvPr>
          <p:cNvSpPr txBox="1"/>
          <p:nvPr/>
        </p:nvSpPr>
        <p:spPr>
          <a:xfrm>
            <a:off x="9992845" y="197047"/>
            <a:ext cx="2476264" cy="307777"/>
          </a:xfrm>
          <a:prstGeom prst="rect">
            <a:avLst/>
          </a:prstGeom>
          <a:noFill/>
        </p:spPr>
        <p:txBody>
          <a:bodyPr wrap="square">
            <a:spAutoFit/>
          </a:bodyPr>
          <a:lstStyle/>
          <a:p>
            <a:r>
              <a:rPr lang="en-US" sz="1400" dirty="0"/>
              <a:t>To see interactivity </a:t>
            </a:r>
            <a:r>
              <a:rPr lang="en-US" sz="1400" dirty="0">
                <a:hlinkClick r:id="rId3"/>
              </a:rPr>
              <a:t>Q18.html</a:t>
            </a:r>
            <a:endParaRPr lang="en-US" sz="1400" dirty="0"/>
          </a:p>
        </p:txBody>
      </p:sp>
      <p:sp>
        <p:nvSpPr>
          <p:cNvPr id="9" name="TextBox 8">
            <a:extLst>
              <a:ext uri="{FF2B5EF4-FFF2-40B4-BE49-F238E27FC236}">
                <a16:creationId xmlns:a16="http://schemas.microsoft.com/office/drawing/2014/main" id="{916B7CFD-D28A-F1C4-53EA-FDE3375753FA}"/>
              </a:ext>
            </a:extLst>
          </p:cNvPr>
          <p:cNvSpPr txBox="1"/>
          <p:nvPr/>
        </p:nvSpPr>
        <p:spPr>
          <a:xfrm>
            <a:off x="3069430" y="126464"/>
            <a:ext cx="7217570" cy="338554"/>
          </a:xfrm>
          <a:prstGeom prst="rect">
            <a:avLst/>
          </a:prstGeom>
          <a:noFill/>
        </p:spPr>
        <p:txBody>
          <a:bodyPr wrap="square">
            <a:spAutoFit/>
          </a:bodyPr>
          <a:lstStyle/>
          <a:p>
            <a:r>
              <a:rPr lang="en-US" sz="1600" dirty="0">
                <a:latin typeface="Cambria" panose="02040503050406030204" pitchFamily="18" charset="0"/>
                <a:ea typeface="Cambria" panose="02040503050406030204" pitchFamily="18" charset="0"/>
              </a:rPr>
              <a:t>Good view to see the distribution of total customers clustering by Lat and Lag </a:t>
            </a:r>
          </a:p>
        </p:txBody>
      </p:sp>
      <p:sp>
        <p:nvSpPr>
          <p:cNvPr id="11" name="TextBox 10">
            <a:extLst>
              <a:ext uri="{FF2B5EF4-FFF2-40B4-BE49-F238E27FC236}">
                <a16:creationId xmlns:a16="http://schemas.microsoft.com/office/drawing/2014/main" id="{74B983AE-51C0-514A-0049-3BB18F96B328}"/>
              </a:ext>
            </a:extLst>
          </p:cNvPr>
          <p:cNvSpPr txBox="1"/>
          <p:nvPr/>
        </p:nvSpPr>
        <p:spPr>
          <a:xfrm>
            <a:off x="506135" y="1454246"/>
            <a:ext cx="1966352" cy="4247317"/>
          </a:xfrm>
          <a:prstGeom prst="rect">
            <a:avLst/>
          </a:prstGeom>
          <a:noFill/>
        </p:spPr>
        <p:txBody>
          <a:bodyPr wrap="square">
            <a:spAutoFit/>
          </a:bodyPr>
          <a:lstStyle/>
          <a:p>
            <a:r>
              <a:rPr lang="en-US" dirty="0"/>
              <a:t>Most customers come from the left side of the country</a:t>
            </a:r>
          </a:p>
          <a:p>
            <a:endParaRPr lang="en-US" dirty="0"/>
          </a:p>
          <a:p>
            <a:r>
              <a:rPr lang="pt-BR" dirty="0"/>
              <a:t>Most customers come from Salvador, Sao Paulo, Rio de Janeiro</a:t>
            </a:r>
          </a:p>
          <a:p>
            <a:endParaRPr lang="pt-BR" dirty="0"/>
          </a:p>
          <a:p>
            <a:r>
              <a:rPr lang="en-US" dirty="0"/>
              <a:t>Customers demand from the left side because most population lives there</a:t>
            </a:r>
          </a:p>
        </p:txBody>
      </p:sp>
      <p:sp>
        <p:nvSpPr>
          <p:cNvPr id="13" name="TextBox 12">
            <a:extLst>
              <a:ext uri="{FF2B5EF4-FFF2-40B4-BE49-F238E27FC236}">
                <a16:creationId xmlns:a16="http://schemas.microsoft.com/office/drawing/2014/main" id="{A38F2833-F3F2-FFCC-4646-FF6217F68D41}"/>
              </a:ext>
            </a:extLst>
          </p:cNvPr>
          <p:cNvSpPr txBox="1"/>
          <p:nvPr/>
        </p:nvSpPr>
        <p:spPr>
          <a:xfrm>
            <a:off x="790662" y="629013"/>
            <a:ext cx="1189139" cy="369332"/>
          </a:xfrm>
          <a:prstGeom prst="rect">
            <a:avLst/>
          </a:prstGeom>
          <a:noFill/>
        </p:spPr>
        <p:txBody>
          <a:bodyPr wrap="square">
            <a:spAutoFit/>
          </a:bodyPr>
          <a:lstStyle/>
          <a:p>
            <a:r>
              <a:rPr lang="en-US" sz="1800" b="1" dirty="0">
                <a:latin typeface="Arial" panose="020B0604020202020204" pitchFamily="34" charset="0"/>
                <a:cs typeface="Arial" panose="020B0604020202020204" pitchFamily="34" charset="0"/>
              </a:rPr>
              <a:t>Insights</a:t>
            </a:r>
            <a:endParaRPr lang="en-US" dirty="0"/>
          </a:p>
        </p:txBody>
      </p:sp>
      <p:pic>
        <p:nvPicPr>
          <p:cNvPr id="14" name="Picture 13">
            <a:extLst>
              <a:ext uri="{FF2B5EF4-FFF2-40B4-BE49-F238E27FC236}">
                <a16:creationId xmlns:a16="http://schemas.microsoft.com/office/drawing/2014/main" id="{E2175AFB-A122-CC06-AC4B-DEAEAA6F925E}"/>
              </a:ext>
            </a:extLst>
          </p:cNvPr>
          <p:cNvPicPr>
            <a:picLocks noChangeAspect="1"/>
          </p:cNvPicPr>
          <p:nvPr/>
        </p:nvPicPr>
        <p:blipFill>
          <a:blip r:embed="rId4"/>
          <a:stretch>
            <a:fillRect/>
          </a:stretch>
        </p:blipFill>
        <p:spPr>
          <a:xfrm>
            <a:off x="506135" y="671415"/>
            <a:ext cx="284527" cy="284527"/>
          </a:xfrm>
          <a:prstGeom prst="rect">
            <a:avLst/>
          </a:prstGeom>
        </p:spPr>
      </p:pic>
    </p:spTree>
    <p:extLst>
      <p:ext uri="{BB962C8B-B14F-4D97-AF65-F5344CB8AC3E}">
        <p14:creationId xmlns:p14="http://schemas.microsoft.com/office/powerpoint/2010/main" val="40259313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357A064-DEC5-0849-8EF4-BD776C6455A4}"/>
              </a:ext>
            </a:extLst>
          </p:cNvPr>
          <p:cNvSpPr txBox="1"/>
          <p:nvPr/>
        </p:nvSpPr>
        <p:spPr>
          <a:xfrm>
            <a:off x="9992845" y="197047"/>
            <a:ext cx="2476264" cy="307777"/>
          </a:xfrm>
          <a:prstGeom prst="rect">
            <a:avLst/>
          </a:prstGeom>
          <a:noFill/>
        </p:spPr>
        <p:txBody>
          <a:bodyPr wrap="square">
            <a:spAutoFit/>
          </a:bodyPr>
          <a:lstStyle/>
          <a:p>
            <a:r>
              <a:rPr lang="en-US" sz="1400" dirty="0"/>
              <a:t>To see interactivity </a:t>
            </a:r>
            <a:r>
              <a:rPr lang="en-US" sz="1400" dirty="0">
                <a:hlinkClick r:id="rId2"/>
              </a:rPr>
              <a:t>Q19.html</a:t>
            </a:r>
            <a:endParaRPr lang="en-US" sz="1400" dirty="0"/>
          </a:p>
        </p:txBody>
      </p:sp>
      <p:pic>
        <p:nvPicPr>
          <p:cNvPr id="6" name="Picture 5" descr="Chart, background pattern&#10;&#10;Description automatically generated">
            <a:extLst>
              <a:ext uri="{FF2B5EF4-FFF2-40B4-BE49-F238E27FC236}">
                <a16:creationId xmlns:a16="http://schemas.microsoft.com/office/drawing/2014/main" id="{599F9DCF-6FAC-7FD7-3218-204C0E3F59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8195" y="704850"/>
            <a:ext cx="8923805" cy="6153150"/>
          </a:xfrm>
          <a:prstGeom prst="rect">
            <a:avLst/>
          </a:prstGeom>
        </p:spPr>
      </p:pic>
      <p:sp>
        <p:nvSpPr>
          <p:cNvPr id="8" name="TextBox 7">
            <a:extLst>
              <a:ext uri="{FF2B5EF4-FFF2-40B4-BE49-F238E27FC236}">
                <a16:creationId xmlns:a16="http://schemas.microsoft.com/office/drawing/2014/main" id="{EF876258-4B4C-23D0-5DEC-ABFE86EC8DD4}"/>
              </a:ext>
            </a:extLst>
          </p:cNvPr>
          <p:cNvSpPr txBox="1"/>
          <p:nvPr/>
        </p:nvSpPr>
        <p:spPr>
          <a:xfrm>
            <a:off x="3268195" y="135492"/>
            <a:ext cx="6724650" cy="369332"/>
          </a:xfrm>
          <a:prstGeom prst="rect">
            <a:avLst/>
          </a:prstGeom>
          <a:noFill/>
        </p:spPr>
        <p:txBody>
          <a:bodyPr wrap="square">
            <a:spAutoFit/>
          </a:bodyPr>
          <a:lstStyle/>
          <a:p>
            <a:r>
              <a:rPr lang="en-US" b="0" dirty="0">
                <a:effectLst/>
                <a:latin typeface="Cambria" panose="02040503050406030204" pitchFamily="18" charset="0"/>
                <a:ea typeface="Cambria" panose="02040503050406030204" pitchFamily="18" charset="0"/>
              </a:rPr>
              <a:t>What is the total orders and the total customer month over month?</a:t>
            </a:r>
          </a:p>
        </p:txBody>
      </p:sp>
      <p:sp>
        <p:nvSpPr>
          <p:cNvPr id="9" name="Rectangle: Rounded Corners 8">
            <a:extLst>
              <a:ext uri="{FF2B5EF4-FFF2-40B4-BE49-F238E27FC236}">
                <a16:creationId xmlns:a16="http://schemas.microsoft.com/office/drawing/2014/main" id="{5B2D3B50-9906-AF5E-567B-24C1CE9C594D}"/>
              </a:ext>
            </a:extLst>
          </p:cNvPr>
          <p:cNvSpPr/>
          <p:nvPr/>
        </p:nvSpPr>
        <p:spPr>
          <a:xfrm>
            <a:off x="257419" y="528507"/>
            <a:ext cx="2619131" cy="6121946"/>
          </a:xfrm>
          <a:prstGeom prst="roundRect">
            <a:avLst>
              <a:gd name="adj" fmla="val 9846"/>
            </a:avLst>
          </a:prstGeom>
          <a:solidFill>
            <a:schemeClr val="bg2">
              <a:lumMod val="90000"/>
            </a:schemeClr>
          </a:solidFill>
          <a:ln>
            <a:noFill/>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96B7054D-1707-CFC6-1775-C17FB1850B42}"/>
              </a:ext>
            </a:extLst>
          </p:cNvPr>
          <p:cNvSpPr txBox="1"/>
          <p:nvPr/>
        </p:nvSpPr>
        <p:spPr>
          <a:xfrm>
            <a:off x="790662" y="629013"/>
            <a:ext cx="1189139" cy="369332"/>
          </a:xfrm>
          <a:prstGeom prst="rect">
            <a:avLst/>
          </a:prstGeom>
          <a:noFill/>
        </p:spPr>
        <p:txBody>
          <a:bodyPr wrap="square">
            <a:spAutoFit/>
          </a:bodyPr>
          <a:lstStyle/>
          <a:p>
            <a:r>
              <a:rPr lang="en-US" sz="1800" b="1" dirty="0">
                <a:latin typeface="Arial" panose="020B0604020202020204" pitchFamily="34" charset="0"/>
                <a:cs typeface="Arial" panose="020B0604020202020204" pitchFamily="34" charset="0"/>
              </a:rPr>
              <a:t>Insights</a:t>
            </a:r>
            <a:endParaRPr lang="en-US" dirty="0"/>
          </a:p>
        </p:txBody>
      </p:sp>
      <p:pic>
        <p:nvPicPr>
          <p:cNvPr id="11" name="Picture 10">
            <a:extLst>
              <a:ext uri="{FF2B5EF4-FFF2-40B4-BE49-F238E27FC236}">
                <a16:creationId xmlns:a16="http://schemas.microsoft.com/office/drawing/2014/main" id="{609F2E8E-1779-6C47-0676-CCB2F3E183A1}"/>
              </a:ext>
            </a:extLst>
          </p:cNvPr>
          <p:cNvPicPr>
            <a:picLocks noChangeAspect="1"/>
          </p:cNvPicPr>
          <p:nvPr/>
        </p:nvPicPr>
        <p:blipFill>
          <a:blip r:embed="rId4"/>
          <a:stretch>
            <a:fillRect/>
          </a:stretch>
        </p:blipFill>
        <p:spPr>
          <a:xfrm>
            <a:off x="506135" y="671415"/>
            <a:ext cx="284527" cy="284527"/>
          </a:xfrm>
          <a:prstGeom prst="rect">
            <a:avLst/>
          </a:prstGeom>
        </p:spPr>
      </p:pic>
      <p:sp>
        <p:nvSpPr>
          <p:cNvPr id="13" name="TextBox 12">
            <a:extLst>
              <a:ext uri="{FF2B5EF4-FFF2-40B4-BE49-F238E27FC236}">
                <a16:creationId xmlns:a16="http://schemas.microsoft.com/office/drawing/2014/main" id="{E7EB3D0B-235C-15B7-77E5-FFA1420A66C3}"/>
              </a:ext>
            </a:extLst>
          </p:cNvPr>
          <p:cNvSpPr txBox="1"/>
          <p:nvPr/>
        </p:nvSpPr>
        <p:spPr>
          <a:xfrm>
            <a:off x="491314" y="1212229"/>
            <a:ext cx="2151340" cy="5016758"/>
          </a:xfrm>
          <a:prstGeom prst="rect">
            <a:avLst/>
          </a:prstGeom>
          <a:noFill/>
        </p:spPr>
        <p:txBody>
          <a:bodyPr wrap="square">
            <a:spAutoFit/>
          </a:bodyPr>
          <a:lstStyle/>
          <a:p>
            <a:pPr marL="285750" indent="-285750">
              <a:buFont typeface="Wingdings" panose="05000000000000000000" pitchFamily="2" charset="2"/>
              <a:buChar char="§"/>
            </a:pPr>
            <a:r>
              <a:rPr lang="en-US" sz="1600" b="1" dirty="0"/>
              <a:t>May 2018 </a:t>
            </a:r>
            <a:r>
              <a:rPr lang="en-US" sz="1600" dirty="0"/>
              <a:t>is the most month has customers </a:t>
            </a:r>
            <a:r>
              <a:rPr lang="en-US" sz="1600" b="0" i="0" dirty="0">
                <a:solidFill>
                  <a:srgbClr val="C00000"/>
                </a:solidFill>
                <a:effectLst/>
                <a:latin typeface="Segoe WPC"/>
              </a:rPr>
              <a:t>7342</a:t>
            </a:r>
          </a:p>
          <a:p>
            <a:pPr marL="285750" indent="-285750">
              <a:buFont typeface="Wingdings" panose="05000000000000000000" pitchFamily="2" charset="2"/>
              <a:buChar char="§"/>
            </a:pPr>
            <a:endParaRPr lang="en-US" sz="1600" dirty="0">
              <a:latin typeface="Segoe WPC"/>
            </a:endParaRPr>
          </a:p>
          <a:p>
            <a:pPr marL="285750" indent="-285750">
              <a:buFont typeface="Wingdings" panose="05000000000000000000" pitchFamily="2" charset="2"/>
              <a:buChar char="§"/>
            </a:pPr>
            <a:r>
              <a:rPr lang="en-US" sz="1600" b="1" dirty="0"/>
              <a:t>Oct 2017 </a:t>
            </a:r>
            <a:r>
              <a:rPr lang="en-US" sz="1600" dirty="0"/>
              <a:t>is the most monthly % change from last month is </a:t>
            </a:r>
            <a:r>
              <a:rPr lang="en-US" sz="1600" dirty="0">
                <a:solidFill>
                  <a:srgbClr val="C00000"/>
                </a:solidFill>
              </a:rPr>
              <a:t>13.76%</a:t>
            </a:r>
          </a:p>
          <a:p>
            <a:pPr marL="285750" indent="-285750">
              <a:buFont typeface="Wingdings" panose="05000000000000000000" pitchFamily="2" charset="2"/>
              <a:buChar char="§"/>
            </a:pPr>
            <a:endParaRPr lang="en-US" sz="1600" dirty="0">
              <a:solidFill>
                <a:srgbClr val="C00000"/>
              </a:solidFill>
            </a:endParaRPr>
          </a:p>
          <a:p>
            <a:pPr marL="285750" indent="-285750">
              <a:buFont typeface="Wingdings" panose="05000000000000000000" pitchFamily="2" charset="2"/>
              <a:buChar char="§"/>
            </a:pPr>
            <a:r>
              <a:rPr lang="en-US" sz="1600" b="1" dirty="0"/>
              <a:t>Dec 2016, Sep 2016, and Sep 2018 </a:t>
            </a:r>
            <a:r>
              <a:rPr lang="en-US" sz="1600" dirty="0"/>
              <a:t>have the lowest total customers, and it </a:t>
            </a:r>
            <a:r>
              <a:rPr lang="en-US" sz="1600" dirty="0">
                <a:solidFill>
                  <a:srgbClr val="C00000"/>
                </a:solidFill>
              </a:rPr>
              <a:t>5</a:t>
            </a:r>
            <a:r>
              <a:rPr lang="en-US" sz="1600" dirty="0"/>
              <a:t> customers for a total of the </a:t>
            </a:r>
            <a:r>
              <a:rPr lang="en-US" sz="1600" b="1" dirty="0"/>
              <a:t>three months</a:t>
            </a:r>
          </a:p>
          <a:p>
            <a:pPr marL="285750" indent="-285750">
              <a:buFont typeface="Wingdings" panose="05000000000000000000" pitchFamily="2" charset="2"/>
              <a:buChar char="§"/>
            </a:pPr>
            <a:endParaRPr lang="en-US" sz="1600" b="1" dirty="0"/>
          </a:p>
          <a:p>
            <a:pPr marL="285750" indent="-285750">
              <a:buFont typeface="Wingdings" panose="05000000000000000000" pitchFamily="2" charset="2"/>
              <a:buChar char="§"/>
            </a:pPr>
            <a:r>
              <a:rPr lang="en-US" sz="1600" dirty="0">
                <a:solidFill>
                  <a:srgbClr val="C00000"/>
                </a:solidFill>
              </a:rPr>
              <a:t>10</a:t>
            </a:r>
            <a:r>
              <a:rPr lang="en-US" sz="1600" dirty="0"/>
              <a:t> times, the monthly % change to </a:t>
            </a:r>
            <a:r>
              <a:rPr lang="en-US" sz="1600" dirty="0">
                <a:solidFill>
                  <a:srgbClr val="C00000"/>
                </a:solidFill>
              </a:rPr>
              <a:t>negative</a:t>
            </a:r>
          </a:p>
        </p:txBody>
      </p:sp>
    </p:spTree>
    <p:extLst>
      <p:ext uri="{BB962C8B-B14F-4D97-AF65-F5344CB8AC3E}">
        <p14:creationId xmlns:p14="http://schemas.microsoft.com/office/powerpoint/2010/main" val="3066857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AFB8257B-6415-EC35-AE65-3D81DDE6DCF3}"/>
              </a:ext>
            </a:extLst>
          </p:cNvPr>
          <p:cNvSpPr txBox="1"/>
          <p:nvPr/>
        </p:nvSpPr>
        <p:spPr>
          <a:xfrm>
            <a:off x="813288" y="657383"/>
            <a:ext cx="2510028" cy="961606"/>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600" kern="1200" dirty="0">
                <a:solidFill>
                  <a:schemeClr val="tx2"/>
                </a:solidFill>
                <a:effectLst>
                  <a:outerShdw blurRad="38100" dist="38100" dir="2700000" algn="tl">
                    <a:srgbClr val="000000">
                      <a:alpha val="43137"/>
                    </a:srgbClr>
                  </a:outerShdw>
                </a:effectLst>
                <a:latin typeface="+mj-lt"/>
                <a:ea typeface="+mj-ea"/>
                <a:cs typeface="+mj-cs"/>
              </a:rPr>
              <a:t>Objectives</a:t>
            </a:r>
          </a:p>
        </p:txBody>
      </p:sp>
      <p:pic>
        <p:nvPicPr>
          <p:cNvPr id="33" name="Graphic 32" descr="Presentation with checklist with solid fill">
            <a:extLst>
              <a:ext uri="{FF2B5EF4-FFF2-40B4-BE49-F238E27FC236}">
                <a16:creationId xmlns:a16="http://schemas.microsoft.com/office/drawing/2014/main" id="{FC7D9C05-2449-7885-B93A-379D5CD447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64146" y="1618989"/>
            <a:ext cx="3620021" cy="3620021"/>
          </a:xfrm>
          <a:prstGeom prst="rect">
            <a:avLst/>
          </a:prstGeom>
        </p:spPr>
      </p:pic>
      <p:graphicFrame>
        <p:nvGraphicFramePr>
          <p:cNvPr id="39" name="TextBox 3">
            <a:extLst>
              <a:ext uri="{FF2B5EF4-FFF2-40B4-BE49-F238E27FC236}">
                <a16:creationId xmlns:a16="http://schemas.microsoft.com/office/drawing/2014/main" id="{113AA8C2-EA0B-C64B-42BD-E0C8C587D65F}"/>
              </a:ext>
            </a:extLst>
          </p:cNvPr>
          <p:cNvGraphicFramePr/>
          <p:nvPr>
            <p:extLst>
              <p:ext uri="{D42A27DB-BD31-4B8C-83A1-F6EECF244321}">
                <p14:modId xmlns:p14="http://schemas.microsoft.com/office/powerpoint/2010/main" val="3197696177"/>
              </p:ext>
            </p:extLst>
          </p:nvPr>
        </p:nvGraphicFramePr>
        <p:xfrm>
          <a:off x="5389207" y="503098"/>
          <a:ext cx="6369897" cy="61195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3" name="TextBox 3">
            <a:extLst>
              <a:ext uri="{FF2B5EF4-FFF2-40B4-BE49-F238E27FC236}">
                <a16:creationId xmlns:a16="http://schemas.microsoft.com/office/drawing/2014/main" id="{9BE474A4-7BD4-49C6-887C-C9C92DF6B986}"/>
              </a:ext>
            </a:extLst>
          </p:cNvPr>
          <p:cNvGraphicFramePr/>
          <p:nvPr>
            <p:extLst>
              <p:ext uri="{D42A27DB-BD31-4B8C-83A1-F6EECF244321}">
                <p14:modId xmlns:p14="http://schemas.microsoft.com/office/powerpoint/2010/main" val="583758204"/>
              </p:ext>
            </p:extLst>
          </p:nvPr>
        </p:nvGraphicFramePr>
        <p:xfrm>
          <a:off x="813288" y="1857374"/>
          <a:ext cx="3428999" cy="39624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64" name="Graphic 63" descr="Target with solid fill">
            <a:extLst>
              <a:ext uri="{FF2B5EF4-FFF2-40B4-BE49-F238E27FC236}">
                <a16:creationId xmlns:a16="http://schemas.microsoft.com/office/drawing/2014/main" id="{72148935-A912-26CA-34D2-253A7D312DE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965611" y="914139"/>
            <a:ext cx="476511" cy="476511"/>
          </a:xfrm>
          <a:prstGeom prst="rect">
            <a:avLst/>
          </a:prstGeom>
        </p:spPr>
      </p:pic>
    </p:spTree>
    <p:extLst>
      <p:ext uri="{BB962C8B-B14F-4D97-AF65-F5344CB8AC3E}">
        <p14:creationId xmlns:p14="http://schemas.microsoft.com/office/powerpoint/2010/main" val="1202835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down)">
                                      <p:cBhvr>
                                        <p:cTn id="7" dur="580">
                                          <p:stCondLst>
                                            <p:cond delay="0"/>
                                          </p:stCondLst>
                                        </p:cTn>
                                        <p:tgtEl>
                                          <p:spTgt spid="64"/>
                                        </p:tgtEl>
                                      </p:cBhvr>
                                    </p:animEffect>
                                    <p:anim calcmode="lin" valueType="num">
                                      <p:cBhvr>
                                        <p:cTn id="8" dur="1822" tmFilter="0,0; 0.14,0.36; 0.43,0.73; 0.71,0.91; 1.0,1.0">
                                          <p:stCondLst>
                                            <p:cond delay="0"/>
                                          </p:stCondLst>
                                        </p:cTn>
                                        <p:tgtEl>
                                          <p:spTgt spid="6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4"/>
                                        </p:tgtEl>
                                        <p:attrNameLst>
                                          <p:attrName>ppt_y</p:attrName>
                                        </p:attrNameLst>
                                      </p:cBhvr>
                                      <p:tavLst>
                                        <p:tav tm="0" fmla="#ppt_y-sin(pi*$)/81">
                                          <p:val>
                                            <p:fltVal val="0"/>
                                          </p:val>
                                        </p:tav>
                                        <p:tav tm="100000">
                                          <p:val>
                                            <p:fltVal val="1"/>
                                          </p:val>
                                        </p:tav>
                                      </p:tavLst>
                                    </p:anim>
                                    <p:animScale>
                                      <p:cBhvr>
                                        <p:cTn id="13" dur="26">
                                          <p:stCondLst>
                                            <p:cond delay="650"/>
                                          </p:stCondLst>
                                        </p:cTn>
                                        <p:tgtEl>
                                          <p:spTgt spid="64"/>
                                        </p:tgtEl>
                                      </p:cBhvr>
                                      <p:to x="100000" y="60000"/>
                                    </p:animScale>
                                    <p:animScale>
                                      <p:cBhvr>
                                        <p:cTn id="14" dur="166" decel="50000">
                                          <p:stCondLst>
                                            <p:cond delay="676"/>
                                          </p:stCondLst>
                                        </p:cTn>
                                        <p:tgtEl>
                                          <p:spTgt spid="64"/>
                                        </p:tgtEl>
                                      </p:cBhvr>
                                      <p:to x="100000" y="100000"/>
                                    </p:animScale>
                                    <p:animScale>
                                      <p:cBhvr>
                                        <p:cTn id="15" dur="26">
                                          <p:stCondLst>
                                            <p:cond delay="1312"/>
                                          </p:stCondLst>
                                        </p:cTn>
                                        <p:tgtEl>
                                          <p:spTgt spid="64"/>
                                        </p:tgtEl>
                                      </p:cBhvr>
                                      <p:to x="100000" y="80000"/>
                                    </p:animScale>
                                    <p:animScale>
                                      <p:cBhvr>
                                        <p:cTn id="16" dur="166" decel="50000">
                                          <p:stCondLst>
                                            <p:cond delay="1338"/>
                                          </p:stCondLst>
                                        </p:cTn>
                                        <p:tgtEl>
                                          <p:spTgt spid="64"/>
                                        </p:tgtEl>
                                      </p:cBhvr>
                                      <p:to x="100000" y="100000"/>
                                    </p:animScale>
                                    <p:animScale>
                                      <p:cBhvr>
                                        <p:cTn id="17" dur="26">
                                          <p:stCondLst>
                                            <p:cond delay="1642"/>
                                          </p:stCondLst>
                                        </p:cTn>
                                        <p:tgtEl>
                                          <p:spTgt spid="64"/>
                                        </p:tgtEl>
                                      </p:cBhvr>
                                      <p:to x="100000" y="90000"/>
                                    </p:animScale>
                                    <p:animScale>
                                      <p:cBhvr>
                                        <p:cTn id="18" dur="166" decel="50000">
                                          <p:stCondLst>
                                            <p:cond delay="1668"/>
                                          </p:stCondLst>
                                        </p:cTn>
                                        <p:tgtEl>
                                          <p:spTgt spid="64"/>
                                        </p:tgtEl>
                                      </p:cBhvr>
                                      <p:to x="100000" y="100000"/>
                                    </p:animScale>
                                    <p:animScale>
                                      <p:cBhvr>
                                        <p:cTn id="19" dur="26">
                                          <p:stCondLst>
                                            <p:cond delay="1808"/>
                                          </p:stCondLst>
                                        </p:cTn>
                                        <p:tgtEl>
                                          <p:spTgt spid="64"/>
                                        </p:tgtEl>
                                      </p:cBhvr>
                                      <p:to x="100000" y="95000"/>
                                    </p:animScale>
                                    <p:animScale>
                                      <p:cBhvr>
                                        <p:cTn id="20" dur="166" decel="50000">
                                          <p:stCondLst>
                                            <p:cond delay="1834"/>
                                          </p:stCondLst>
                                        </p:cTn>
                                        <p:tgtEl>
                                          <p:spTgt spid="6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E6E2FB-D1EE-18F2-B04F-D2AE94B556F5}"/>
              </a:ext>
            </a:extLst>
          </p:cNvPr>
          <p:cNvSpPr txBox="1"/>
          <p:nvPr/>
        </p:nvSpPr>
        <p:spPr>
          <a:xfrm>
            <a:off x="9992845" y="197047"/>
            <a:ext cx="2476264" cy="307777"/>
          </a:xfrm>
          <a:prstGeom prst="rect">
            <a:avLst/>
          </a:prstGeom>
          <a:noFill/>
        </p:spPr>
        <p:txBody>
          <a:bodyPr wrap="square">
            <a:spAutoFit/>
          </a:bodyPr>
          <a:lstStyle/>
          <a:p>
            <a:r>
              <a:rPr lang="en-US" sz="1400" dirty="0"/>
              <a:t>To see interactivity </a:t>
            </a:r>
            <a:r>
              <a:rPr lang="en-US" sz="1400" dirty="0">
                <a:hlinkClick r:id="rId2"/>
              </a:rPr>
              <a:t>Q21.html</a:t>
            </a:r>
            <a:endParaRPr lang="en-US" sz="1400" dirty="0"/>
          </a:p>
        </p:txBody>
      </p:sp>
      <p:pic>
        <p:nvPicPr>
          <p:cNvPr id="6" name="Picture 5" descr="Chart, treemap chart&#10;&#10;Description automatically generated">
            <a:extLst>
              <a:ext uri="{FF2B5EF4-FFF2-40B4-BE49-F238E27FC236}">
                <a16:creationId xmlns:a16="http://schemas.microsoft.com/office/drawing/2014/main" id="{E85A1A03-C59E-ED74-19A6-53974972A4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5204" y="664214"/>
            <a:ext cx="9146795" cy="6156129"/>
          </a:xfrm>
          <a:prstGeom prst="rect">
            <a:avLst/>
          </a:prstGeom>
        </p:spPr>
      </p:pic>
      <p:sp>
        <p:nvSpPr>
          <p:cNvPr id="7" name="Rectangle: Rounded Corners 6">
            <a:extLst>
              <a:ext uri="{FF2B5EF4-FFF2-40B4-BE49-F238E27FC236}">
                <a16:creationId xmlns:a16="http://schemas.microsoft.com/office/drawing/2014/main" id="{D2E52A83-9C26-E4FD-1AA0-668F14AF4824}"/>
              </a:ext>
            </a:extLst>
          </p:cNvPr>
          <p:cNvSpPr/>
          <p:nvPr/>
        </p:nvSpPr>
        <p:spPr>
          <a:xfrm>
            <a:off x="191477" y="604462"/>
            <a:ext cx="2930039" cy="5937189"/>
          </a:xfrm>
          <a:prstGeom prst="roundRect">
            <a:avLst>
              <a:gd name="adj" fmla="val 9846"/>
            </a:avLst>
          </a:prstGeom>
          <a:solidFill>
            <a:schemeClr val="accent2">
              <a:lumMod val="20000"/>
              <a:lumOff val="80000"/>
            </a:schemeClr>
          </a:solidFill>
          <a:ln>
            <a:noFill/>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A54EB981-057C-3400-04E8-C690BC99EF18}"/>
              </a:ext>
            </a:extLst>
          </p:cNvPr>
          <p:cNvSpPr txBox="1"/>
          <p:nvPr/>
        </p:nvSpPr>
        <p:spPr>
          <a:xfrm>
            <a:off x="767340" y="640487"/>
            <a:ext cx="1631225" cy="400110"/>
          </a:xfrm>
          <a:prstGeom prst="rect">
            <a:avLst/>
          </a:prstGeom>
          <a:noFill/>
        </p:spPr>
        <p:txBody>
          <a:bodyPr wrap="square">
            <a:spAutoFit/>
          </a:bodyPr>
          <a:lstStyle/>
          <a:p>
            <a:r>
              <a:rPr lang="en-US" sz="2000" b="1" dirty="0">
                <a:latin typeface="Arial" panose="020B0604020202020204" pitchFamily="34" charset="0"/>
                <a:cs typeface="Arial" panose="020B0604020202020204" pitchFamily="34" charset="0"/>
              </a:rPr>
              <a:t>Insights</a:t>
            </a:r>
          </a:p>
        </p:txBody>
      </p:sp>
      <p:pic>
        <p:nvPicPr>
          <p:cNvPr id="9" name="Picture 8">
            <a:extLst>
              <a:ext uri="{FF2B5EF4-FFF2-40B4-BE49-F238E27FC236}">
                <a16:creationId xmlns:a16="http://schemas.microsoft.com/office/drawing/2014/main" id="{A343170D-A6BB-1FEB-A942-986A097BC247}"/>
              </a:ext>
            </a:extLst>
          </p:cNvPr>
          <p:cNvPicPr>
            <a:picLocks noChangeAspect="1"/>
          </p:cNvPicPr>
          <p:nvPr/>
        </p:nvPicPr>
        <p:blipFill>
          <a:blip r:embed="rId4"/>
          <a:stretch>
            <a:fillRect/>
          </a:stretch>
        </p:blipFill>
        <p:spPr>
          <a:xfrm>
            <a:off x="350533" y="604462"/>
            <a:ext cx="416807" cy="436135"/>
          </a:xfrm>
          <a:prstGeom prst="rect">
            <a:avLst/>
          </a:prstGeom>
        </p:spPr>
      </p:pic>
      <p:sp>
        <p:nvSpPr>
          <p:cNvPr id="11" name="TextBox 10">
            <a:extLst>
              <a:ext uri="{FF2B5EF4-FFF2-40B4-BE49-F238E27FC236}">
                <a16:creationId xmlns:a16="http://schemas.microsoft.com/office/drawing/2014/main" id="{0EA16528-C2B7-6786-1B4B-FBD1F2891DD9}"/>
              </a:ext>
            </a:extLst>
          </p:cNvPr>
          <p:cNvSpPr txBox="1"/>
          <p:nvPr/>
        </p:nvSpPr>
        <p:spPr>
          <a:xfrm>
            <a:off x="3218395" y="166269"/>
            <a:ext cx="6621891" cy="369332"/>
          </a:xfrm>
          <a:prstGeom prst="rect">
            <a:avLst/>
          </a:prstGeom>
          <a:noFill/>
        </p:spPr>
        <p:txBody>
          <a:bodyPr wrap="square">
            <a:spAutoFit/>
          </a:bodyPr>
          <a:lstStyle/>
          <a:p>
            <a:r>
              <a:rPr lang="en-US" dirty="0">
                <a:effectLst/>
                <a:latin typeface="Cambria" panose="02040503050406030204" pitchFamily="18" charset="0"/>
                <a:ea typeface="Cambria" panose="02040503050406030204" pitchFamily="18" charset="0"/>
              </a:rPr>
              <a:t>Which part of the day has the highest number of total customers?</a:t>
            </a:r>
          </a:p>
        </p:txBody>
      </p:sp>
      <p:sp>
        <p:nvSpPr>
          <p:cNvPr id="13" name="TextBox 12">
            <a:extLst>
              <a:ext uri="{FF2B5EF4-FFF2-40B4-BE49-F238E27FC236}">
                <a16:creationId xmlns:a16="http://schemas.microsoft.com/office/drawing/2014/main" id="{5D3C7313-95C1-7E61-B330-276E07CF1071}"/>
              </a:ext>
            </a:extLst>
          </p:cNvPr>
          <p:cNvSpPr txBox="1"/>
          <p:nvPr/>
        </p:nvSpPr>
        <p:spPr>
          <a:xfrm>
            <a:off x="281843" y="1341621"/>
            <a:ext cx="2839673" cy="4801314"/>
          </a:xfrm>
          <a:prstGeom prst="rect">
            <a:avLst/>
          </a:prstGeom>
          <a:noFill/>
        </p:spPr>
        <p:txBody>
          <a:bodyPr wrap="square">
            <a:spAutoFit/>
          </a:bodyPr>
          <a:lstStyle/>
          <a:p>
            <a:pPr marL="285750" indent="-285750">
              <a:buFont typeface="Wingdings" panose="05000000000000000000" pitchFamily="2" charset="2"/>
              <a:buChar char="q"/>
            </a:pPr>
            <a:r>
              <a:rPr lang="en-US" sz="1800" dirty="0">
                <a:latin typeface="Arial" panose="020B0604020202020204" pitchFamily="34" charset="0"/>
                <a:cs typeface="Arial" panose="020B0604020202020204" pitchFamily="34" charset="0"/>
              </a:rPr>
              <a:t>The highest number of total orders is in the </a:t>
            </a:r>
            <a:r>
              <a:rPr lang="en-US" sz="1800" b="1" dirty="0">
                <a:latin typeface="Arial" panose="020B0604020202020204" pitchFamily="34" charset="0"/>
                <a:cs typeface="Arial" panose="020B0604020202020204" pitchFamily="34" charset="0"/>
              </a:rPr>
              <a:t>Evening</a:t>
            </a:r>
            <a:r>
              <a:rPr lang="en-US" sz="1800" dirty="0">
                <a:latin typeface="Arial" panose="020B0604020202020204" pitchFamily="34" charset="0"/>
                <a:cs typeface="Arial" panose="020B0604020202020204" pitchFamily="34" charset="0"/>
              </a:rPr>
              <a:t> </a:t>
            </a:r>
            <a:r>
              <a:rPr lang="en-US" sz="1800" b="1" dirty="0">
                <a:solidFill>
                  <a:srgbClr val="C00000"/>
                </a:solidFill>
                <a:latin typeface="Arial" panose="020B0604020202020204" pitchFamily="34" charset="0"/>
                <a:cs typeface="Arial" panose="020B0604020202020204" pitchFamily="34" charset="0"/>
              </a:rPr>
              <a:t>23,530k</a:t>
            </a:r>
          </a:p>
          <a:p>
            <a:pPr marL="285750" indent="-285750">
              <a:buFont typeface="Wingdings" panose="05000000000000000000" pitchFamily="2" charset="2"/>
              <a:buChar char="q"/>
            </a:pPr>
            <a:endParaRPr lang="en-US" b="1" dirty="0">
              <a:solidFill>
                <a:srgbClr val="C00000"/>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endParaRPr lang="en-US" b="1" dirty="0">
              <a:solidFill>
                <a:srgbClr val="C00000"/>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sz="1800" dirty="0">
                <a:latin typeface="Arial" panose="020B0604020202020204" pitchFamily="34" charset="0"/>
                <a:cs typeface="Arial" panose="020B0604020202020204" pitchFamily="34" charset="0"/>
              </a:rPr>
              <a:t>Customers mostly come at </a:t>
            </a:r>
            <a:r>
              <a:rPr lang="en-US" sz="1800" b="1" dirty="0">
                <a:latin typeface="Arial" panose="020B0604020202020204" pitchFamily="34" charset="0"/>
                <a:cs typeface="Arial" panose="020B0604020202020204" pitchFamily="34" charset="0"/>
              </a:rPr>
              <a:t>night</a:t>
            </a:r>
            <a:r>
              <a:rPr lang="en-US" sz="1800" dirty="0">
                <a:latin typeface="Arial" panose="020B0604020202020204" pitchFamily="34" charset="0"/>
                <a:cs typeface="Arial" panose="020B0604020202020204" pitchFamily="34" charset="0"/>
              </a:rPr>
              <a:t> </a:t>
            </a:r>
            <a:r>
              <a:rPr lang="en-US" sz="1800" b="1" dirty="0">
                <a:solidFill>
                  <a:srgbClr val="C00000"/>
                </a:solidFill>
                <a:latin typeface="Arial" panose="020B0604020202020204" pitchFamily="34" charset="0"/>
                <a:cs typeface="Arial" panose="020B0604020202020204" pitchFamily="34" charset="0"/>
              </a:rPr>
              <a:t>70,934</a:t>
            </a:r>
            <a:r>
              <a:rPr lang="en-US" sz="1800" dirty="0">
                <a:latin typeface="Arial" panose="020B0604020202020204" pitchFamily="34" charset="0"/>
                <a:cs typeface="Arial" panose="020B0604020202020204" pitchFamily="34" charset="0"/>
              </a:rPr>
              <a:t> (</a:t>
            </a:r>
            <a:r>
              <a:rPr lang="en-US" sz="1800" b="1" dirty="0">
                <a:solidFill>
                  <a:schemeClr val="accent2">
                    <a:lumMod val="50000"/>
                  </a:schemeClr>
                </a:solidFill>
                <a:latin typeface="Arial" panose="020B0604020202020204" pitchFamily="34" charset="0"/>
                <a:cs typeface="Arial" panose="020B0604020202020204" pitchFamily="34" charset="0"/>
              </a:rPr>
              <a:t>72%</a:t>
            </a:r>
            <a:r>
              <a:rPr lang="en-US" sz="1800" dirty="0">
                <a:latin typeface="Arial" panose="020B0604020202020204" pitchFamily="34" charset="0"/>
                <a:cs typeface="Arial" panose="020B0604020202020204" pitchFamily="34" charset="0"/>
              </a:rPr>
              <a:t>) than </a:t>
            </a:r>
            <a:r>
              <a:rPr lang="en-US" sz="1800" b="1" dirty="0">
                <a:latin typeface="Arial" panose="020B0604020202020204" pitchFamily="34" charset="0"/>
                <a:cs typeface="Arial" panose="020B0604020202020204" pitchFamily="34" charset="0"/>
              </a:rPr>
              <a:t>morning</a:t>
            </a:r>
            <a:r>
              <a:rPr lang="en-US" sz="1800" dirty="0">
                <a:latin typeface="Arial" panose="020B0604020202020204" pitchFamily="34" charset="0"/>
                <a:cs typeface="Arial" panose="020B0604020202020204" pitchFamily="34" charset="0"/>
              </a:rPr>
              <a:t> </a:t>
            </a:r>
            <a:r>
              <a:rPr lang="en-US" sz="1800" b="1" dirty="0">
                <a:solidFill>
                  <a:srgbClr val="C00000"/>
                </a:solidFill>
                <a:latin typeface="Arial" panose="020B0604020202020204" pitchFamily="34" charset="0"/>
                <a:cs typeface="Arial" panose="020B0604020202020204" pitchFamily="34" charset="0"/>
              </a:rPr>
              <a:t>26,338</a:t>
            </a:r>
            <a:r>
              <a:rPr lang="en-US" sz="1800" dirty="0">
                <a:latin typeface="Arial" panose="020B0604020202020204" pitchFamily="34" charset="0"/>
                <a:cs typeface="Arial" panose="020B0604020202020204" pitchFamily="34" charset="0"/>
              </a:rPr>
              <a:t> (</a:t>
            </a:r>
            <a:r>
              <a:rPr lang="en-US" sz="1800" b="1" dirty="0">
                <a:solidFill>
                  <a:schemeClr val="accent2">
                    <a:lumMod val="50000"/>
                  </a:schemeClr>
                </a:solidFill>
                <a:latin typeface="Arial" panose="020B0604020202020204" pitchFamily="34" charset="0"/>
                <a:cs typeface="Arial" panose="020B0604020202020204" pitchFamily="34" charset="0"/>
              </a:rPr>
              <a:t>27%</a:t>
            </a:r>
            <a:r>
              <a:rPr lang="en-US" sz="1800" dirty="0">
                <a:latin typeface="Arial" panose="020B0604020202020204" pitchFamily="34" charset="0"/>
                <a:cs typeface="Arial" panose="020B0604020202020204" pitchFamily="34" charset="0"/>
              </a:rPr>
              <a:t>)</a:t>
            </a:r>
          </a:p>
          <a:p>
            <a:pPr marL="285750" indent="-285750">
              <a:buFont typeface="Wingdings" panose="05000000000000000000" pitchFamily="2" charset="2"/>
              <a:buChar char="q"/>
            </a:pP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sz="1800" b="1" dirty="0">
                <a:solidFill>
                  <a:schemeClr val="accent2">
                    <a:lumMod val="50000"/>
                  </a:schemeClr>
                </a:solidFill>
                <a:latin typeface="Arial" panose="020B0604020202020204" pitchFamily="34" charset="0"/>
                <a:cs typeface="Arial" panose="020B0604020202020204" pitchFamily="34" charset="0"/>
              </a:rPr>
              <a:t>62% </a:t>
            </a:r>
            <a:r>
              <a:rPr lang="en-US" sz="1800" dirty="0">
                <a:latin typeface="Arial" panose="020B0604020202020204" pitchFamily="34" charset="0"/>
                <a:cs typeface="Arial" panose="020B0604020202020204" pitchFamily="34" charset="0"/>
              </a:rPr>
              <a:t>of total customers in </a:t>
            </a:r>
            <a:r>
              <a:rPr lang="en-US" sz="1800" b="1" dirty="0">
                <a:latin typeface="Arial" panose="020B0604020202020204" pitchFamily="34" charset="0"/>
                <a:cs typeface="Arial" panose="020B0604020202020204" pitchFamily="34" charset="0"/>
              </a:rPr>
              <a:t>["Evening", "Early afternoon", "Afternoon", "Late evening"]</a:t>
            </a:r>
          </a:p>
          <a:p>
            <a:pPr marL="285750" indent="-285750">
              <a:buFont typeface="Courier New" panose="02070309020205020404" pitchFamily="49" charset="0"/>
              <a:buChar char="o"/>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152301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BB5BFB0-D0F5-15D7-9B83-D00519CBE3F1}"/>
              </a:ext>
            </a:extLst>
          </p:cNvPr>
          <p:cNvSpPr txBox="1"/>
          <p:nvPr/>
        </p:nvSpPr>
        <p:spPr>
          <a:xfrm>
            <a:off x="9992845" y="197047"/>
            <a:ext cx="2476264" cy="307777"/>
          </a:xfrm>
          <a:prstGeom prst="rect">
            <a:avLst/>
          </a:prstGeom>
          <a:noFill/>
        </p:spPr>
        <p:txBody>
          <a:bodyPr wrap="square">
            <a:spAutoFit/>
          </a:bodyPr>
          <a:lstStyle/>
          <a:p>
            <a:r>
              <a:rPr lang="en-US" sz="1400" dirty="0"/>
              <a:t>To see interactivity </a:t>
            </a:r>
            <a:r>
              <a:rPr lang="en-US" sz="1400" dirty="0">
                <a:hlinkClick r:id="rId2"/>
              </a:rPr>
              <a:t>Q22.html</a:t>
            </a:r>
            <a:endParaRPr lang="en-US" sz="1400" dirty="0"/>
          </a:p>
        </p:txBody>
      </p:sp>
      <p:pic>
        <p:nvPicPr>
          <p:cNvPr id="6" name="Picture 5" descr="Graphical user interface, chart, histogram&#10;&#10;Description automatically generated">
            <a:extLst>
              <a:ext uri="{FF2B5EF4-FFF2-40B4-BE49-F238E27FC236}">
                <a16:creationId xmlns:a16="http://schemas.microsoft.com/office/drawing/2014/main" id="{9CC0D2A5-A435-8A33-F827-3AAE1DBF6E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8937"/>
            <a:ext cx="12192000" cy="5976966"/>
          </a:xfrm>
          <a:prstGeom prst="rect">
            <a:avLst/>
          </a:prstGeom>
        </p:spPr>
      </p:pic>
      <p:sp>
        <p:nvSpPr>
          <p:cNvPr id="8" name="TextBox 7">
            <a:extLst>
              <a:ext uri="{FF2B5EF4-FFF2-40B4-BE49-F238E27FC236}">
                <a16:creationId xmlns:a16="http://schemas.microsoft.com/office/drawing/2014/main" id="{50A17520-7411-A5B5-F30F-C41FD51BDA3A}"/>
              </a:ext>
            </a:extLst>
          </p:cNvPr>
          <p:cNvSpPr txBox="1"/>
          <p:nvPr/>
        </p:nvSpPr>
        <p:spPr>
          <a:xfrm>
            <a:off x="349302" y="166269"/>
            <a:ext cx="6235336" cy="369332"/>
          </a:xfrm>
          <a:prstGeom prst="rect">
            <a:avLst/>
          </a:prstGeom>
          <a:noFill/>
        </p:spPr>
        <p:txBody>
          <a:bodyPr wrap="square">
            <a:spAutoFit/>
          </a:bodyPr>
          <a:lstStyle/>
          <a:p>
            <a:r>
              <a:rPr lang="en-US" b="0" dirty="0">
                <a:effectLst/>
                <a:latin typeface="Cambria" panose="02040503050406030204" pitchFamily="18" charset="0"/>
                <a:ea typeface="Cambria" panose="02040503050406030204" pitchFamily="18" charset="0"/>
              </a:rPr>
              <a:t>When was the booming period of total orders?</a:t>
            </a:r>
          </a:p>
        </p:txBody>
      </p:sp>
    </p:spTree>
    <p:extLst>
      <p:ext uri="{BB962C8B-B14F-4D97-AF65-F5344CB8AC3E}">
        <p14:creationId xmlns:p14="http://schemas.microsoft.com/office/powerpoint/2010/main" val="4519567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C5056A-8AB1-8A66-7EE6-F28C3CE5576E}"/>
              </a:ext>
            </a:extLst>
          </p:cNvPr>
          <p:cNvSpPr txBox="1"/>
          <p:nvPr/>
        </p:nvSpPr>
        <p:spPr>
          <a:xfrm>
            <a:off x="9992845" y="197047"/>
            <a:ext cx="2476264" cy="307777"/>
          </a:xfrm>
          <a:prstGeom prst="rect">
            <a:avLst/>
          </a:prstGeom>
          <a:noFill/>
        </p:spPr>
        <p:txBody>
          <a:bodyPr wrap="square">
            <a:spAutoFit/>
          </a:bodyPr>
          <a:lstStyle/>
          <a:p>
            <a:r>
              <a:rPr lang="en-US" sz="1400" dirty="0"/>
              <a:t>To see interactivity </a:t>
            </a:r>
            <a:r>
              <a:rPr lang="en-US" sz="1400" dirty="0">
                <a:hlinkClick r:id="rId2"/>
              </a:rPr>
              <a:t>Q24.html</a:t>
            </a:r>
            <a:endParaRPr lang="en-US" sz="1400" dirty="0"/>
          </a:p>
        </p:txBody>
      </p:sp>
      <p:pic>
        <p:nvPicPr>
          <p:cNvPr id="6" name="Picture 5" descr="A picture containing text, room, scene, gambling house&#10;&#10;Description automatically generated">
            <a:extLst>
              <a:ext uri="{FF2B5EF4-FFF2-40B4-BE49-F238E27FC236}">
                <a16:creationId xmlns:a16="http://schemas.microsoft.com/office/drawing/2014/main" id="{72D09780-6359-60D5-9889-1BF70CC59E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2669"/>
            <a:ext cx="12192000" cy="5592661"/>
          </a:xfrm>
          <a:prstGeom prst="rect">
            <a:avLst/>
          </a:prstGeom>
        </p:spPr>
      </p:pic>
      <p:sp>
        <p:nvSpPr>
          <p:cNvPr id="8" name="TextBox 7">
            <a:extLst>
              <a:ext uri="{FF2B5EF4-FFF2-40B4-BE49-F238E27FC236}">
                <a16:creationId xmlns:a16="http://schemas.microsoft.com/office/drawing/2014/main" id="{9CE3E68E-DBBD-B2AB-2CB3-03F3F65FA813}"/>
              </a:ext>
            </a:extLst>
          </p:cNvPr>
          <p:cNvSpPr txBox="1"/>
          <p:nvPr/>
        </p:nvSpPr>
        <p:spPr>
          <a:xfrm>
            <a:off x="339754" y="125700"/>
            <a:ext cx="6233020" cy="369332"/>
          </a:xfrm>
          <a:prstGeom prst="rect">
            <a:avLst/>
          </a:prstGeom>
          <a:noFill/>
        </p:spPr>
        <p:txBody>
          <a:bodyPr wrap="square">
            <a:spAutoFit/>
          </a:bodyPr>
          <a:lstStyle/>
          <a:p>
            <a:r>
              <a:rPr lang="en-US" b="0" dirty="0">
                <a:effectLst/>
                <a:latin typeface="Cambria" panose="02040503050406030204" pitchFamily="18" charset="0"/>
                <a:ea typeface="Cambria" panose="02040503050406030204" pitchFamily="18" charset="0"/>
              </a:rPr>
              <a:t>Is there a particular product that buying from customers?</a:t>
            </a:r>
          </a:p>
        </p:txBody>
      </p:sp>
    </p:spTree>
    <p:extLst>
      <p:ext uri="{BB962C8B-B14F-4D97-AF65-F5344CB8AC3E}">
        <p14:creationId xmlns:p14="http://schemas.microsoft.com/office/powerpoint/2010/main" val="40764575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906663-EA19-FC26-0951-4A764F25BE0A}"/>
              </a:ext>
            </a:extLst>
          </p:cNvPr>
          <p:cNvSpPr txBox="1"/>
          <p:nvPr/>
        </p:nvSpPr>
        <p:spPr>
          <a:xfrm>
            <a:off x="9992845" y="197047"/>
            <a:ext cx="2476264" cy="307777"/>
          </a:xfrm>
          <a:prstGeom prst="rect">
            <a:avLst/>
          </a:prstGeom>
          <a:noFill/>
        </p:spPr>
        <p:txBody>
          <a:bodyPr wrap="square">
            <a:spAutoFit/>
          </a:bodyPr>
          <a:lstStyle/>
          <a:p>
            <a:r>
              <a:rPr lang="en-US" sz="1400" dirty="0"/>
              <a:t>To see interactivity </a:t>
            </a:r>
            <a:r>
              <a:rPr lang="en-US" sz="1400" dirty="0">
                <a:hlinkClick r:id="rId2"/>
              </a:rPr>
              <a:t>Q25.html</a:t>
            </a:r>
            <a:endParaRPr lang="en-US" sz="1400" dirty="0"/>
          </a:p>
        </p:txBody>
      </p:sp>
      <p:pic>
        <p:nvPicPr>
          <p:cNvPr id="6" name="Picture 5" descr="Chart, line chart, histogram&#10;&#10;Description automatically generated">
            <a:extLst>
              <a:ext uri="{FF2B5EF4-FFF2-40B4-BE49-F238E27FC236}">
                <a16:creationId xmlns:a16="http://schemas.microsoft.com/office/drawing/2014/main" id="{7101AC97-5393-7DFD-E027-2FA9B20A1E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68292"/>
            <a:ext cx="12192000" cy="5592661"/>
          </a:xfrm>
          <a:prstGeom prst="rect">
            <a:avLst/>
          </a:prstGeom>
        </p:spPr>
      </p:pic>
      <p:sp>
        <p:nvSpPr>
          <p:cNvPr id="8" name="TextBox 7">
            <a:extLst>
              <a:ext uri="{FF2B5EF4-FFF2-40B4-BE49-F238E27FC236}">
                <a16:creationId xmlns:a16="http://schemas.microsoft.com/office/drawing/2014/main" id="{EA8D9192-5EA6-416F-7B90-0B10B58820EF}"/>
              </a:ext>
            </a:extLst>
          </p:cNvPr>
          <p:cNvSpPr txBox="1"/>
          <p:nvPr/>
        </p:nvSpPr>
        <p:spPr>
          <a:xfrm>
            <a:off x="230697" y="232560"/>
            <a:ext cx="6233020" cy="369332"/>
          </a:xfrm>
          <a:prstGeom prst="rect">
            <a:avLst/>
          </a:prstGeom>
          <a:noFill/>
        </p:spPr>
        <p:txBody>
          <a:bodyPr wrap="square">
            <a:spAutoFit/>
          </a:bodyPr>
          <a:lstStyle/>
          <a:p>
            <a:r>
              <a:rPr lang="en-US" b="0" dirty="0">
                <a:effectLst/>
                <a:latin typeface="Cambria" panose="02040503050406030204" pitchFamily="18" charset="0"/>
                <a:ea typeface="Cambria" panose="02040503050406030204" pitchFamily="18" charset="0"/>
              </a:rPr>
              <a:t>What is the total customers by month and day?</a:t>
            </a:r>
          </a:p>
        </p:txBody>
      </p:sp>
    </p:spTree>
    <p:extLst>
      <p:ext uri="{BB962C8B-B14F-4D97-AF65-F5344CB8AC3E}">
        <p14:creationId xmlns:p14="http://schemas.microsoft.com/office/powerpoint/2010/main" val="9646684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4E64A4-A5BB-1E39-C44F-74E8AB79744A}"/>
              </a:ext>
            </a:extLst>
          </p:cNvPr>
          <p:cNvSpPr txBox="1"/>
          <p:nvPr/>
        </p:nvSpPr>
        <p:spPr>
          <a:xfrm>
            <a:off x="9992845" y="197047"/>
            <a:ext cx="2476264" cy="307777"/>
          </a:xfrm>
          <a:prstGeom prst="rect">
            <a:avLst/>
          </a:prstGeom>
          <a:noFill/>
        </p:spPr>
        <p:txBody>
          <a:bodyPr wrap="square">
            <a:spAutoFit/>
          </a:bodyPr>
          <a:lstStyle/>
          <a:p>
            <a:r>
              <a:rPr lang="en-US" sz="1400" dirty="0"/>
              <a:t>To see interactivity </a:t>
            </a:r>
            <a:r>
              <a:rPr lang="en-US" sz="1400" dirty="0">
                <a:hlinkClick r:id="rId2"/>
              </a:rPr>
              <a:t>Q25.html</a:t>
            </a:r>
            <a:endParaRPr lang="en-US" sz="1400" dirty="0"/>
          </a:p>
        </p:txBody>
      </p:sp>
      <p:pic>
        <p:nvPicPr>
          <p:cNvPr id="6" name="Picture 5" descr="Graphical user interface&#10;&#10;Description automatically generated with low confidence">
            <a:extLst>
              <a:ext uri="{FF2B5EF4-FFF2-40B4-BE49-F238E27FC236}">
                <a16:creationId xmlns:a16="http://schemas.microsoft.com/office/drawing/2014/main" id="{BCC379FB-A517-4D73-7106-3B54704F14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283" y="789970"/>
            <a:ext cx="11009152" cy="6060084"/>
          </a:xfrm>
          <a:prstGeom prst="rect">
            <a:avLst/>
          </a:prstGeom>
        </p:spPr>
      </p:pic>
      <p:sp>
        <p:nvSpPr>
          <p:cNvPr id="8" name="TextBox 7">
            <a:extLst>
              <a:ext uri="{FF2B5EF4-FFF2-40B4-BE49-F238E27FC236}">
                <a16:creationId xmlns:a16="http://schemas.microsoft.com/office/drawing/2014/main" id="{82D7C80C-455F-7BFD-4FF4-E002EFA77799}"/>
              </a:ext>
            </a:extLst>
          </p:cNvPr>
          <p:cNvSpPr txBox="1"/>
          <p:nvPr/>
        </p:nvSpPr>
        <p:spPr>
          <a:xfrm>
            <a:off x="394283" y="135492"/>
            <a:ext cx="6233020" cy="369332"/>
          </a:xfrm>
          <a:prstGeom prst="rect">
            <a:avLst/>
          </a:prstGeom>
          <a:noFill/>
        </p:spPr>
        <p:txBody>
          <a:bodyPr wrap="square">
            <a:spAutoFit/>
          </a:bodyPr>
          <a:lstStyle/>
          <a:p>
            <a:r>
              <a:rPr lang="en-US" b="0" dirty="0">
                <a:effectLst/>
                <a:latin typeface="Cambria" panose="02040503050406030204" pitchFamily="18" charset="0"/>
                <a:ea typeface="Cambria" panose="02040503050406030204" pitchFamily="18" charset="0"/>
              </a:rPr>
              <a:t> What are the most profitable cities and state?</a:t>
            </a:r>
          </a:p>
        </p:txBody>
      </p:sp>
    </p:spTree>
    <p:extLst>
      <p:ext uri="{BB962C8B-B14F-4D97-AF65-F5344CB8AC3E}">
        <p14:creationId xmlns:p14="http://schemas.microsoft.com/office/powerpoint/2010/main" val="30665740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87F88F-09C7-1CEA-8E8B-36245EBF52C5}"/>
              </a:ext>
            </a:extLst>
          </p:cNvPr>
          <p:cNvSpPr txBox="1"/>
          <p:nvPr/>
        </p:nvSpPr>
        <p:spPr>
          <a:xfrm>
            <a:off x="9992845" y="197047"/>
            <a:ext cx="2476264" cy="307777"/>
          </a:xfrm>
          <a:prstGeom prst="rect">
            <a:avLst/>
          </a:prstGeom>
          <a:noFill/>
        </p:spPr>
        <p:txBody>
          <a:bodyPr wrap="square">
            <a:spAutoFit/>
          </a:bodyPr>
          <a:lstStyle/>
          <a:p>
            <a:r>
              <a:rPr lang="en-US" sz="1400" dirty="0"/>
              <a:t>To see interactivity </a:t>
            </a:r>
            <a:r>
              <a:rPr lang="en-US" sz="1400" dirty="0">
                <a:hlinkClick r:id="rId2"/>
              </a:rPr>
              <a:t>Q27.html</a:t>
            </a:r>
            <a:endParaRPr lang="en-US" sz="1400" dirty="0"/>
          </a:p>
        </p:txBody>
      </p:sp>
      <p:pic>
        <p:nvPicPr>
          <p:cNvPr id="6" name="Picture 5" descr="Chart, scatter chart&#10;&#10;Description automatically generated">
            <a:extLst>
              <a:ext uri="{FF2B5EF4-FFF2-40B4-BE49-F238E27FC236}">
                <a16:creationId xmlns:a16="http://schemas.microsoft.com/office/drawing/2014/main" id="{7F08F66F-C7C3-360C-81BF-63EDBDB878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79508"/>
            <a:ext cx="12192000" cy="5981445"/>
          </a:xfrm>
          <a:prstGeom prst="rect">
            <a:avLst/>
          </a:prstGeom>
        </p:spPr>
      </p:pic>
      <p:sp>
        <p:nvSpPr>
          <p:cNvPr id="8" name="TextBox 7">
            <a:extLst>
              <a:ext uri="{FF2B5EF4-FFF2-40B4-BE49-F238E27FC236}">
                <a16:creationId xmlns:a16="http://schemas.microsoft.com/office/drawing/2014/main" id="{08230E15-99F9-B021-50A0-BC6A9846A0BD}"/>
              </a:ext>
            </a:extLst>
          </p:cNvPr>
          <p:cNvSpPr txBox="1"/>
          <p:nvPr/>
        </p:nvSpPr>
        <p:spPr>
          <a:xfrm>
            <a:off x="121641" y="135492"/>
            <a:ext cx="6233020" cy="369332"/>
          </a:xfrm>
          <a:prstGeom prst="rect">
            <a:avLst/>
          </a:prstGeom>
          <a:noFill/>
        </p:spPr>
        <p:txBody>
          <a:bodyPr wrap="square">
            <a:spAutoFit/>
          </a:bodyPr>
          <a:lstStyle/>
          <a:p>
            <a:r>
              <a:rPr lang="en-US" b="0" dirty="0">
                <a:effectLst/>
                <a:latin typeface="Cambria" panose="02040503050406030204" pitchFamily="18" charset="0"/>
                <a:ea typeface="Cambria" panose="02040503050406030204" pitchFamily="18" charset="0"/>
              </a:rPr>
              <a:t>What is the total revenue per customer and orders?</a:t>
            </a:r>
          </a:p>
        </p:txBody>
      </p:sp>
    </p:spTree>
    <p:extLst>
      <p:ext uri="{BB962C8B-B14F-4D97-AF65-F5344CB8AC3E}">
        <p14:creationId xmlns:p14="http://schemas.microsoft.com/office/powerpoint/2010/main" val="23136968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line chart&#10;&#10;Description automatically generated">
            <a:extLst>
              <a:ext uri="{FF2B5EF4-FFF2-40B4-BE49-F238E27FC236}">
                <a16:creationId xmlns:a16="http://schemas.microsoft.com/office/drawing/2014/main" id="{503D84A5-B7A1-CFD4-0126-6F59F70BAF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3964" y="629014"/>
            <a:ext cx="9405697" cy="5937468"/>
          </a:xfrm>
          <a:prstGeom prst="rect">
            <a:avLst/>
          </a:prstGeom>
        </p:spPr>
      </p:pic>
      <p:sp>
        <p:nvSpPr>
          <p:cNvPr id="12" name="TextBox 11">
            <a:extLst>
              <a:ext uri="{FF2B5EF4-FFF2-40B4-BE49-F238E27FC236}">
                <a16:creationId xmlns:a16="http://schemas.microsoft.com/office/drawing/2014/main" id="{C66EC702-80B9-8840-F012-4508A9244C11}"/>
              </a:ext>
            </a:extLst>
          </p:cNvPr>
          <p:cNvSpPr txBox="1"/>
          <p:nvPr/>
        </p:nvSpPr>
        <p:spPr>
          <a:xfrm>
            <a:off x="9817560" y="6473414"/>
            <a:ext cx="2476264" cy="307777"/>
          </a:xfrm>
          <a:prstGeom prst="rect">
            <a:avLst/>
          </a:prstGeom>
          <a:noFill/>
        </p:spPr>
        <p:txBody>
          <a:bodyPr wrap="square">
            <a:spAutoFit/>
          </a:bodyPr>
          <a:lstStyle/>
          <a:p>
            <a:r>
              <a:rPr lang="en-US" sz="1400" dirty="0"/>
              <a:t>To see interactivity </a:t>
            </a:r>
            <a:r>
              <a:rPr lang="en-US" sz="1400" dirty="0">
                <a:hlinkClick r:id="rId3"/>
              </a:rPr>
              <a:t>Q29.html</a:t>
            </a:r>
            <a:endParaRPr lang="en-US" sz="1400" dirty="0"/>
          </a:p>
        </p:txBody>
      </p:sp>
      <p:sp>
        <p:nvSpPr>
          <p:cNvPr id="13" name="Rectangle: Rounded Corners 12">
            <a:extLst>
              <a:ext uri="{FF2B5EF4-FFF2-40B4-BE49-F238E27FC236}">
                <a16:creationId xmlns:a16="http://schemas.microsoft.com/office/drawing/2014/main" id="{67CA266F-4860-534B-1E2F-DCE4C4F46B8B}"/>
              </a:ext>
            </a:extLst>
          </p:cNvPr>
          <p:cNvSpPr/>
          <p:nvPr/>
        </p:nvSpPr>
        <p:spPr>
          <a:xfrm>
            <a:off x="257419" y="504824"/>
            <a:ext cx="2259278" cy="6122479"/>
          </a:xfrm>
          <a:prstGeom prst="roundRect">
            <a:avLst>
              <a:gd name="adj" fmla="val 9846"/>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3A2B610C-032C-B46C-CBB3-23014EF1E199}"/>
              </a:ext>
            </a:extLst>
          </p:cNvPr>
          <p:cNvSpPr txBox="1"/>
          <p:nvPr/>
        </p:nvSpPr>
        <p:spPr>
          <a:xfrm>
            <a:off x="790662" y="629013"/>
            <a:ext cx="1189139" cy="369332"/>
          </a:xfrm>
          <a:prstGeom prst="rect">
            <a:avLst/>
          </a:prstGeom>
          <a:noFill/>
        </p:spPr>
        <p:txBody>
          <a:bodyPr wrap="square">
            <a:spAutoFit/>
          </a:bodyPr>
          <a:lstStyle/>
          <a:p>
            <a:r>
              <a:rPr lang="en-US" sz="1800" b="1" dirty="0">
                <a:latin typeface="Arial" panose="020B0604020202020204" pitchFamily="34" charset="0"/>
                <a:cs typeface="Arial" panose="020B0604020202020204" pitchFamily="34" charset="0"/>
              </a:rPr>
              <a:t>Insights</a:t>
            </a:r>
            <a:endParaRPr lang="en-US" dirty="0"/>
          </a:p>
        </p:txBody>
      </p:sp>
      <p:pic>
        <p:nvPicPr>
          <p:cNvPr id="15" name="Picture 14">
            <a:extLst>
              <a:ext uri="{FF2B5EF4-FFF2-40B4-BE49-F238E27FC236}">
                <a16:creationId xmlns:a16="http://schemas.microsoft.com/office/drawing/2014/main" id="{71750227-5C14-6AD6-2FC3-DE45E20FFF90}"/>
              </a:ext>
            </a:extLst>
          </p:cNvPr>
          <p:cNvPicPr>
            <a:picLocks noChangeAspect="1"/>
          </p:cNvPicPr>
          <p:nvPr/>
        </p:nvPicPr>
        <p:blipFill>
          <a:blip r:embed="rId4"/>
          <a:stretch>
            <a:fillRect/>
          </a:stretch>
        </p:blipFill>
        <p:spPr>
          <a:xfrm>
            <a:off x="506135" y="671415"/>
            <a:ext cx="284527" cy="284527"/>
          </a:xfrm>
          <a:prstGeom prst="rect">
            <a:avLst/>
          </a:prstGeom>
        </p:spPr>
      </p:pic>
      <p:sp>
        <p:nvSpPr>
          <p:cNvPr id="17" name="TextBox 16">
            <a:extLst>
              <a:ext uri="{FF2B5EF4-FFF2-40B4-BE49-F238E27FC236}">
                <a16:creationId xmlns:a16="http://schemas.microsoft.com/office/drawing/2014/main" id="{5D27F4B3-CF96-6977-572B-6A09DA65AE19}"/>
              </a:ext>
            </a:extLst>
          </p:cNvPr>
          <p:cNvSpPr txBox="1"/>
          <p:nvPr/>
        </p:nvSpPr>
        <p:spPr>
          <a:xfrm>
            <a:off x="324133" y="1122533"/>
            <a:ext cx="2109831" cy="5016758"/>
          </a:xfrm>
          <a:prstGeom prst="rect">
            <a:avLst/>
          </a:prstGeom>
          <a:noFill/>
        </p:spPr>
        <p:txBody>
          <a:bodyPr wrap="square">
            <a:spAutoFit/>
          </a:bodyPr>
          <a:lstStyle/>
          <a:p>
            <a:pPr marL="285750" indent="-285750">
              <a:buFont typeface="Wingdings" panose="05000000000000000000" pitchFamily="2" charset="2"/>
              <a:buChar char="Ø"/>
            </a:pPr>
            <a:r>
              <a:rPr lang="en-US" sz="1600" dirty="0"/>
              <a:t>From </a:t>
            </a:r>
            <a:r>
              <a:rPr lang="en-US" sz="1600" b="1" dirty="0"/>
              <a:t>2018 Jan 17 </a:t>
            </a:r>
            <a:r>
              <a:rPr lang="en-US" sz="1600" dirty="0"/>
              <a:t>to </a:t>
            </a:r>
            <a:r>
              <a:rPr lang="en-US" sz="1600" b="1" dirty="0"/>
              <a:t>2018 Sep 3 </a:t>
            </a:r>
            <a:r>
              <a:rPr lang="en-US" sz="1600" dirty="0"/>
              <a:t>accounting for </a:t>
            </a:r>
            <a:r>
              <a:rPr lang="en-US" sz="1600" dirty="0">
                <a:solidFill>
                  <a:srgbClr val="FF0000"/>
                </a:solidFill>
              </a:rPr>
              <a:t>50%</a:t>
            </a:r>
            <a:r>
              <a:rPr lang="en-US" sz="1600" dirty="0"/>
              <a:t> to </a:t>
            </a:r>
            <a:r>
              <a:rPr lang="en-US" sz="1600" dirty="0">
                <a:solidFill>
                  <a:srgbClr val="FF0000"/>
                </a:solidFill>
              </a:rPr>
              <a:t>100%</a:t>
            </a:r>
            <a:r>
              <a:rPr lang="en-US" sz="1600" dirty="0"/>
              <a:t> of all Total revenue</a:t>
            </a:r>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a:t>From </a:t>
            </a:r>
            <a:r>
              <a:rPr lang="en-US" sz="1600" b="1" dirty="0"/>
              <a:t>2017 Nov 11 </a:t>
            </a:r>
            <a:r>
              <a:rPr lang="en-US" sz="1600" dirty="0"/>
              <a:t>to </a:t>
            </a:r>
            <a:r>
              <a:rPr lang="en-US" sz="1600" b="1" dirty="0"/>
              <a:t>2018 May 24 </a:t>
            </a:r>
            <a:r>
              <a:rPr lang="en-US" sz="1600" dirty="0"/>
              <a:t>accounting for </a:t>
            </a:r>
            <a:r>
              <a:rPr lang="en-US" sz="1600" dirty="0">
                <a:solidFill>
                  <a:srgbClr val="FF0000"/>
                </a:solidFill>
              </a:rPr>
              <a:t>45%</a:t>
            </a:r>
            <a:r>
              <a:rPr lang="en-US" sz="1600" dirty="0"/>
              <a:t> of all Total revenue</a:t>
            </a:r>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a:t>From </a:t>
            </a:r>
            <a:r>
              <a:rPr lang="en-US" sz="1600" b="1" dirty="0"/>
              <a:t>2017 Dec 5 </a:t>
            </a:r>
            <a:r>
              <a:rPr lang="en-US" sz="1600" dirty="0"/>
              <a:t>to </a:t>
            </a:r>
            <a:r>
              <a:rPr lang="en-US" sz="1600" b="1" dirty="0"/>
              <a:t>2018 Jan 1 </a:t>
            </a:r>
            <a:r>
              <a:rPr lang="en-US" sz="1600" dirty="0"/>
              <a:t>there was a significant </a:t>
            </a:r>
            <a:r>
              <a:rPr lang="en-US" sz="1600" dirty="0">
                <a:solidFill>
                  <a:srgbClr val="FF0000"/>
                </a:solidFill>
              </a:rPr>
              <a:t>decline</a:t>
            </a:r>
            <a:r>
              <a:rPr lang="en-US" sz="1600" dirty="0"/>
              <a:t> </a:t>
            </a:r>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a:t>From the beginning till </a:t>
            </a:r>
            <a:r>
              <a:rPr lang="en-US" sz="1600" b="1" dirty="0"/>
              <a:t>2017 Jan 17 </a:t>
            </a:r>
            <a:r>
              <a:rPr lang="en-US" sz="1600" dirty="0"/>
              <a:t>accounting for </a:t>
            </a:r>
            <a:r>
              <a:rPr lang="en-US" sz="1600" dirty="0">
                <a:solidFill>
                  <a:srgbClr val="FF0000"/>
                </a:solidFill>
              </a:rPr>
              <a:t>50%</a:t>
            </a:r>
            <a:r>
              <a:rPr lang="en-US" sz="1600" dirty="0"/>
              <a:t> of all Total revenue</a:t>
            </a:r>
          </a:p>
        </p:txBody>
      </p:sp>
      <p:sp>
        <p:nvSpPr>
          <p:cNvPr id="19" name="TextBox 18">
            <a:extLst>
              <a:ext uri="{FF2B5EF4-FFF2-40B4-BE49-F238E27FC236}">
                <a16:creationId xmlns:a16="http://schemas.microsoft.com/office/drawing/2014/main" id="{1EACAB60-4648-C6E7-CFC8-9F53DCECA730}"/>
              </a:ext>
            </a:extLst>
          </p:cNvPr>
          <p:cNvSpPr txBox="1"/>
          <p:nvPr/>
        </p:nvSpPr>
        <p:spPr>
          <a:xfrm>
            <a:off x="352339" y="28848"/>
            <a:ext cx="4622333" cy="369332"/>
          </a:xfrm>
          <a:prstGeom prst="rect">
            <a:avLst/>
          </a:prstGeom>
          <a:noFill/>
        </p:spPr>
        <p:txBody>
          <a:bodyPr wrap="square">
            <a:spAutoFit/>
          </a:bodyPr>
          <a:lstStyle/>
          <a:p>
            <a:r>
              <a:rPr lang="en-US" b="0" dirty="0">
                <a:effectLst/>
                <a:latin typeface="Cambria" panose="02040503050406030204" pitchFamily="18" charset="0"/>
                <a:ea typeface="Cambria" panose="02040503050406030204" pitchFamily="18" charset="0"/>
              </a:rPr>
              <a:t>Where were the peak trends of total revenue?</a:t>
            </a:r>
          </a:p>
        </p:txBody>
      </p:sp>
      <p:sp>
        <p:nvSpPr>
          <p:cNvPr id="21" name="TextBox 20">
            <a:extLst>
              <a:ext uri="{FF2B5EF4-FFF2-40B4-BE49-F238E27FC236}">
                <a16:creationId xmlns:a16="http://schemas.microsoft.com/office/drawing/2014/main" id="{FF3CDAF3-649B-2A5C-D024-86952E9B2251}"/>
              </a:ext>
            </a:extLst>
          </p:cNvPr>
          <p:cNvSpPr txBox="1"/>
          <p:nvPr/>
        </p:nvSpPr>
        <p:spPr>
          <a:xfrm>
            <a:off x="5216554" y="28848"/>
            <a:ext cx="6975446" cy="369332"/>
          </a:xfrm>
          <a:prstGeom prst="rect">
            <a:avLst/>
          </a:prstGeom>
          <a:noFill/>
        </p:spPr>
        <p:txBody>
          <a:bodyPr wrap="square">
            <a:spAutoFit/>
          </a:bodyPr>
          <a:lstStyle/>
          <a:p>
            <a:r>
              <a:rPr lang="en-US" b="0" dirty="0">
                <a:effectLst/>
                <a:latin typeface="Cambria" panose="02040503050406030204" pitchFamily="18" charset="0"/>
                <a:ea typeface="Cambria" panose="02040503050406030204" pitchFamily="18" charset="0"/>
              </a:rPr>
              <a:t>what are the total cumulative revenue and rolling average of revenue?</a:t>
            </a:r>
          </a:p>
        </p:txBody>
      </p:sp>
    </p:spTree>
    <p:extLst>
      <p:ext uri="{BB962C8B-B14F-4D97-AF65-F5344CB8AC3E}">
        <p14:creationId xmlns:p14="http://schemas.microsoft.com/office/powerpoint/2010/main" val="6144101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9A99F6-E257-687F-F2B9-B8F7558B3DF3}"/>
              </a:ext>
            </a:extLst>
          </p:cNvPr>
          <p:cNvSpPr txBox="1"/>
          <p:nvPr/>
        </p:nvSpPr>
        <p:spPr>
          <a:xfrm>
            <a:off x="9809171" y="131337"/>
            <a:ext cx="2476264" cy="307777"/>
          </a:xfrm>
          <a:prstGeom prst="rect">
            <a:avLst/>
          </a:prstGeom>
          <a:noFill/>
        </p:spPr>
        <p:txBody>
          <a:bodyPr wrap="square">
            <a:spAutoFit/>
          </a:bodyPr>
          <a:lstStyle/>
          <a:p>
            <a:r>
              <a:rPr lang="en-US" sz="1400" dirty="0"/>
              <a:t>To see interactivity </a:t>
            </a:r>
            <a:r>
              <a:rPr lang="en-US" sz="1400" dirty="0">
                <a:hlinkClick r:id="rId2"/>
              </a:rPr>
              <a:t>Q30.html</a:t>
            </a:r>
            <a:endParaRPr lang="en-US" sz="1400" dirty="0"/>
          </a:p>
        </p:txBody>
      </p:sp>
      <p:pic>
        <p:nvPicPr>
          <p:cNvPr id="6" name="Picture 5" descr="A picture containing diagram&#10;&#10;Description automatically generated">
            <a:extLst>
              <a:ext uri="{FF2B5EF4-FFF2-40B4-BE49-F238E27FC236}">
                <a16:creationId xmlns:a16="http://schemas.microsoft.com/office/drawing/2014/main" id="{CF0A0AFB-F4B8-F7BD-1356-90B9C5D6F6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4058" y="666225"/>
            <a:ext cx="9127942" cy="5951011"/>
          </a:xfrm>
          <a:prstGeom prst="rect">
            <a:avLst/>
          </a:prstGeom>
        </p:spPr>
      </p:pic>
      <p:sp>
        <p:nvSpPr>
          <p:cNvPr id="8" name="TextBox 7">
            <a:extLst>
              <a:ext uri="{FF2B5EF4-FFF2-40B4-BE49-F238E27FC236}">
                <a16:creationId xmlns:a16="http://schemas.microsoft.com/office/drawing/2014/main" id="{1BD57A64-B7E5-24E0-23C0-A05E97AFC734}"/>
              </a:ext>
            </a:extLst>
          </p:cNvPr>
          <p:cNvSpPr txBox="1"/>
          <p:nvPr/>
        </p:nvSpPr>
        <p:spPr>
          <a:xfrm>
            <a:off x="2955002" y="24870"/>
            <a:ext cx="6063883" cy="584775"/>
          </a:xfrm>
          <a:prstGeom prst="rect">
            <a:avLst/>
          </a:prstGeom>
          <a:noFill/>
        </p:spPr>
        <p:txBody>
          <a:bodyPr wrap="square">
            <a:spAutoFit/>
          </a:bodyPr>
          <a:lstStyle/>
          <a:p>
            <a:r>
              <a:rPr lang="en-US" sz="1600" b="0" dirty="0">
                <a:effectLst/>
                <a:latin typeface="Cambria" panose="02040503050406030204" pitchFamily="18" charset="0"/>
                <a:ea typeface="Cambria" panose="02040503050406030204" pitchFamily="18" charset="0"/>
              </a:rPr>
              <a:t>Who are the highest 10 and lowest 10 seller that achieves the most elevated amount sold by order items?</a:t>
            </a:r>
          </a:p>
        </p:txBody>
      </p:sp>
      <p:sp>
        <p:nvSpPr>
          <p:cNvPr id="9" name="TextBox 8">
            <a:extLst>
              <a:ext uri="{FF2B5EF4-FFF2-40B4-BE49-F238E27FC236}">
                <a16:creationId xmlns:a16="http://schemas.microsoft.com/office/drawing/2014/main" id="{F3FAA907-EFA3-3086-0DBE-16BA927C2A3C}"/>
              </a:ext>
            </a:extLst>
          </p:cNvPr>
          <p:cNvSpPr txBox="1"/>
          <p:nvPr/>
        </p:nvSpPr>
        <p:spPr>
          <a:xfrm>
            <a:off x="686170" y="117203"/>
            <a:ext cx="1243183"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Insights</a:t>
            </a:r>
          </a:p>
        </p:txBody>
      </p:sp>
      <p:sp>
        <p:nvSpPr>
          <p:cNvPr id="10" name="Rectangle: Rounded Corners 9">
            <a:extLst>
              <a:ext uri="{FF2B5EF4-FFF2-40B4-BE49-F238E27FC236}">
                <a16:creationId xmlns:a16="http://schemas.microsoft.com/office/drawing/2014/main" id="{50EC2347-54C8-4CBC-A10E-AB96FB14CA7E}"/>
              </a:ext>
            </a:extLst>
          </p:cNvPr>
          <p:cNvSpPr/>
          <p:nvPr/>
        </p:nvSpPr>
        <p:spPr>
          <a:xfrm>
            <a:off x="130016" y="610353"/>
            <a:ext cx="2621573" cy="6050506"/>
          </a:xfrm>
          <a:prstGeom prst="roundRect">
            <a:avLst>
              <a:gd name="adj" fmla="val 9846"/>
            </a:avLst>
          </a:prstGeom>
          <a:solidFill>
            <a:schemeClr val="tx1">
              <a:lumMod val="85000"/>
              <a:lumOff val="15000"/>
            </a:schemeClr>
          </a:solidFill>
          <a:ln>
            <a:noFill/>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1" name="Picture 10">
            <a:extLst>
              <a:ext uri="{FF2B5EF4-FFF2-40B4-BE49-F238E27FC236}">
                <a16:creationId xmlns:a16="http://schemas.microsoft.com/office/drawing/2014/main" id="{6F7B6125-102E-BAB8-0602-28E6A2B90141}"/>
              </a:ext>
            </a:extLst>
          </p:cNvPr>
          <p:cNvPicPr>
            <a:picLocks noChangeAspect="1"/>
          </p:cNvPicPr>
          <p:nvPr/>
        </p:nvPicPr>
        <p:blipFill>
          <a:blip r:embed="rId4"/>
          <a:stretch>
            <a:fillRect/>
          </a:stretch>
        </p:blipFill>
        <p:spPr>
          <a:xfrm>
            <a:off x="245946" y="56560"/>
            <a:ext cx="464977" cy="521397"/>
          </a:xfrm>
          <a:prstGeom prst="rect">
            <a:avLst/>
          </a:prstGeom>
        </p:spPr>
      </p:pic>
      <p:sp>
        <p:nvSpPr>
          <p:cNvPr id="13" name="TextBox 12">
            <a:extLst>
              <a:ext uri="{FF2B5EF4-FFF2-40B4-BE49-F238E27FC236}">
                <a16:creationId xmlns:a16="http://schemas.microsoft.com/office/drawing/2014/main" id="{740477DA-59F8-3322-FC96-D816E5B70595}"/>
              </a:ext>
            </a:extLst>
          </p:cNvPr>
          <p:cNvSpPr txBox="1"/>
          <p:nvPr/>
        </p:nvSpPr>
        <p:spPr>
          <a:xfrm>
            <a:off x="245946" y="680951"/>
            <a:ext cx="2293220" cy="5909310"/>
          </a:xfrm>
          <a:prstGeom prst="rect">
            <a:avLst/>
          </a:prstGeom>
          <a:noFill/>
        </p:spPr>
        <p:txBody>
          <a:bodyPr wrap="square">
            <a:spAutoFit/>
          </a:bodyPr>
          <a:lstStyle/>
          <a:p>
            <a:pPr marL="285750" indent="-285750">
              <a:buFont typeface="Wingdings" panose="05000000000000000000" pitchFamily="2" charset="2"/>
              <a:buChar char="Ø"/>
            </a:pPr>
            <a:r>
              <a:rPr lang="en-US" sz="1400" dirty="0">
                <a:solidFill>
                  <a:schemeClr val="bg1"/>
                </a:solidFill>
              </a:rPr>
              <a:t>Top </a:t>
            </a:r>
            <a:r>
              <a:rPr lang="en-US" sz="1400" dirty="0">
                <a:solidFill>
                  <a:srgbClr val="FF4343"/>
                </a:solidFill>
              </a:rPr>
              <a:t>10</a:t>
            </a:r>
            <a:r>
              <a:rPr lang="en-US" sz="1400" dirty="0">
                <a:solidFill>
                  <a:schemeClr val="bg1"/>
                </a:solidFill>
              </a:rPr>
              <a:t> sellers accounting for </a:t>
            </a:r>
            <a:r>
              <a:rPr lang="en-US" sz="1400" dirty="0">
                <a:solidFill>
                  <a:srgbClr val="FF4343"/>
                </a:solidFill>
              </a:rPr>
              <a:t>0.003</a:t>
            </a:r>
            <a:r>
              <a:rPr lang="en-US" sz="1400" dirty="0">
                <a:solidFill>
                  <a:schemeClr val="bg1"/>
                </a:solidFill>
              </a:rPr>
              <a:t> of all number of sellers, </a:t>
            </a:r>
            <a:r>
              <a:rPr lang="en-US" sz="1400" dirty="0">
                <a:solidFill>
                  <a:srgbClr val="FF4343"/>
                </a:solidFill>
              </a:rPr>
              <a:t>13% </a:t>
            </a:r>
            <a:r>
              <a:rPr lang="en-US" sz="1400" dirty="0">
                <a:solidFill>
                  <a:schemeClr val="bg1"/>
                </a:solidFill>
              </a:rPr>
              <a:t>of all the amount sold, and </a:t>
            </a:r>
            <a:r>
              <a:rPr lang="en-US" sz="1400" dirty="0">
                <a:solidFill>
                  <a:srgbClr val="FF4343"/>
                </a:solidFill>
              </a:rPr>
              <a:t>10% </a:t>
            </a:r>
            <a:r>
              <a:rPr lang="en-US" sz="1400" dirty="0">
                <a:solidFill>
                  <a:schemeClr val="bg1"/>
                </a:solidFill>
              </a:rPr>
              <a:t>of all the order items</a:t>
            </a:r>
          </a:p>
          <a:p>
            <a:pPr marL="285750" indent="-285750">
              <a:buFont typeface="Wingdings" panose="05000000000000000000" pitchFamily="2" charset="2"/>
              <a:buChar char="Ø"/>
            </a:pPr>
            <a:endParaRPr lang="en-US" sz="1400" dirty="0">
              <a:solidFill>
                <a:schemeClr val="bg1"/>
              </a:solidFill>
            </a:endParaRPr>
          </a:p>
          <a:p>
            <a:pPr marL="285750" indent="-285750">
              <a:buFont typeface="Wingdings" panose="05000000000000000000" pitchFamily="2" charset="2"/>
              <a:buChar char="Ø"/>
            </a:pPr>
            <a:r>
              <a:rPr lang="en-US" sz="1400" dirty="0">
                <a:solidFill>
                  <a:schemeClr val="bg1"/>
                </a:solidFill>
              </a:rPr>
              <a:t>The highest amount sold is not necessarily the highest total of order items for example the highest seller has a total amount sold of </a:t>
            </a:r>
            <a:r>
              <a:rPr lang="en-US" sz="1400" dirty="0">
                <a:solidFill>
                  <a:srgbClr val="FF4343"/>
                </a:solidFill>
              </a:rPr>
              <a:t>244,627</a:t>
            </a:r>
            <a:r>
              <a:rPr lang="en-US" sz="1400" dirty="0">
                <a:solidFill>
                  <a:schemeClr val="bg1"/>
                </a:solidFill>
              </a:rPr>
              <a:t> and a total of order items of </a:t>
            </a:r>
            <a:r>
              <a:rPr lang="en-US" sz="1400" dirty="0">
                <a:solidFill>
                  <a:srgbClr val="FF4343"/>
                </a:solidFill>
              </a:rPr>
              <a:t>532</a:t>
            </a:r>
            <a:r>
              <a:rPr lang="en-US" sz="1400" dirty="0">
                <a:solidFill>
                  <a:schemeClr val="bg1"/>
                </a:solidFill>
              </a:rPr>
              <a:t> although there is a seller who has a total of order items of </a:t>
            </a:r>
            <a:r>
              <a:rPr lang="en-US" sz="1400" dirty="0">
                <a:solidFill>
                  <a:srgbClr val="FF4343"/>
                </a:solidFill>
              </a:rPr>
              <a:t>2,374</a:t>
            </a:r>
            <a:r>
              <a:rPr lang="en-US" sz="1400" dirty="0">
                <a:solidFill>
                  <a:schemeClr val="bg1"/>
                </a:solidFill>
              </a:rPr>
              <a:t> and total amount sold of </a:t>
            </a:r>
            <a:r>
              <a:rPr lang="en-US" sz="1400" b="0" i="0" dirty="0">
                <a:solidFill>
                  <a:srgbClr val="FF4343"/>
                </a:solidFill>
                <a:effectLst/>
                <a:latin typeface="Segoe WPC"/>
              </a:rPr>
              <a:t>143,675</a:t>
            </a:r>
          </a:p>
          <a:p>
            <a:pPr marL="285750" indent="-285750">
              <a:buFont typeface="Wingdings" panose="05000000000000000000" pitchFamily="2" charset="2"/>
              <a:buChar char="Ø"/>
            </a:pPr>
            <a:endParaRPr lang="en-US" sz="1400" dirty="0">
              <a:solidFill>
                <a:srgbClr val="FF4343"/>
              </a:solidFill>
            </a:endParaRPr>
          </a:p>
          <a:p>
            <a:pPr marL="285750" indent="-285750">
              <a:buFont typeface="Wingdings" panose="05000000000000000000" pitchFamily="2" charset="2"/>
              <a:buChar char="Ø"/>
            </a:pPr>
            <a:r>
              <a:rPr lang="en-US" sz="1400" dirty="0">
                <a:solidFill>
                  <a:schemeClr val="bg1"/>
                </a:solidFill>
              </a:rPr>
              <a:t> </a:t>
            </a:r>
            <a:r>
              <a:rPr lang="en-US" sz="1400" b="1" dirty="0">
                <a:solidFill>
                  <a:schemeClr val="bg1"/>
                </a:solidFill>
              </a:rPr>
              <a:t>143,6757e93a43ef30c4f03f38b393420bc753a </a:t>
            </a:r>
            <a:r>
              <a:rPr lang="en-US" sz="1400" dirty="0">
                <a:solidFill>
                  <a:schemeClr val="bg1"/>
                </a:solidFill>
              </a:rPr>
              <a:t>This seller has the most average price per order item </a:t>
            </a:r>
            <a:r>
              <a:rPr lang="en-US" sz="1400" dirty="0">
                <a:solidFill>
                  <a:srgbClr val="FF4343"/>
                </a:solidFill>
              </a:rPr>
              <a:t>512</a:t>
            </a:r>
            <a:r>
              <a:rPr lang="en-US" sz="1400" dirty="0">
                <a:solidFill>
                  <a:schemeClr val="bg1"/>
                </a:solidFill>
              </a:rPr>
              <a:t> a total amount sold of </a:t>
            </a:r>
            <a:r>
              <a:rPr lang="en-US" sz="1400" dirty="0">
                <a:solidFill>
                  <a:srgbClr val="FF4343"/>
                </a:solidFill>
              </a:rPr>
              <a:t>182,878</a:t>
            </a:r>
            <a:r>
              <a:rPr lang="en-US" sz="1400" dirty="0">
                <a:solidFill>
                  <a:schemeClr val="bg1"/>
                </a:solidFill>
              </a:rPr>
              <a:t>, and the total order items </a:t>
            </a:r>
            <a:r>
              <a:rPr lang="en-US" sz="1400" dirty="0">
                <a:solidFill>
                  <a:srgbClr val="FF4343"/>
                </a:solidFill>
              </a:rPr>
              <a:t>357</a:t>
            </a:r>
          </a:p>
        </p:txBody>
      </p:sp>
    </p:spTree>
    <p:extLst>
      <p:ext uri="{BB962C8B-B14F-4D97-AF65-F5344CB8AC3E}">
        <p14:creationId xmlns:p14="http://schemas.microsoft.com/office/powerpoint/2010/main" val="20217569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histogram, scatter chart&#10;&#10;Description automatically generated">
            <a:extLst>
              <a:ext uri="{FF2B5EF4-FFF2-40B4-BE49-F238E27FC236}">
                <a16:creationId xmlns:a16="http://schemas.microsoft.com/office/drawing/2014/main" id="{C0B07C9C-FEED-A6C4-3CB2-104E1FD1A9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2183"/>
            <a:ext cx="12192000" cy="5946655"/>
          </a:xfrm>
          <a:prstGeom prst="rect">
            <a:avLst/>
          </a:prstGeom>
        </p:spPr>
      </p:pic>
      <p:sp>
        <p:nvSpPr>
          <p:cNvPr id="6" name="TextBox 5">
            <a:extLst>
              <a:ext uri="{FF2B5EF4-FFF2-40B4-BE49-F238E27FC236}">
                <a16:creationId xmlns:a16="http://schemas.microsoft.com/office/drawing/2014/main" id="{785E07F3-DE38-54EC-17C2-5DBAE4E84997}"/>
              </a:ext>
            </a:extLst>
          </p:cNvPr>
          <p:cNvSpPr txBox="1"/>
          <p:nvPr/>
        </p:nvSpPr>
        <p:spPr>
          <a:xfrm>
            <a:off x="9809171" y="131337"/>
            <a:ext cx="2476264" cy="307777"/>
          </a:xfrm>
          <a:prstGeom prst="rect">
            <a:avLst/>
          </a:prstGeom>
          <a:noFill/>
        </p:spPr>
        <p:txBody>
          <a:bodyPr wrap="square">
            <a:spAutoFit/>
          </a:bodyPr>
          <a:lstStyle/>
          <a:p>
            <a:r>
              <a:rPr lang="en-US" sz="1400" dirty="0"/>
              <a:t>To see interactivity </a:t>
            </a:r>
            <a:r>
              <a:rPr lang="en-US" sz="1400" dirty="0">
                <a:hlinkClick r:id="rId3"/>
              </a:rPr>
              <a:t>Q31.html</a:t>
            </a:r>
            <a:endParaRPr lang="en-US" sz="1400" dirty="0"/>
          </a:p>
        </p:txBody>
      </p:sp>
      <p:sp>
        <p:nvSpPr>
          <p:cNvPr id="8" name="TextBox 7">
            <a:extLst>
              <a:ext uri="{FF2B5EF4-FFF2-40B4-BE49-F238E27FC236}">
                <a16:creationId xmlns:a16="http://schemas.microsoft.com/office/drawing/2014/main" id="{EC4FB1FE-813A-5064-CDCB-01EC9D95B2C0}"/>
              </a:ext>
            </a:extLst>
          </p:cNvPr>
          <p:cNvSpPr txBox="1"/>
          <p:nvPr/>
        </p:nvSpPr>
        <p:spPr>
          <a:xfrm>
            <a:off x="0" y="69782"/>
            <a:ext cx="6140740" cy="369332"/>
          </a:xfrm>
          <a:prstGeom prst="rect">
            <a:avLst/>
          </a:prstGeom>
          <a:noFill/>
        </p:spPr>
        <p:txBody>
          <a:bodyPr wrap="square">
            <a:spAutoFit/>
          </a:bodyPr>
          <a:lstStyle/>
          <a:p>
            <a:r>
              <a:rPr lang="en-US" b="0" dirty="0">
                <a:effectLst/>
                <a:latin typeface="Cambria" panose="02040503050406030204" pitchFamily="18" charset="0"/>
                <a:ea typeface="Cambria" panose="02040503050406030204" pitchFamily="18" charset="0"/>
              </a:rPr>
              <a:t>Who is the highest seller whose orders have reviews?</a:t>
            </a:r>
          </a:p>
        </p:txBody>
      </p:sp>
    </p:spTree>
    <p:extLst>
      <p:ext uri="{BB962C8B-B14F-4D97-AF65-F5344CB8AC3E}">
        <p14:creationId xmlns:p14="http://schemas.microsoft.com/office/powerpoint/2010/main" val="11451154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73FB3C3-00FB-6438-A3C4-E643B5E23E43}"/>
              </a:ext>
            </a:extLst>
          </p:cNvPr>
          <p:cNvSpPr txBox="1"/>
          <p:nvPr/>
        </p:nvSpPr>
        <p:spPr>
          <a:xfrm>
            <a:off x="9809171" y="131337"/>
            <a:ext cx="2476264" cy="307777"/>
          </a:xfrm>
          <a:prstGeom prst="rect">
            <a:avLst/>
          </a:prstGeom>
          <a:noFill/>
        </p:spPr>
        <p:txBody>
          <a:bodyPr wrap="square">
            <a:spAutoFit/>
          </a:bodyPr>
          <a:lstStyle/>
          <a:p>
            <a:r>
              <a:rPr lang="en-US" sz="1400" dirty="0"/>
              <a:t>To see interactivity </a:t>
            </a:r>
            <a:r>
              <a:rPr lang="en-US" sz="1400" dirty="0">
                <a:hlinkClick r:id="rId2"/>
              </a:rPr>
              <a:t>Q32.html</a:t>
            </a:r>
            <a:endParaRPr lang="en-US" sz="1400" dirty="0"/>
          </a:p>
        </p:txBody>
      </p:sp>
      <p:sp>
        <p:nvSpPr>
          <p:cNvPr id="6" name="TextBox 5">
            <a:extLst>
              <a:ext uri="{FF2B5EF4-FFF2-40B4-BE49-F238E27FC236}">
                <a16:creationId xmlns:a16="http://schemas.microsoft.com/office/drawing/2014/main" id="{01E11BC6-BD01-CBE2-89B5-B58E609F7D82}"/>
              </a:ext>
            </a:extLst>
          </p:cNvPr>
          <p:cNvSpPr txBox="1"/>
          <p:nvPr/>
        </p:nvSpPr>
        <p:spPr>
          <a:xfrm>
            <a:off x="123824" y="0"/>
            <a:ext cx="8156575" cy="664865"/>
          </a:xfrm>
          <a:prstGeom prst="rect">
            <a:avLst/>
          </a:prstGeom>
          <a:noFill/>
        </p:spPr>
        <p:txBody>
          <a:bodyPr wrap="square">
            <a:spAutoFit/>
          </a:bodyPr>
          <a:lstStyle/>
          <a:p>
            <a:r>
              <a:rPr lang="en-US" b="0" dirty="0">
                <a:effectLst/>
                <a:latin typeface="Cambria" panose="02040503050406030204" pitchFamily="18" charset="0"/>
                <a:ea typeface="Cambria" panose="02040503050406030204" pitchFamily="18" charset="0"/>
              </a:rPr>
              <a:t>What is the average purchase approval time, and does it affects repurchase or order status, what is the most frequent time?</a:t>
            </a:r>
          </a:p>
        </p:txBody>
      </p:sp>
      <p:pic>
        <p:nvPicPr>
          <p:cNvPr id="3" name="Picture 2" descr="Chart&#10;&#10;Description automatically generated">
            <a:extLst>
              <a:ext uri="{FF2B5EF4-FFF2-40B4-BE49-F238E27FC236}">
                <a16:creationId xmlns:a16="http://schemas.microsoft.com/office/drawing/2014/main" id="{6F25FE84-4DAC-2057-90F3-67D5A9E179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9369" y="747687"/>
            <a:ext cx="9272631" cy="5830350"/>
          </a:xfrm>
          <a:prstGeom prst="rect">
            <a:avLst/>
          </a:prstGeom>
        </p:spPr>
      </p:pic>
      <p:sp>
        <p:nvSpPr>
          <p:cNvPr id="5" name="Rectangle: Rounded Corners 4">
            <a:extLst>
              <a:ext uri="{FF2B5EF4-FFF2-40B4-BE49-F238E27FC236}">
                <a16:creationId xmlns:a16="http://schemas.microsoft.com/office/drawing/2014/main" id="{5E9B72C3-5C63-ADA5-2078-13A777D2A85E}"/>
              </a:ext>
            </a:extLst>
          </p:cNvPr>
          <p:cNvSpPr/>
          <p:nvPr/>
        </p:nvSpPr>
        <p:spPr>
          <a:xfrm>
            <a:off x="130015" y="664865"/>
            <a:ext cx="2621573" cy="5995994"/>
          </a:xfrm>
          <a:prstGeom prst="roundRect">
            <a:avLst>
              <a:gd name="adj" fmla="val 9846"/>
            </a:avLst>
          </a:prstGeom>
          <a:solidFill>
            <a:schemeClr val="tx1"/>
          </a:solidFill>
          <a:ln>
            <a:noFill/>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A03E6556-9AE7-7916-768F-3C77E22E4D6C}"/>
              </a:ext>
            </a:extLst>
          </p:cNvPr>
          <p:cNvSpPr txBox="1"/>
          <p:nvPr/>
        </p:nvSpPr>
        <p:spPr>
          <a:xfrm>
            <a:off x="208729" y="747687"/>
            <a:ext cx="2464143" cy="5863144"/>
          </a:xfrm>
          <a:prstGeom prst="rect">
            <a:avLst/>
          </a:prstGeom>
          <a:noFill/>
        </p:spPr>
        <p:txBody>
          <a:bodyPr wrap="square">
            <a:spAutoFit/>
          </a:bodyPr>
          <a:lstStyle/>
          <a:p>
            <a:pPr marL="285750" indent="-285750">
              <a:buFont typeface="Wingdings" panose="05000000000000000000" pitchFamily="2" charset="2"/>
              <a:buChar char="v"/>
            </a:pPr>
            <a:r>
              <a:rPr lang="en-US" sz="1500" dirty="0">
                <a:solidFill>
                  <a:schemeClr val="bg1"/>
                </a:solidFill>
              </a:rPr>
              <a:t>When the customer repurchase for </a:t>
            </a:r>
            <a:r>
              <a:rPr lang="en-US" sz="1500" dirty="0">
                <a:solidFill>
                  <a:schemeClr val="accent1"/>
                </a:solidFill>
              </a:rPr>
              <a:t>29</a:t>
            </a:r>
            <a:r>
              <a:rPr lang="en-US" sz="1500" dirty="0">
                <a:solidFill>
                  <a:schemeClr val="bg1"/>
                </a:solidFill>
              </a:rPr>
              <a:t> times the average time approval by the day is </a:t>
            </a:r>
            <a:r>
              <a:rPr lang="en-US" sz="1500" dirty="0">
                <a:solidFill>
                  <a:schemeClr val="accent1"/>
                </a:solidFill>
              </a:rPr>
              <a:t>2</a:t>
            </a:r>
            <a:r>
              <a:rPr lang="en-US" sz="1500" dirty="0">
                <a:solidFill>
                  <a:schemeClr val="bg1"/>
                </a:solidFill>
              </a:rPr>
              <a:t> days</a:t>
            </a:r>
          </a:p>
          <a:p>
            <a:pPr marL="285750" indent="-285750">
              <a:buFont typeface="Wingdings" panose="05000000000000000000" pitchFamily="2" charset="2"/>
              <a:buChar char="v"/>
            </a:pPr>
            <a:endParaRPr lang="en-US" sz="1500" dirty="0">
              <a:solidFill>
                <a:schemeClr val="bg1"/>
              </a:solidFill>
            </a:endParaRPr>
          </a:p>
          <a:p>
            <a:pPr marL="285750" indent="-285750">
              <a:buFont typeface="Wingdings" panose="05000000000000000000" pitchFamily="2" charset="2"/>
              <a:buChar char="v"/>
            </a:pPr>
            <a:r>
              <a:rPr lang="en-US" sz="1500" dirty="0">
                <a:solidFill>
                  <a:schemeClr val="bg1"/>
                </a:solidFill>
              </a:rPr>
              <a:t>When the customer repurchase for </a:t>
            </a:r>
            <a:r>
              <a:rPr lang="en-US" sz="1500" dirty="0">
                <a:solidFill>
                  <a:srgbClr val="FF4343"/>
                </a:solidFill>
              </a:rPr>
              <a:t>16</a:t>
            </a:r>
            <a:r>
              <a:rPr lang="en-US" sz="1500" dirty="0">
                <a:solidFill>
                  <a:schemeClr val="bg1"/>
                </a:solidFill>
              </a:rPr>
              <a:t> times the average time approval by the minute is </a:t>
            </a:r>
            <a:r>
              <a:rPr lang="en-US" sz="1500" dirty="0">
                <a:solidFill>
                  <a:srgbClr val="FF4343"/>
                </a:solidFill>
              </a:rPr>
              <a:t>53</a:t>
            </a:r>
            <a:r>
              <a:rPr lang="en-US" sz="1500" dirty="0">
                <a:solidFill>
                  <a:schemeClr val="bg1"/>
                </a:solidFill>
              </a:rPr>
              <a:t> minutes</a:t>
            </a:r>
          </a:p>
          <a:p>
            <a:pPr marL="285750" indent="-285750">
              <a:buFont typeface="Wingdings" panose="05000000000000000000" pitchFamily="2" charset="2"/>
              <a:buChar char="v"/>
            </a:pPr>
            <a:endParaRPr lang="en-US" sz="1500" dirty="0">
              <a:solidFill>
                <a:schemeClr val="bg1"/>
              </a:solidFill>
            </a:endParaRPr>
          </a:p>
          <a:p>
            <a:pPr marL="285750" indent="-285750">
              <a:buFont typeface="Wingdings" panose="05000000000000000000" pitchFamily="2" charset="2"/>
              <a:buChar char="v"/>
            </a:pPr>
            <a:r>
              <a:rPr lang="en-US" sz="1500" dirty="0">
                <a:solidFill>
                  <a:schemeClr val="bg1"/>
                </a:solidFill>
              </a:rPr>
              <a:t>When the customer repurchase for </a:t>
            </a:r>
            <a:r>
              <a:rPr lang="en-US" sz="1500" dirty="0">
                <a:solidFill>
                  <a:srgbClr val="00B050"/>
                </a:solidFill>
              </a:rPr>
              <a:t>22</a:t>
            </a:r>
            <a:r>
              <a:rPr lang="en-US" sz="1500" dirty="0">
                <a:solidFill>
                  <a:schemeClr val="bg1"/>
                </a:solidFill>
              </a:rPr>
              <a:t> times the average time approval by the hour is </a:t>
            </a:r>
            <a:r>
              <a:rPr lang="en-US" sz="1500" dirty="0">
                <a:solidFill>
                  <a:srgbClr val="00B050"/>
                </a:solidFill>
              </a:rPr>
              <a:t>23</a:t>
            </a:r>
            <a:r>
              <a:rPr lang="en-US" sz="1500" dirty="0">
                <a:solidFill>
                  <a:schemeClr val="bg1"/>
                </a:solidFill>
              </a:rPr>
              <a:t> hours</a:t>
            </a:r>
          </a:p>
          <a:p>
            <a:pPr marL="285750" indent="-285750">
              <a:buFont typeface="Wingdings" panose="05000000000000000000" pitchFamily="2" charset="2"/>
              <a:buChar char="v"/>
            </a:pPr>
            <a:endParaRPr lang="en-US" sz="1500" dirty="0">
              <a:solidFill>
                <a:schemeClr val="bg1"/>
              </a:solidFill>
            </a:endParaRPr>
          </a:p>
          <a:p>
            <a:pPr marL="285750" indent="-285750">
              <a:buFont typeface="Wingdings" panose="05000000000000000000" pitchFamily="2" charset="2"/>
              <a:buChar char="v"/>
            </a:pPr>
            <a:r>
              <a:rPr lang="en-US" sz="1500" dirty="0">
                <a:solidFill>
                  <a:schemeClr val="bg1"/>
                </a:solidFill>
              </a:rPr>
              <a:t>Average time approval by the day is </a:t>
            </a:r>
            <a:r>
              <a:rPr lang="en-US" sz="1500" dirty="0">
                <a:solidFill>
                  <a:srgbClr val="7030A0"/>
                </a:solidFill>
              </a:rPr>
              <a:t>2</a:t>
            </a:r>
            <a:r>
              <a:rPr lang="en-US" sz="1500" dirty="0">
                <a:solidFill>
                  <a:schemeClr val="bg1"/>
                </a:solidFill>
              </a:rPr>
              <a:t> </a:t>
            </a:r>
            <a:r>
              <a:rPr lang="en-US" sz="1500" dirty="0">
                <a:solidFill>
                  <a:srgbClr val="7030A0"/>
                </a:solidFill>
              </a:rPr>
              <a:t>days</a:t>
            </a:r>
            <a:r>
              <a:rPr lang="en-US" sz="1500" dirty="0">
                <a:solidFill>
                  <a:schemeClr val="bg1"/>
                </a:solidFill>
              </a:rPr>
              <a:t>, by the hour is </a:t>
            </a:r>
            <a:r>
              <a:rPr lang="en-US" sz="1500" dirty="0">
                <a:solidFill>
                  <a:srgbClr val="7030A0"/>
                </a:solidFill>
              </a:rPr>
              <a:t>10 hours</a:t>
            </a:r>
            <a:r>
              <a:rPr lang="en-US" sz="1500" dirty="0">
                <a:solidFill>
                  <a:schemeClr val="bg1"/>
                </a:solidFill>
              </a:rPr>
              <a:t>, and by the minute is </a:t>
            </a:r>
            <a:r>
              <a:rPr lang="en-US" sz="1500" dirty="0">
                <a:solidFill>
                  <a:srgbClr val="7030A0"/>
                </a:solidFill>
              </a:rPr>
              <a:t>15 minutes</a:t>
            </a:r>
          </a:p>
          <a:p>
            <a:pPr marL="285750" indent="-285750">
              <a:buFont typeface="Wingdings" panose="05000000000000000000" pitchFamily="2" charset="2"/>
              <a:buChar char="v"/>
            </a:pPr>
            <a:endParaRPr lang="en-US" sz="1500" dirty="0">
              <a:solidFill>
                <a:schemeClr val="bg1"/>
              </a:solidFill>
            </a:endParaRPr>
          </a:p>
          <a:p>
            <a:pPr marL="285750" indent="-285750">
              <a:buFont typeface="Wingdings" panose="05000000000000000000" pitchFamily="2" charset="2"/>
              <a:buChar char="v"/>
            </a:pPr>
            <a:r>
              <a:rPr lang="en-US" sz="1500" dirty="0">
                <a:solidFill>
                  <a:schemeClr val="bg1"/>
                </a:solidFill>
              </a:rPr>
              <a:t>Most frequently the time approval is in </a:t>
            </a:r>
            <a:r>
              <a:rPr lang="en-US" sz="1500" dirty="0">
                <a:solidFill>
                  <a:schemeClr val="accent4">
                    <a:lumMod val="75000"/>
                  </a:schemeClr>
                </a:solidFill>
              </a:rPr>
              <a:t>minutes</a:t>
            </a:r>
          </a:p>
        </p:txBody>
      </p:sp>
    </p:spTree>
    <p:extLst>
      <p:ext uri="{BB962C8B-B14F-4D97-AF65-F5344CB8AC3E}">
        <p14:creationId xmlns:p14="http://schemas.microsoft.com/office/powerpoint/2010/main" val="1004954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D731904-7733-45B0-902C-289497204C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504E6397-35D7-4AEC-9DA9-B7F6B12B88A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54416" y="133462"/>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2FED999C-8CF9-BDBB-BF18-C41399308566}"/>
              </a:ext>
            </a:extLst>
          </p:cNvPr>
          <p:cNvSpPr txBox="1"/>
          <p:nvPr/>
        </p:nvSpPr>
        <p:spPr>
          <a:xfrm>
            <a:off x="1051560" y="380326"/>
            <a:ext cx="3538728" cy="1645920"/>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200" i="0" kern="1200" dirty="0">
                <a:solidFill>
                  <a:schemeClr val="tx1"/>
                </a:solidFill>
                <a:effectLst/>
                <a:latin typeface="+mj-lt"/>
                <a:ea typeface="+mj-ea"/>
                <a:cs typeface="+mj-cs"/>
              </a:rPr>
              <a:t>Example of a product listing on a marketplace</a:t>
            </a:r>
          </a:p>
        </p:txBody>
      </p:sp>
      <p:sp>
        <p:nvSpPr>
          <p:cNvPr id="32" name="Rectangle 31">
            <a:extLst>
              <a:ext uri="{FF2B5EF4-FFF2-40B4-BE49-F238E27FC236}">
                <a16:creationId xmlns:a16="http://schemas.microsoft.com/office/drawing/2014/main" id="{62C5A04F-2AEB-4631-8314-A8B812E1EC8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0408" y="826076"/>
            <a:ext cx="128016" cy="704088"/>
          </a:xfrm>
          <a:prstGeom prst="rect">
            <a:avLst/>
          </a:prstGeom>
          <a:solidFill>
            <a:schemeClr val="accent1"/>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4" name="Rectangle 33">
            <a:extLst>
              <a:ext uri="{FF2B5EF4-FFF2-40B4-BE49-F238E27FC236}">
                <a16:creationId xmlns:a16="http://schemas.microsoft.com/office/drawing/2014/main" id="{4B2B1C70-BF3F-41BD-871B-63D8F911F77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5400000">
            <a:off x="4495211" y="1168975"/>
            <a:ext cx="1463040" cy="18288"/>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CDAD4684-7E26-7F90-A2EC-18561607816B}"/>
              </a:ext>
            </a:extLst>
          </p:cNvPr>
          <p:cNvSpPr txBox="1"/>
          <p:nvPr/>
        </p:nvSpPr>
        <p:spPr>
          <a:xfrm>
            <a:off x="5549066" y="380326"/>
            <a:ext cx="6007608" cy="1645920"/>
          </a:xfrm>
          <a:prstGeom prst="rect">
            <a:avLst/>
          </a:prstGeom>
        </p:spPr>
        <p:txBody>
          <a:bodyPr vert="horz" lIns="91440" tIns="45720" rIns="91440" bIns="45720" rtlCol="0" anchor="ctr">
            <a:normAutofit/>
          </a:bodyPr>
          <a:lstStyle/>
          <a:p>
            <a:pPr defTabSz="914400" fontAlgn="base">
              <a:lnSpc>
                <a:spcPct val="90000"/>
              </a:lnSpc>
              <a:spcAft>
                <a:spcPts val="600"/>
              </a:spcAft>
            </a:pPr>
            <a:r>
              <a:rPr lang="en-US" b="1" i="0" dirty="0">
                <a:effectLst/>
              </a:rPr>
              <a:t>Data Schema</a:t>
            </a:r>
          </a:p>
          <a:p>
            <a:pPr indent="-228600" defTabSz="914400" fontAlgn="base">
              <a:lnSpc>
                <a:spcPct val="90000"/>
              </a:lnSpc>
              <a:spcAft>
                <a:spcPts val="600"/>
              </a:spcAft>
              <a:buFont typeface="Arial" panose="020B0604020202020204" pitchFamily="34" charset="0"/>
              <a:buChar char="•"/>
            </a:pPr>
            <a:endParaRPr lang="en-US" b="1" i="0" dirty="0">
              <a:effectLst/>
            </a:endParaRPr>
          </a:p>
          <a:p>
            <a:pPr indent="-228600" defTabSz="914400" fontAlgn="base">
              <a:lnSpc>
                <a:spcPct val="90000"/>
              </a:lnSpc>
              <a:spcAft>
                <a:spcPts val="600"/>
              </a:spcAft>
              <a:buFont typeface="Arial" panose="020B0604020202020204" pitchFamily="34" charset="0"/>
              <a:buChar char="•"/>
            </a:pPr>
            <a:r>
              <a:rPr lang="en-US" b="0" i="0" dirty="0">
                <a:effectLst/>
              </a:rPr>
              <a:t>The data is divided in multiple datasets for better understanding and organization. Please refer to the following data schema when working with it:</a:t>
            </a:r>
          </a:p>
          <a:p>
            <a:pPr indent="-228600" defTabSz="914400">
              <a:lnSpc>
                <a:spcPct val="90000"/>
              </a:lnSpc>
              <a:spcAft>
                <a:spcPts val="600"/>
              </a:spcAft>
              <a:buFont typeface="Arial" panose="020B0604020202020204" pitchFamily="34" charset="0"/>
              <a:buChar char="•"/>
            </a:pPr>
            <a:endParaRPr lang="en-US" dirty="0"/>
          </a:p>
        </p:txBody>
      </p:sp>
      <p:pic>
        <p:nvPicPr>
          <p:cNvPr id="10" name="Picture 9" descr="Graphical user interface, text&#10;&#10;Description automatically generated">
            <a:extLst>
              <a:ext uri="{FF2B5EF4-FFF2-40B4-BE49-F238E27FC236}">
                <a16:creationId xmlns:a16="http://schemas.microsoft.com/office/drawing/2014/main" id="{3F765DB4-C4E8-100E-00C6-92470823E4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67956"/>
            <a:ext cx="5588912" cy="4090044"/>
          </a:xfrm>
          <a:prstGeom prst="rect">
            <a:avLst/>
          </a:prstGeom>
          <a:solidFill>
            <a:schemeClr val="bg1"/>
          </a:solidFill>
          <a:ln w="12700">
            <a:solidFill>
              <a:srgbClr val="DEDEDE"/>
            </a:solidFill>
          </a:ln>
          <a:effectLst>
            <a:outerShdw blurRad="50800" dist="38100" dir="2700000" algn="tl" rotWithShape="0">
              <a:schemeClr val="bg2">
                <a:lumMod val="85000"/>
                <a:alpha val="50000"/>
              </a:schemeClr>
            </a:outerShdw>
          </a:effectLst>
        </p:spPr>
      </p:pic>
      <p:pic>
        <p:nvPicPr>
          <p:cNvPr id="27" name="Picture 26" descr="Diagram&#10;&#10;Description automatically generated">
            <a:extLst>
              <a:ext uri="{FF2B5EF4-FFF2-40B4-BE49-F238E27FC236}">
                <a16:creationId xmlns:a16="http://schemas.microsoft.com/office/drawing/2014/main" id="{D364AB01-7E7E-A569-3B4E-4AD243DF9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912" y="2767811"/>
            <a:ext cx="6603088" cy="4090044"/>
          </a:xfrm>
          <a:prstGeom prst="rect">
            <a:avLst/>
          </a:prstGeom>
        </p:spPr>
      </p:pic>
    </p:spTree>
    <p:extLst>
      <p:ext uri="{BB962C8B-B14F-4D97-AF65-F5344CB8AC3E}">
        <p14:creationId xmlns:p14="http://schemas.microsoft.com/office/powerpoint/2010/main" val="37654453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73FB3C3-00FB-6438-A3C4-E643B5E23E43}"/>
              </a:ext>
            </a:extLst>
          </p:cNvPr>
          <p:cNvSpPr txBox="1"/>
          <p:nvPr/>
        </p:nvSpPr>
        <p:spPr>
          <a:xfrm>
            <a:off x="9809171" y="131337"/>
            <a:ext cx="2476264" cy="307777"/>
          </a:xfrm>
          <a:prstGeom prst="rect">
            <a:avLst/>
          </a:prstGeom>
          <a:noFill/>
        </p:spPr>
        <p:txBody>
          <a:bodyPr wrap="square">
            <a:spAutoFit/>
          </a:bodyPr>
          <a:lstStyle/>
          <a:p>
            <a:r>
              <a:rPr lang="en-US" sz="1400" dirty="0"/>
              <a:t>To see interactivity </a:t>
            </a:r>
            <a:r>
              <a:rPr lang="en-US" sz="1400" dirty="0">
                <a:hlinkClick r:id="rId2"/>
              </a:rPr>
              <a:t>Q33.html</a:t>
            </a:r>
            <a:endParaRPr lang="en-US" sz="1400" dirty="0"/>
          </a:p>
        </p:txBody>
      </p:sp>
      <p:sp>
        <p:nvSpPr>
          <p:cNvPr id="6" name="TextBox 5">
            <a:extLst>
              <a:ext uri="{FF2B5EF4-FFF2-40B4-BE49-F238E27FC236}">
                <a16:creationId xmlns:a16="http://schemas.microsoft.com/office/drawing/2014/main" id="{01E11BC6-BD01-CBE2-89B5-B58E609F7D82}"/>
              </a:ext>
            </a:extLst>
          </p:cNvPr>
          <p:cNvSpPr txBox="1"/>
          <p:nvPr/>
        </p:nvSpPr>
        <p:spPr>
          <a:xfrm>
            <a:off x="123824" y="0"/>
            <a:ext cx="8156575" cy="664865"/>
          </a:xfrm>
          <a:prstGeom prst="rect">
            <a:avLst/>
          </a:prstGeom>
          <a:noFill/>
        </p:spPr>
        <p:txBody>
          <a:bodyPr wrap="square">
            <a:spAutoFit/>
          </a:bodyPr>
          <a:lstStyle/>
          <a:p>
            <a:r>
              <a:rPr lang="en-US" b="0" dirty="0">
                <a:effectLst/>
                <a:latin typeface="Cambria" panose="02040503050406030204" pitchFamily="18" charset="0"/>
                <a:ea typeface="Cambria" panose="02040503050406030204" pitchFamily="18" charset="0"/>
              </a:rPr>
              <a:t>What is the average purchase approval time, and does it affects repurchase or order status, what is the most frequent time?</a:t>
            </a:r>
          </a:p>
        </p:txBody>
      </p:sp>
      <p:sp>
        <p:nvSpPr>
          <p:cNvPr id="5" name="Rectangle: Rounded Corners 4">
            <a:extLst>
              <a:ext uri="{FF2B5EF4-FFF2-40B4-BE49-F238E27FC236}">
                <a16:creationId xmlns:a16="http://schemas.microsoft.com/office/drawing/2014/main" id="{5E9B72C3-5C63-ADA5-2078-13A777D2A85E}"/>
              </a:ext>
            </a:extLst>
          </p:cNvPr>
          <p:cNvSpPr/>
          <p:nvPr/>
        </p:nvSpPr>
        <p:spPr>
          <a:xfrm>
            <a:off x="130015" y="664865"/>
            <a:ext cx="2621573" cy="5995994"/>
          </a:xfrm>
          <a:prstGeom prst="roundRect">
            <a:avLst>
              <a:gd name="adj" fmla="val 9846"/>
            </a:avLst>
          </a:prstGeom>
          <a:solidFill>
            <a:schemeClr val="tx1"/>
          </a:solidFill>
          <a:ln>
            <a:noFill/>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A03E6556-9AE7-7916-768F-3C77E22E4D6C}"/>
              </a:ext>
            </a:extLst>
          </p:cNvPr>
          <p:cNvSpPr txBox="1"/>
          <p:nvPr/>
        </p:nvSpPr>
        <p:spPr>
          <a:xfrm>
            <a:off x="180348" y="863102"/>
            <a:ext cx="2520906" cy="5632311"/>
          </a:xfrm>
          <a:prstGeom prst="rect">
            <a:avLst/>
          </a:prstGeom>
          <a:noFill/>
        </p:spPr>
        <p:txBody>
          <a:bodyPr wrap="square">
            <a:spAutoFit/>
          </a:bodyPr>
          <a:lstStyle/>
          <a:p>
            <a:pPr marL="285750" indent="-285750">
              <a:buFont typeface="Wingdings" panose="05000000000000000000" pitchFamily="2" charset="2"/>
              <a:buChar char="v"/>
            </a:pPr>
            <a:r>
              <a:rPr lang="en-US" sz="1500" dirty="0">
                <a:solidFill>
                  <a:schemeClr val="bg1"/>
                </a:solidFill>
              </a:rPr>
              <a:t>When the customer repurchase for </a:t>
            </a:r>
            <a:r>
              <a:rPr lang="en-US" sz="1500" dirty="0">
                <a:solidFill>
                  <a:schemeClr val="accent1"/>
                </a:solidFill>
              </a:rPr>
              <a:t>26</a:t>
            </a:r>
            <a:r>
              <a:rPr lang="en-US" sz="1500" dirty="0">
                <a:solidFill>
                  <a:schemeClr val="bg1"/>
                </a:solidFill>
              </a:rPr>
              <a:t> times the average time approval by the day is </a:t>
            </a:r>
            <a:r>
              <a:rPr lang="en-US" sz="1500" dirty="0">
                <a:solidFill>
                  <a:schemeClr val="accent1"/>
                </a:solidFill>
              </a:rPr>
              <a:t>9</a:t>
            </a:r>
            <a:r>
              <a:rPr lang="en-US" sz="1500" dirty="0">
                <a:solidFill>
                  <a:schemeClr val="bg1"/>
                </a:solidFill>
              </a:rPr>
              <a:t> days</a:t>
            </a:r>
          </a:p>
          <a:p>
            <a:pPr marL="285750" indent="-285750">
              <a:buFont typeface="Wingdings" panose="05000000000000000000" pitchFamily="2" charset="2"/>
              <a:buChar char="v"/>
            </a:pPr>
            <a:endParaRPr lang="en-US" sz="1500" dirty="0">
              <a:solidFill>
                <a:schemeClr val="bg1"/>
              </a:solidFill>
            </a:endParaRPr>
          </a:p>
          <a:p>
            <a:pPr marL="285750" indent="-285750">
              <a:buFont typeface="Wingdings" panose="05000000000000000000" pitchFamily="2" charset="2"/>
              <a:buChar char="v"/>
            </a:pPr>
            <a:r>
              <a:rPr lang="en-US" sz="1500" dirty="0">
                <a:solidFill>
                  <a:schemeClr val="bg1"/>
                </a:solidFill>
              </a:rPr>
              <a:t>When the customer repurchase for </a:t>
            </a:r>
            <a:r>
              <a:rPr lang="en-US" sz="1500" dirty="0">
                <a:solidFill>
                  <a:srgbClr val="FF4343"/>
                </a:solidFill>
              </a:rPr>
              <a:t>2</a:t>
            </a:r>
            <a:r>
              <a:rPr lang="en-US" sz="1500" dirty="0">
                <a:solidFill>
                  <a:schemeClr val="bg1"/>
                </a:solidFill>
              </a:rPr>
              <a:t> times the average time approval by the minute is </a:t>
            </a:r>
            <a:r>
              <a:rPr lang="en-US" sz="1500" dirty="0">
                <a:solidFill>
                  <a:srgbClr val="FF4343"/>
                </a:solidFill>
              </a:rPr>
              <a:t>0.1</a:t>
            </a:r>
            <a:r>
              <a:rPr lang="en-US" sz="1500" dirty="0">
                <a:solidFill>
                  <a:schemeClr val="bg1"/>
                </a:solidFill>
              </a:rPr>
              <a:t> minutes</a:t>
            </a:r>
          </a:p>
          <a:p>
            <a:pPr marL="285750" indent="-285750">
              <a:buFont typeface="Wingdings" panose="05000000000000000000" pitchFamily="2" charset="2"/>
              <a:buChar char="v"/>
            </a:pPr>
            <a:endParaRPr lang="en-US" sz="1500" dirty="0">
              <a:solidFill>
                <a:schemeClr val="bg1"/>
              </a:solidFill>
            </a:endParaRPr>
          </a:p>
          <a:p>
            <a:pPr marL="285750" indent="-285750">
              <a:buFont typeface="Wingdings" panose="05000000000000000000" pitchFamily="2" charset="2"/>
              <a:buChar char="v"/>
            </a:pPr>
            <a:r>
              <a:rPr lang="en-US" sz="1500" dirty="0">
                <a:solidFill>
                  <a:schemeClr val="bg1"/>
                </a:solidFill>
              </a:rPr>
              <a:t>When the customer repurchase for </a:t>
            </a:r>
            <a:r>
              <a:rPr lang="en-US" sz="1500" dirty="0">
                <a:solidFill>
                  <a:srgbClr val="00B050"/>
                </a:solidFill>
              </a:rPr>
              <a:t>16</a:t>
            </a:r>
            <a:r>
              <a:rPr lang="en-US" sz="1500" dirty="0">
                <a:solidFill>
                  <a:schemeClr val="bg1"/>
                </a:solidFill>
              </a:rPr>
              <a:t> times the average time approval by the hour is </a:t>
            </a:r>
            <a:r>
              <a:rPr lang="en-US" sz="1500" dirty="0">
                <a:solidFill>
                  <a:srgbClr val="00B050"/>
                </a:solidFill>
              </a:rPr>
              <a:t>9</a:t>
            </a:r>
            <a:r>
              <a:rPr lang="en-US" sz="1500" dirty="0">
                <a:solidFill>
                  <a:schemeClr val="bg1"/>
                </a:solidFill>
              </a:rPr>
              <a:t> hours</a:t>
            </a:r>
          </a:p>
          <a:p>
            <a:pPr marL="285750" indent="-285750">
              <a:buFont typeface="Wingdings" panose="05000000000000000000" pitchFamily="2" charset="2"/>
              <a:buChar char="v"/>
            </a:pPr>
            <a:endParaRPr lang="en-US" sz="1500" dirty="0">
              <a:solidFill>
                <a:schemeClr val="bg1"/>
              </a:solidFill>
            </a:endParaRPr>
          </a:p>
          <a:p>
            <a:pPr marL="285750" indent="-285750">
              <a:buFont typeface="Wingdings" panose="05000000000000000000" pitchFamily="2" charset="2"/>
              <a:buChar char="v"/>
            </a:pPr>
            <a:r>
              <a:rPr lang="en-US" sz="1500" dirty="0">
                <a:solidFill>
                  <a:schemeClr val="bg1"/>
                </a:solidFill>
              </a:rPr>
              <a:t>Average time approval by the day is </a:t>
            </a:r>
            <a:r>
              <a:rPr lang="en-US" sz="1500" dirty="0">
                <a:solidFill>
                  <a:schemeClr val="accent4">
                    <a:lumMod val="60000"/>
                    <a:lumOff val="40000"/>
                  </a:schemeClr>
                </a:solidFill>
              </a:rPr>
              <a:t>3 days</a:t>
            </a:r>
            <a:r>
              <a:rPr lang="en-US" sz="1500" dirty="0">
                <a:solidFill>
                  <a:schemeClr val="bg1"/>
                </a:solidFill>
              </a:rPr>
              <a:t>, by the hour is </a:t>
            </a:r>
            <a:r>
              <a:rPr lang="en-US" sz="1500" dirty="0">
                <a:solidFill>
                  <a:schemeClr val="accent4">
                    <a:lumMod val="60000"/>
                    <a:lumOff val="40000"/>
                  </a:schemeClr>
                </a:solidFill>
              </a:rPr>
              <a:t>14 hours</a:t>
            </a:r>
            <a:r>
              <a:rPr lang="en-US" sz="1500" dirty="0">
                <a:solidFill>
                  <a:schemeClr val="bg1"/>
                </a:solidFill>
              </a:rPr>
              <a:t>, by the seconds is </a:t>
            </a:r>
            <a:r>
              <a:rPr lang="en-US" sz="1500" dirty="0">
                <a:solidFill>
                  <a:schemeClr val="accent4">
                    <a:lumMod val="60000"/>
                    <a:lumOff val="40000"/>
                  </a:schemeClr>
                </a:solidFill>
              </a:rPr>
              <a:t>40 seconds</a:t>
            </a:r>
            <a:r>
              <a:rPr lang="en-US" sz="1500" dirty="0">
                <a:solidFill>
                  <a:schemeClr val="bg1"/>
                </a:solidFill>
              </a:rPr>
              <a:t>, and by the minute is </a:t>
            </a:r>
            <a:r>
              <a:rPr lang="en-US" sz="1500" dirty="0">
                <a:solidFill>
                  <a:schemeClr val="accent4">
                    <a:lumMod val="60000"/>
                    <a:lumOff val="40000"/>
                  </a:schemeClr>
                </a:solidFill>
              </a:rPr>
              <a:t>32 minutes</a:t>
            </a:r>
          </a:p>
          <a:p>
            <a:pPr marL="285750" indent="-285750">
              <a:buFont typeface="Wingdings" panose="05000000000000000000" pitchFamily="2" charset="2"/>
              <a:buChar char="v"/>
            </a:pPr>
            <a:endParaRPr lang="en-US" sz="1500" dirty="0">
              <a:solidFill>
                <a:schemeClr val="bg1"/>
              </a:solidFill>
            </a:endParaRPr>
          </a:p>
          <a:p>
            <a:pPr marL="285750" indent="-285750">
              <a:buFont typeface="Wingdings" panose="05000000000000000000" pitchFamily="2" charset="2"/>
              <a:buChar char="v"/>
            </a:pPr>
            <a:r>
              <a:rPr lang="en-US" sz="1500" dirty="0">
                <a:solidFill>
                  <a:schemeClr val="bg1"/>
                </a:solidFill>
              </a:rPr>
              <a:t>Most frequently the time approval is in </a:t>
            </a:r>
            <a:r>
              <a:rPr lang="en-US" sz="1500" dirty="0">
                <a:solidFill>
                  <a:srgbClr val="00B0F0"/>
                </a:solidFill>
              </a:rPr>
              <a:t>days 78823</a:t>
            </a:r>
          </a:p>
        </p:txBody>
      </p:sp>
      <p:pic>
        <p:nvPicPr>
          <p:cNvPr id="10" name="Picture 9" descr="A picture containing graphical user interface&#10;&#10;Description automatically generated">
            <a:extLst>
              <a:ext uri="{FF2B5EF4-FFF2-40B4-BE49-F238E27FC236}">
                <a16:creationId xmlns:a16="http://schemas.microsoft.com/office/drawing/2014/main" id="{500AD9BB-7034-478B-83C8-0D989435B3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9370" y="764084"/>
            <a:ext cx="9272630" cy="5830349"/>
          </a:xfrm>
          <a:prstGeom prst="rect">
            <a:avLst/>
          </a:prstGeom>
        </p:spPr>
      </p:pic>
    </p:spTree>
    <p:extLst>
      <p:ext uri="{BB962C8B-B14F-4D97-AF65-F5344CB8AC3E}">
        <p14:creationId xmlns:p14="http://schemas.microsoft.com/office/powerpoint/2010/main" val="7611716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C7E9F1-F67A-E90A-6171-DA4519A8E521}"/>
              </a:ext>
            </a:extLst>
          </p:cNvPr>
          <p:cNvPicPr>
            <a:picLocks noChangeAspect="1"/>
          </p:cNvPicPr>
          <p:nvPr/>
        </p:nvPicPr>
        <p:blipFill>
          <a:blip r:embed="rId2"/>
          <a:stretch>
            <a:fillRect/>
          </a:stretch>
        </p:blipFill>
        <p:spPr>
          <a:xfrm>
            <a:off x="1942010" y="338474"/>
            <a:ext cx="10249989" cy="2646093"/>
          </a:xfrm>
          <a:prstGeom prst="rect">
            <a:avLst/>
          </a:prstGeom>
        </p:spPr>
      </p:pic>
      <p:pic>
        <p:nvPicPr>
          <p:cNvPr id="7" name="Picture 6" descr="Chart&#10;&#10;Description automatically generated">
            <a:extLst>
              <a:ext uri="{FF2B5EF4-FFF2-40B4-BE49-F238E27FC236}">
                <a16:creationId xmlns:a16="http://schemas.microsoft.com/office/drawing/2014/main" id="{DE5AF3F4-BBAC-4C3E-D056-47265E2019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2011" y="3013166"/>
            <a:ext cx="10249989" cy="3844834"/>
          </a:xfrm>
          <a:prstGeom prst="rect">
            <a:avLst/>
          </a:prstGeom>
        </p:spPr>
      </p:pic>
      <p:sp>
        <p:nvSpPr>
          <p:cNvPr id="8" name="TextBox 7">
            <a:extLst>
              <a:ext uri="{FF2B5EF4-FFF2-40B4-BE49-F238E27FC236}">
                <a16:creationId xmlns:a16="http://schemas.microsoft.com/office/drawing/2014/main" id="{22ED949C-7AAA-CEB5-B2A7-7376576FF065}"/>
              </a:ext>
            </a:extLst>
          </p:cNvPr>
          <p:cNvSpPr txBox="1"/>
          <p:nvPr/>
        </p:nvSpPr>
        <p:spPr>
          <a:xfrm>
            <a:off x="9834338" y="59296"/>
            <a:ext cx="2476264" cy="307777"/>
          </a:xfrm>
          <a:prstGeom prst="rect">
            <a:avLst/>
          </a:prstGeom>
          <a:noFill/>
        </p:spPr>
        <p:txBody>
          <a:bodyPr wrap="square">
            <a:spAutoFit/>
          </a:bodyPr>
          <a:lstStyle/>
          <a:p>
            <a:r>
              <a:rPr lang="en-US" sz="1400" dirty="0"/>
              <a:t>To see interactivity </a:t>
            </a:r>
            <a:r>
              <a:rPr lang="en-US" sz="1400" dirty="0">
                <a:hlinkClick r:id="rId4"/>
              </a:rPr>
              <a:t>Q34.html</a:t>
            </a:r>
            <a:endParaRPr lang="en-US" sz="1400" dirty="0"/>
          </a:p>
        </p:txBody>
      </p:sp>
      <p:sp>
        <p:nvSpPr>
          <p:cNvPr id="10" name="TextBox 9">
            <a:extLst>
              <a:ext uri="{FF2B5EF4-FFF2-40B4-BE49-F238E27FC236}">
                <a16:creationId xmlns:a16="http://schemas.microsoft.com/office/drawing/2014/main" id="{9A6D29B3-B018-8AF0-630E-9327E5700ED5}"/>
              </a:ext>
            </a:extLst>
          </p:cNvPr>
          <p:cNvSpPr txBox="1"/>
          <p:nvPr/>
        </p:nvSpPr>
        <p:spPr>
          <a:xfrm>
            <a:off x="1942010" y="0"/>
            <a:ext cx="7451520" cy="338554"/>
          </a:xfrm>
          <a:prstGeom prst="rect">
            <a:avLst/>
          </a:prstGeom>
          <a:noFill/>
        </p:spPr>
        <p:txBody>
          <a:bodyPr wrap="square">
            <a:spAutoFit/>
          </a:bodyPr>
          <a:lstStyle/>
          <a:p>
            <a:r>
              <a:rPr lang="en-US" sz="1600" b="0" dirty="0">
                <a:effectLst/>
                <a:latin typeface="Cambria" panose="02040503050406030204" pitchFamily="18" charset="0"/>
                <a:ea typeface="Cambria" panose="02040503050406030204" pitchFamily="18" charset="0"/>
              </a:rPr>
              <a:t>Does the delivery time impact repurchase or reviews?</a:t>
            </a:r>
          </a:p>
        </p:txBody>
      </p:sp>
      <p:sp>
        <p:nvSpPr>
          <p:cNvPr id="11" name="Rectangle: Rounded Corners 10">
            <a:extLst>
              <a:ext uri="{FF2B5EF4-FFF2-40B4-BE49-F238E27FC236}">
                <a16:creationId xmlns:a16="http://schemas.microsoft.com/office/drawing/2014/main" id="{B2FA804B-4D10-E924-1A8F-2B9C46AE93C5}"/>
              </a:ext>
            </a:extLst>
          </p:cNvPr>
          <p:cNvSpPr/>
          <p:nvPr/>
        </p:nvSpPr>
        <p:spPr>
          <a:xfrm>
            <a:off x="130015" y="338474"/>
            <a:ext cx="1614895" cy="6152453"/>
          </a:xfrm>
          <a:prstGeom prst="roundRect">
            <a:avLst>
              <a:gd name="adj" fmla="val 9846"/>
            </a:avLst>
          </a:prstGeom>
          <a:solidFill>
            <a:schemeClr val="bg2"/>
          </a:solidFill>
          <a:ln>
            <a:noFill/>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F2AE8867-6BA9-4845-A7FD-579AA6644609}"/>
              </a:ext>
            </a:extLst>
          </p:cNvPr>
          <p:cNvSpPr txBox="1"/>
          <p:nvPr/>
        </p:nvSpPr>
        <p:spPr>
          <a:xfrm>
            <a:off x="130015" y="367073"/>
            <a:ext cx="1693392" cy="5909310"/>
          </a:xfrm>
          <a:prstGeom prst="rect">
            <a:avLst/>
          </a:prstGeom>
          <a:noFill/>
        </p:spPr>
        <p:txBody>
          <a:bodyPr wrap="square">
            <a:spAutoFit/>
          </a:bodyPr>
          <a:lstStyle/>
          <a:p>
            <a:r>
              <a:rPr lang="en-US" sz="1400" dirty="0"/>
              <a:t>There's a </a:t>
            </a:r>
            <a:r>
              <a:rPr lang="en-US" sz="1400" b="1" dirty="0"/>
              <a:t>negative</a:t>
            </a:r>
            <a:r>
              <a:rPr lang="en-US" sz="1400" dirty="0"/>
              <a:t> correlation of </a:t>
            </a:r>
            <a:r>
              <a:rPr lang="en-US" sz="1400" b="1" dirty="0">
                <a:solidFill>
                  <a:srgbClr val="7030A0"/>
                </a:solidFill>
              </a:rPr>
              <a:t>-0.35 </a:t>
            </a:r>
            <a:r>
              <a:rPr lang="en-US" sz="1400" dirty="0"/>
              <a:t>between delivery time by days and the # of repurchases(If the days </a:t>
            </a:r>
            <a:r>
              <a:rPr lang="en-US" sz="1400" b="1" dirty="0">
                <a:solidFill>
                  <a:srgbClr val="660066"/>
                </a:solidFill>
              </a:rPr>
              <a:t>decreased</a:t>
            </a:r>
            <a:r>
              <a:rPr lang="en-US" sz="1400" dirty="0"/>
              <a:t> then the # repurchases </a:t>
            </a:r>
            <a:r>
              <a:rPr lang="en-US" sz="1400" b="1" dirty="0">
                <a:solidFill>
                  <a:srgbClr val="FF66FF"/>
                </a:solidFill>
              </a:rPr>
              <a:t>increased</a:t>
            </a:r>
            <a:r>
              <a:rPr lang="en-US" sz="1400" dirty="0"/>
              <a:t>)</a:t>
            </a:r>
          </a:p>
          <a:p>
            <a:endParaRPr lang="en-US" sz="1400" dirty="0"/>
          </a:p>
          <a:p>
            <a:r>
              <a:rPr lang="en-US" sz="1400" dirty="0"/>
              <a:t>There's a </a:t>
            </a:r>
            <a:r>
              <a:rPr lang="en-US" sz="1400" b="1" dirty="0"/>
              <a:t>negative</a:t>
            </a:r>
            <a:r>
              <a:rPr lang="en-US" sz="1400" dirty="0"/>
              <a:t> correlation of </a:t>
            </a:r>
            <a:r>
              <a:rPr lang="en-US" sz="1400" b="1" dirty="0">
                <a:solidFill>
                  <a:srgbClr val="7030A0"/>
                </a:solidFill>
              </a:rPr>
              <a:t>-0.16 </a:t>
            </a:r>
            <a:r>
              <a:rPr lang="en-US" sz="1400" dirty="0"/>
              <a:t>between delivery time by days and the # of Reviews(If the days </a:t>
            </a:r>
            <a:r>
              <a:rPr lang="en-US" sz="1400" b="1" dirty="0">
                <a:solidFill>
                  <a:srgbClr val="660066"/>
                </a:solidFill>
              </a:rPr>
              <a:t>decreased</a:t>
            </a:r>
            <a:r>
              <a:rPr lang="en-US" sz="1400" dirty="0"/>
              <a:t> then the # Reviews </a:t>
            </a:r>
            <a:r>
              <a:rPr lang="en-US" sz="1400" b="1" dirty="0">
                <a:solidFill>
                  <a:srgbClr val="FF66FF"/>
                </a:solidFill>
              </a:rPr>
              <a:t>increased</a:t>
            </a:r>
            <a:r>
              <a:rPr lang="en-US" sz="1400" dirty="0"/>
              <a:t>)</a:t>
            </a:r>
          </a:p>
          <a:p>
            <a:endParaRPr lang="en-US" sz="1400" dirty="0"/>
          </a:p>
          <a:p>
            <a:r>
              <a:rPr lang="en-US" sz="1400" dirty="0"/>
              <a:t>There's a </a:t>
            </a:r>
            <a:r>
              <a:rPr lang="en-US" sz="1400" b="1" dirty="0"/>
              <a:t>negative</a:t>
            </a:r>
            <a:r>
              <a:rPr lang="en-US" sz="1400" dirty="0"/>
              <a:t> correlation of </a:t>
            </a:r>
            <a:r>
              <a:rPr lang="en-US" sz="1400" b="1" dirty="0">
                <a:solidFill>
                  <a:srgbClr val="7030A0"/>
                </a:solidFill>
              </a:rPr>
              <a:t>-0.15 </a:t>
            </a:r>
            <a:r>
              <a:rPr lang="en-US" sz="1400" dirty="0"/>
              <a:t>between delivery time by days and the # of No Reviews(If the days </a:t>
            </a:r>
            <a:r>
              <a:rPr lang="en-US" sz="1400" b="1" dirty="0">
                <a:solidFill>
                  <a:srgbClr val="660066"/>
                </a:solidFill>
              </a:rPr>
              <a:t>decreased</a:t>
            </a:r>
            <a:r>
              <a:rPr lang="en-US" sz="1400" dirty="0"/>
              <a:t> then the # No Reviews </a:t>
            </a:r>
            <a:r>
              <a:rPr lang="en-US" sz="1400" b="1" dirty="0">
                <a:solidFill>
                  <a:srgbClr val="FF66FF"/>
                </a:solidFill>
              </a:rPr>
              <a:t>increased</a:t>
            </a:r>
            <a:r>
              <a:rPr lang="en-US" sz="1400" dirty="0"/>
              <a:t>)</a:t>
            </a:r>
          </a:p>
        </p:txBody>
      </p:sp>
    </p:spTree>
    <p:extLst>
      <p:ext uri="{BB962C8B-B14F-4D97-AF65-F5344CB8AC3E}">
        <p14:creationId xmlns:p14="http://schemas.microsoft.com/office/powerpoint/2010/main" val="25081700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 square&#10;&#10;Description automatically generated">
            <a:extLst>
              <a:ext uri="{FF2B5EF4-FFF2-40B4-BE49-F238E27FC236}">
                <a16:creationId xmlns:a16="http://schemas.microsoft.com/office/drawing/2014/main" id="{3A5B26C0-403C-4133-BEB3-2277F9E719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3771"/>
            <a:ext cx="12192000" cy="5904412"/>
          </a:xfrm>
          <a:prstGeom prst="rect">
            <a:avLst/>
          </a:prstGeom>
        </p:spPr>
      </p:pic>
      <p:sp>
        <p:nvSpPr>
          <p:cNvPr id="8" name="TextBox 7">
            <a:extLst>
              <a:ext uri="{FF2B5EF4-FFF2-40B4-BE49-F238E27FC236}">
                <a16:creationId xmlns:a16="http://schemas.microsoft.com/office/drawing/2014/main" id="{A25099DC-4494-ADE3-8BC9-DE636C8AB79B}"/>
              </a:ext>
            </a:extLst>
          </p:cNvPr>
          <p:cNvSpPr txBox="1"/>
          <p:nvPr/>
        </p:nvSpPr>
        <p:spPr>
          <a:xfrm>
            <a:off x="9834338" y="59296"/>
            <a:ext cx="2476264" cy="307777"/>
          </a:xfrm>
          <a:prstGeom prst="rect">
            <a:avLst/>
          </a:prstGeom>
          <a:noFill/>
        </p:spPr>
        <p:txBody>
          <a:bodyPr wrap="square">
            <a:spAutoFit/>
          </a:bodyPr>
          <a:lstStyle/>
          <a:p>
            <a:r>
              <a:rPr lang="en-US" sz="1400" dirty="0"/>
              <a:t>To see interactivity </a:t>
            </a:r>
            <a:r>
              <a:rPr lang="en-US" sz="1400" dirty="0">
                <a:hlinkClick r:id="rId3"/>
              </a:rPr>
              <a:t>Q35.html</a:t>
            </a:r>
            <a:endParaRPr lang="en-US" sz="1400" dirty="0"/>
          </a:p>
        </p:txBody>
      </p:sp>
      <p:sp>
        <p:nvSpPr>
          <p:cNvPr id="10" name="TextBox 9">
            <a:extLst>
              <a:ext uri="{FF2B5EF4-FFF2-40B4-BE49-F238E27FC236}">
                <a16:creationId xmlns:a16="http://schemas.microsoft.com/office/drawing/2014/main" id="{52880024-AB7F-986C-0198-171B9C391960}"/>
              </a:ext>
            </a:extLst>
          </p:cNvPr>
          <p:cNvSpPr txBox="1"/>
          <p:nvPr/>
        </p:nvSpPr>
        <p:spPr>
          <a:xfrm>
            <a:off x="484465" y="32086"/>
            <a:ext cx="7703190" cy="369332"/>
          </a:xfrm>
          <a:prstGeom prst="rect">
            <a:avLst/>
          </a:prstGeom>
          <a:noFill/>
        </p:spPr>
        <p:txBody>
          <a:bodyPr wrap="square">
            <a:spAutoFit/>
          </a:bodyPr>
          <a:lstStyle/>
          <a:p>
            <a:r>
              <a:rPr lang="en-US" b="0" dirty="0">
                <a:effectLst/>
                <a:latin typeface="Cambria" panose="02040503050406030204" pitchFamily="18" charset="0"/>
                <a:ea typeface="Cambria" panose="02040503050406030204" pitchFamily="18" charset="0"/>
              </a:rPr>
              <a:t>What is the average delivery time for each order and the most frequent time?</a:t>
            </a:r>
          </a:p>
        </p:txBody>
      </p:sp>
    </p:spTree>
    <p:extLst>
      <p:ext uri="{BB962C8B-B14F-4D97-AF65-F5344CB8AC3E}">
        <p14:creationId xmlns:p14="http://schemas.microsoft.com/office/powerpoint/2010/main" val="3935350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B2E02A-AB3A-8842-EB1B-59797D0819B7}"/>
              </a:ext>
            </a:extLst>
          </p:cNvPr>
          <p:cNvSpPr txBox="1"/>
          <p:nvPr/>
        </p:nvSpPr>
        <p:spPr>
          <a:xfrm>
            <a:off x="9834338" y="59296"/>
            <a:ext cx="2476264" cy="307777"/>
          </a:xfrm>
          <a:prstGeom prst="rect">
            <a:avLst/>
          </a:prstGeom>
          <a:noFill/>
        </p:spPr>
        <p:txBody>
          <a:bodyPr wrap="square">
            <a:spAutoFit/>
          </a:bodyPr>
          <a:lstStyle/>
          <a:p>
            <a:r>
              <a:rPr lang="en-US" sz="1400" dirty="0"/>
              <a:t>To see interactivity </a:t>
            </a:r>
            <a:r>
              <a:rPr lang="en-US" sz="1400" dirty="0">
                <a:hlinkClick r:id="rId2"/>
              </a:rPr>
              <a:t>Q36.html</a:t>
            </a:r>
            <a:endParaRPr lang="en-US" sz="1400" dirty="0"/>
          </a:p>
        </p:txBody>
      </p:sp>
      <p:pic>
        <p:nvPicPr>
          <p:cNvPr id="6" name="Picture 5" descr="Chart, bar chart&#10;&#10;Description automatically generated">
            <a:extLst>
              <a:ext uri="{FF2B5EF4-FFF2-40B4-BE49-F238E27FC236}">
                <a16:creationId xmlns:a16="http://schemas.microsoft.com/office/drawing/2014/main" id="{244F0F25-4D56-3250-628F-8544FF875E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3401"/>
            <a:ext cx="12192000" cy="5910944"/>
          </a:xfrm>
          <a:prstGeom prst="rect">
            <a:avLst/>
          </a:prstGeom>
        </p:spPr>
      </p:pic>
      <p:sp>
        <p:nvSpPr>
          <p:cNvPr id="8" name="TextBox 7">
            <a:extLst>
              <a:ext uri="{FF2B5EF4-FFF2-40B4-BE49-F238E27FC236}">
                <a16:creationId xmlns:a16="http://schemas.microsoft.com/office/drawing/2014/main" id="{772415CE-9C28-F33A-ACFB-5212E98D52F0}"/>
              </a:ext>
            </a:extLst>
          </p:cNvPr>
          <p:cNvSpPr txBox="1"/>
          <p:nvPr/>
        </p:nvSpPr>
        <p:spPr>
          <a:xfrm>
            <a:off x="114300" y="0"/>
            <a:ext cx="8515350" cy="369332"/>
          </a:xfrm>
          <a:prstGeom prst="rect">
            <a:avLst/>
          </a:prstGeom>
          <a:noFill/>
        </p:spPr>
        <p:txBody>
          <a:bodyPr wrap="square">
            <a:spAutoFit/>
          </a:bodyPr>
          <a:lstStyle/>
          <a:p>
            <a:r>
              <a:rPr lang="en-US" b="0" dirty="0">
                <a:effectLst/>
                <a:latin typeface="Cambria" panose="02040503050406030204" pitchFamily="18" charset="0"/>
                <a:ea typeface="Cambria" panose="02040503050406030204" pitchFamily="18" charset="0"/>
              </a:rPr>
              <a:t>Are the orders reaching at the estimated time and what is the most frequent time?</a:t>
            </a:r>
          </a:p>
        </p:txBody>
      </p:sp>
    </p:spTree>
    <p:extLst>
      <p:ext uri="{BB962C8B-B14F-4D97-AF65-F5344CB8AC3E}">
        <p14:creationId xmlns:p14="http://schemas.microsoft.com/office/powerpoint/2010/main" val="23378131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6EF6C2-0EBD-0055-4FE0-86FC2FF055CC}"/>
              </a:ext>
            </a:extLst>
          </p:cNvPr>
          <p:cNvPicPr>
            <a:picLocks noChangeAspect="1"/>
          </p:cNvPicPr>
          <p:nvPr/>
        </p:nvPicPr>
        <p:blipFill>
          <a:blip r:embed="rId2"/>
          <a:stretch>
            <a:fillRect/>
          </a:stretch>
        </p:blipFill>
        <p:spPr>
          <a:xfrm>
            <a:off x="2122576" y="795887"/>
            <a:ext cx="3382875" cy="5953125"/>
          </a:xfrm>
          <a:prstGeom prst="rect">
            <a:avLst/>
          </a:prstGeom>
        </p:spPr>
      </p:pic>
      <p:pic>
        <p:nvPicPr>
          <p:cNvPr id="8" name="Picture 7" descr="Chart, radar chart&#10;&#10;Description automatically generated">
            <a:extLst>
              <a:ext uri="{FF2B5EF4-FFF2-40B4-BE49-F238E27FC236}">
                <a16:creationId xmlns:a16="http://schemas.microsoft.com/office/drawing/2014/main" id="{7D43A444-7324-E2D7-075F-BE90AF8771B8}"/>
              </a:ext>
            </a:extLst>
          </p:cNvPr>
          <p:cNvPicPr>
            <a:picLocks noChangeAspect="1"/>
          </p:cNvPicPr>
          <p:nvPr/>
        </p:nvPicPr>
        <p:blipFill rotWithShape="1">
          <a:blip r:embed="rId3">
            <a:extLst>
              <a:ext uri="{28A0092B-C50C-407E-A947-70E740481C1C}">
                <a14:useLocalDpi xmlns:a14="http://schemas.microsoft.com/office/drawing/2010/main" val="0"/>
              </a:ext>
            </a:extLst>
          </a:blip>
          <a:srcRect l="32500"/>
          <a:stretch/>
        </p:blipFill>
        <p:spPr>
          <a:xfrm>
            <a:off x="5505451" y="690331"/>
            <a:ext cx="6686549" cy="5953125"/>
          </a:xfrm>
          <a:prstGeom prst="rect">
            <a:avLst/>
          </a:prstGeom>
        </p:spPr>
      </p:pic>
      <p:sp>
        <p:nvSpPr>
          <p:cNvPr id="6" name="TextBox 5">
            <a:extLst>
              <a:ext uri="{FF2B5EF4-FFF2-40B4-BE49-F238E27FC236}">
                <a16:creationId xmlns:a16="http://schemas.microsoft.com/office/drawing/2014/main" id="{E8B42171-142A-8A19-8BD3-BA13B0455419}"/>
              </a:ext>
            </a:extLst>
          </p:cNvPr>
          <p:cNvSpPr txBox="1"/>
          <p:nvPr/>
        </p:nvSpPr>
        <p:spPr>
          <a:xfrm>
            <a:off x="9881963" y="0"/>
            <a:ext cx="2476264" cy="307777"/>
          </a:xfrm>
          <a:prstGeom prst="rect">
            <a:avLst/>
          </a:prstGeom>
          <a:noFill/>
        </p:spPr>
        <p:txBody>
          <a:bodyPr wrap="square">
            <a:spAutoFit/>
          </a:bodyPr>
          <a:lstStyle/>
          <a:p>
            <a:r>
              <a:rPr lang="en-US" sz="1400" dirty="0"/>
              <a:t>To see interactivity </a:t>
            </a:r>
            <a:r>
              <a:rPr lang="en-US" sz="1400" dirty="0">
                <a:hlinkClick r:id="rId4"/>
              </a:rPr>
              <a:t>Q37.html</a:t>
            </a:r>
            <a:endParaRPr lang="en-US" sz="1400" dirty="0"/>
          </a:p>
        </p:txBody>
      </p:sp>
      <p:sp>
        <p:nvSpPr>
          <p:cNvPr id="10" name="TextBox 9">
            <a:extLst>
              <a:ext uri="{FF2B5EF4-FFF2-40B4-BE49-F238E27FC236}">
                <a16:creationId xmlns:a16="http://schemas.microsoft.com/office/drawing/2014/main" id="{D04534EF-091E-D7AA-B115-82FF8A512D37}"/>
              </a:ext>
            </a:extLst>
          </p:cNvPr>
          <p:cNvSpPr txBox="1"/>
          <p:nvPr/>
        </p:nvSpPr>
        <p:spPr>
          <a:xfrm>
            <a:off x="85725" y="0"/>
            <a:ext cx="9296400" cy="338554"/>
          </a:xfrm>
          <a:prstGeom prst="rect">
            <a:avLst/>
          </a:prstGeom>
          <a:noFill/>
        </p:spPr>
        <p:txBody>
          <a:bodyPr wrap="square">
            <a:spAutoFit/>
          </a:bodyPr>
          <a:lstStyle/>
          <a:p>
            <a:r>
              <a:rPr lang="en-US" sz="1600" b="0" dirty="0">
                <a:effectLst/>
                <a:latin typeface="Cambria" panose="02040503050406030204" pitchFamily="18" charset="0"/>
                <a:ea typeface="Cambria" panose="02040503050406030204" pitchFamily="18" charset="0"/>
              </a:rPr>
              <a:t>Does the review answer time influence delivery time and what is the average and most frequent time?</a:t>
            </a:r>
          </a:p>
        </p:txBody>
      </p:sp>
      <p:sp>
        <p:nvSpPr>
          <p:cNvPr id="11" name="Rectangle: Rounded Corners 10">
            <a:extLst>
              <a:ext uri="{FF2B5EF4-FFF2-40B4-BE49-F238E27FC236}">
                <a16:creationId xmlns:a16="http://schemas.microsoft.com/office/drawing/2014/main" id="{9D4B1A7E-DD2D-3D89-96AE-FCC7EBD93FDE}"/>
              </a:ext>
            </a:extLst>
          </p:cNvPr>
          <p:cNvSpPr/>
          <p:nvPr/>
        </p:nvSpPr>
        <p:spPr>
          <a:xfrm>
            <a:off x="130015" y="557549"/>
            <a:ext cx="1860710" cy="6191463"/>
          </a:xfrm>
          <a:prstGeom prst="roundRect">
            <a:avLst>
              <a:gd name="adj" fmla="val 9846"/>
            </a:avLst>
          </a:prstGeom>
          <a:solidFill>
            <a:schemeClr val="bg2"/>
          </a:solidFill>
          <a:ln>
            <a:noFill/>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059A793F-02C6-8FD8-E8D3-38B535276373}"/>
              </a:ext>
            </a:extLst>
          </p:cNvPr>
          <p:cNvSpPr txBox="1"/>
          <p:nvPr/>
        </p:nvSpPr>
        <p:spPr>
          <a:xfrm>
            <a:off x="130014" y="643298"/>
            <a:ext cx="1860709" cy="6001643"/>
          </a:xfrm>
          <a:prstGeom prst="rect">
            <a:avLst/>
          </a:prstGeom>
          <a:noFill/>
        </p:spPr>
        <p:txBody>
          <a:bodyPr wrap="square">
            <a:spAutoFit/>
          </a:bodyPr>
          <a:lstStyle/>
          <a:p>
            <a:pPr marL="285750" indent="-285750">
              <a:buFont typeface="Wingdings" panose="05000000000000000000" pitchFamily="2" charset="2"/>
              <a:buChar char="v"/>
            </a:pPr>
            <a:r>
              <a:rPr lang="en-US" sz="1600" dirty="0"/>
              <a:t>There's a </a:t>
            </a:r>
            <a:r>
              <a:rPr lang="en-US" sz="1600" b="1" dirty="0"/>
              <a:t>negative</a:t>
            </a:r>
            <a:r>
              <a:rPr lang="en-US" sz="1600" dirty="0"/>
              <a:t> correlation of </a:t>
            </a:r>
            <a:r>
              <a:rPr lang="en-US" sz="1600" b="1" dirty="0">
                <a:solidFill>
                  <a:schemeClr val="accent6">
                    <a:lumMod val="50000"/>
                  </a:schemeClr>
                </a:solidFill>
              </a:rPr>
              <a:t>-0.51 </a:t>
            </a:r>
            <a:r>
              <a:rPr lang="en-US" sz="1600" dirty="0"/>
              <a:t>between delivery time by days and the # of reviewed(If the days </a:t>
            </a:r>
            <a:r>
              <a:rPr lang="en-US" sz="1600" b="1" dirty="0">
                <a:solidFill>
                  <a:schemeClr val="accent6">
                    <a:lumMod val="50000"/>
                  </a:schemeClr>
                </a:solidFill>
              </a:rPr>
              <a:t>decreased</a:t>
            </a:r>
            <a:r>
              <a:rPr lang="en-US" sz="1600" dirty="0"/>
              <a:t> then the # reviewed </a:t>
            </a:r>
            <a:r>
              <a:rPr lang="en-US" sz="1600" b="1" dirty="0">
                <a:solidFill>
                  <a:schemeClr val="accent6">
                    <a:lumMod val="75000"/>
                  </a:schemeClr>
                </a:solidFill>
              </a:rPr>
              <a:t>increased</a:t>
            </a:r>
            <a:r>
              <a:rPr lang="en-US" sz="1600" dirty="0"/>
              <a:t>)</a:t>
            </a:r>
          </a:p>
          <a:p>
            <a:pPr marL="285750" indent="-285750">
              <a:buFont typeface="Wingdings" panose="05000000000000000000" pitchFamily="2" charset="2"/>
              <a:buChar char="v"/>
            </a:pPr>
            <a:endParaRPr lang="en-US" sz="1600" dirty="0"/>
          </a:p>
          <a:p>
            <a:pPr marL="285750" indent="-285750">
              <a:buFont typeface="Wingdings" panose="05000000000000000000" pitchFamily="2" charset="2"/>
              <a:buChar char="v"/>
            </a:pPr>
            <a:r>
              <a:rPr lang="en-US" sz="1600" dirty="0"/>
              <a:t>There's a </a:t>
            </a:r>
            <a:r>
              <a:rPr lang="en-US" sz="1600" b="1" dirty="0"/>
              <a:t>negative</a:t>
            </a:r>
            <a:r>
              <a:rPr lang="en-US" sz="1600" dirty="0"/>
              <a:t> correlation of </a:t>
            </a:r>
            <a:r>
              <a:rPr lang="en-US" sz="1600" b="1" dirty="0">
                <a:solidFill>
                  <a:schemeClr val="accent6">
                    <a:lumMod val="50000"/>
                  </a:schemeClr>
                </a:solidFill>
              </a:rPr>
              <a:t>-0.5 </a:t>
            </a:r>
            <a:r>
              <a:rPr lang="en-US" sz="1600" dirty="0"/>
              <a:t>between delivery time by days and the # of No Reviews(If the days </a:t>
            </a:r>
            <a:r>
              <a:rPr lang="en-US" sz="1600" b="1" dirty="0">
                <a:solidFill>
                  <a:schemeClr val="accent6">
                    <a:lumMod val="50000"/>
                  </a:schemeClr>
                </a:solidFill>
              </a:rPr>
              <a:t>decreased</a:t>
            </a:r>
            <a:r>
              <a:rPr lang="en-US" sz="1600" dirty="0"/>
              <a:t> then the # No Reviews </a:t>
            </a:r>
            <a:r>
              <a:rPr lang="en-US" sz="1600" b="1" dirty="0">
                <a:solidFill>
                  <a:schemeClr val="accent6">
                    <a:lumMod val="75000"/>
                  </a:schemeClr>
                </a:solidFill>
              </a:rPr>
              <a:t>increased</a:t>
            </a:r>
            <a:r>
              <a:rPr lang="en-US" sz="1600" dirty="0"/>
              <a:t>)</a:t>
            </a:r>
          </a:p>
        </p:txBody>
      </p:sp>
    </p:spTree>
    <p:extLst>
      <p:ext uri="{BB962C8B-B14F-4D97-AF65-F5344CB8AC3E}">
        <p14:creationId xmlns:p14="http://schemas.microsoft.com/office/powerpoint/2010/main" val="41842815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4307B9-1611-1E45-7E11-23ABAADA5FB4}"/>
              </a:ext>
            </a:extLst>
          </p:cNvPr>
          <p:cNvPicPr>
            <a:picLocks noChangeAspect="1"/>
          </p:cNvPicPr>
          <p:nvPr/>
        </p:nvPicPr>
        <p:blipFill>
          <a:blip r:embed="rId2"/>
          <a:stretch>
            <a:fillRect/>
          </a:stretch>
        </p:blipFill>
        <p:spPr>
          <a:xfrm>
            <a:off x="5572125" y="1162050"/>
            <a:ext cx="6598940" cy="5695949"/>
          </a:xfrm>
          <a:prstGeom prst="rect">
            <a:avLst/>
          </a:prstGeom>
        </p:spPr>
      </p:pic>
      <p:sp>
        <p:nvSpPr>
          <p:cNvPr id="7" name="Rectangle: Rounded Corners 6">
            <a:extLst>
              <a:ext uri="{FF2B5EF4-FFF2-40B4-BE49-F238E27FC236}">
                <a16:creationId xmlns:a16="http://schemas.microsoft.com/office/drawing/2014/main" id="{3B36C3A3-78DE-8D7F-BBB4-F04EBA946D59}"/>
              </a:ext>
            </a:extLst>
          </p:cNvPr>
          <p:cNvSpPr/>
          <p:nvPr/>
        </p:nvSpPr>
        <p:spPr>
          <a:xfrm>
            <a:off x="5736202" y="226546"/>
            <a:ext cx="6270786" cy="874197"/>
          </a:xfrm>
          <a:prstGeom prst="roundRect">
            <a:avLst>
              <a:gd name="adj" fmla="val 20742"/>
            </a:avLst>
          </a:prstGeom>
          <a:solidFill>
            <a:schemeClr val="bg2"/>
          </a:solidFill>
          <a:ln>
            <a:noFill/>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30A03CCE-22CB-7D97-3BF2-AED82EE50063}"/>
              </a:ext>
            </a:extLst>
          </p:cNvPr>
          <p:cNvSpPr txBox="1"/>
          <p:nvPr/>
        </p:nvSpPr>
        <p:spPr>
          <a:xfrm>
            <a:off x="5860027" y="371256"/>
            <a:ext cx="6434863" cy="584775"/>
          </a:xfrm>
          <a:prstGeom prst="rect">
            <a:avLst/>
          </a:prstGeom>
          <a:noFill/>
        </p:spPr>
        <p:txBody>
          <a:bodyPr wrap="square">
            <a:spAutoFit/>
          </a:bodyPr>
          <a:lstStyle/>
          <a:p>
            <a:r>
              <a:rPr lang="en-US" sz="1600" dirty="0"/>
              <a:t>There's a </a:t>
            </a:r>
            <a:r>
              <a:rPr lang="en-US" sz="1600" b="1" dirty="0"/>
              <a:t>negative</a:t>
            </a:r>
            <a:r>
              <a:rPr lang="en-US" sz="1600" dirty="0"/>
              <a:t> correlation of </a:t>
            </a:r>
            <a:r>
              <a:rPr lang="en-US" sz="1600" b="1" dirty="0">
                <a:solidFill>
                  <a:schemeClr val="accent6">
                    <a:lumMod val="50000"/>
                  </a:schemeClr>
                </a:solidFill>
              </a:rPr>
              <a:t>-</a:t>
            </a:r>
            <a:r>
              <a:rPr lang="en-US" sz="1600" b="1" dirty="0">
                <a:solidFill>
                  <a:srgbClr val="FF1D1D"/>
                </a:solidFill>
              </a:rPr>
              <a:t>0.2</a:t>
            </a:r>
            <a:r>
              <a:rPr lang="en-US" sz="1600" b="1" dirty="0">
                <a:solidFill>
                  <a:schemeClr val="accent6">
                    <a:lumMod val="50000"/>
                  </a:schemeClr>
                </a:solidFill>
              </a:rPr>
              <a:t> </a:t>
            </a:r>
            <a:r>
              <a:rPr lang="en-US" sz="1600" dirty="0"/>
              <a:t>between delivery time by days and shipping time (If shipping time </a:t>
            </a:r>
            <a:r>
              <a:rPr lang="en-US" sz="1600" b="1" dirty="0">
                <a:solidFill>
                  <a:srgbClr val="FF1D1D"/>
                </a:solidFill>
              </a:rPr>
              <a:t>decreased</a:t>
            </a:r>
            <a:r>
              <a:rPr lang="en-US" sz="1600" dirty="0"/>
              <a:t> then delivery time </a:t>
            </a:r>
            <a:r>
              <a:rPr lang="en-US" sz="1600" b="1" dirty="0">
                <a:solidFill>
                  <a:srgbClr val="FF1D1D"/>
                </a:solidFill>
              </a:rPr>
              <a:t>increased</a:t>
            </a:r>
            <a:r>
              <a:rPr lang="en-US" sz="1600" dirty="0"/>
              <a:t>)</a:t>
            </a:r>
          </a:p>
        </p:txBody>
      </p:sp>
      <p:sp>
        <p:nvSpPr>
          <p:cNvPr id="8" name="TextBox 7">
            <a:extLst>
              <a:ext uri="{FF2B5EF4-FFF2-40B4-BE49-F238E27FC236}">
                <a16:creationId xmlns:a16="http://schemas.microsoft.com/office/drawing/2014/main" id="{DB27DA9C-D8B9-711C-6A63-44B125435461}"/>
              </a:ext>
            </a:extLst>
          </p:cNvPr>
          <p:cNvSpPr txBox="1"/>
          <p:nvPr/>
        </p:nvSpPr>
        <p:spPr>
          <a:xfrm>
            <a:off x="20935" y="6467475"/>
            <a:ext cx="2476264" cy="307777"/>
          </a:xfrm>
          <a:prstGeom prst="rect">
            <a:avLst/>
          </a:prstGeom>
          <a:noFill/>
        </p:spPr>
        <p:txBody>
          <a:bodyPr wrap="square">
            <a:spAutoFit/>
          </a:bodyPr>
          <a:lstStyle/>
          <a:p>
            <a:r>
              <a:rPr lang="en-US" sz="1400" dirty="0"/>
              <a:t>To see interactivity </a:t>
            </a:r>
            <a:r>
              <a:rPr lang="en-US" sz="1400" dirty="0">
                <a:hlinkClick r:id="rId3"/>
              </a:rPr>
              <a:t>Q38.html</a:t>
            </a:r>
            <a:endParaRPr lang="en-US" sz="1400" dirty="0"/>
          </a:p>
        </p:txBody>
      </p:sp>
      <p:pic>
        <p:nvPicPr>
          <p:cNvPr id="10" name="Picture 9" descr="Logo&#10;&#10;Description automatically generated">
            <a:extLst>
              <a:ext uri="{FF2B5EF4-FFF2-40B4-BE49-F238E27FC236}">
                <a16:creationId xmlns:a16="http://schemas.microsoft.com/office/drawing/2014/main" id="{FC77BF28-0CC8-3F06-B35D-7DA06EA156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31753"/>
            <a:ext cx="5579792" cy="4459448"/>
          </a:xfrm>
          <a:prstGeom prst="rect">
            <a:avLst/>
          </a:prstGeom>
        </p:spPr>
      </p:pic>
      <p:sp>
        <p:nvSpPr>
          <p:cNvPr id="12" name="TextBox 11">
            <a:extLst>
              <a:ext uri="{FF2B5EF4-FFF2-40B4-BE49-F238E27FC236}">
                <a16:creationId xmlns:a16="http://schemas.microsoft.com/office/drawing/2014/main" id="{515909A8-E6EC-EBE4-6997-8507C714FFC5}"/>
              </a:ext>
            </a:extLst>
          </p:cNvPr>
          <p:cNvSpPr txBox="1"/>
          <p:nvPr/>
        </p:nvSpPr>
        <p:spPr>
          <a:xfrm>
            <a:off x="144760" y="226546"/>
            <a:ext cx="5427365" cy="584775"/>
          </a:xfrm>
          <a:prstGeom prst="rect">
            <a:avLst/>
          </a:prstGeom>
          <a:noFill/>
        </p:spPr>
        <p:txBody>
          <a:bodyPr wrap="square">
            <a:spAutoFit/>
          </a:bodyPr>
          <a:lstStyle/>
          <a:p>
            <a:r>
              <a:rPr lang="en-US" sz="1600" b="0" dirty="0">
                <a:effectLst/>
                <a:latin typeface="Cambria" panose="02040503050406030204" pitchFamily="18" charset="0"/>
                <a:ea typeface="Cambria" panose="02040503050406030204" pitchFamily="18" charset="0"/>
              </a:rPr>
              <a:t>Does the shipping limit time deliver influence delivery time and what is the average and most frequent time?</a:t>
            </a:r>
          </a:p>
        </p:txBody>
      </p:sp>
    </p:spTree>
    <p:extLst>
      <p:ext uri="{BB962C8B-B14F-4D97-AF65-F5344CB8AC3E}">
        <p14:creationId xmlns:p14="http://schemas.microsoft.com/office/powerpoint/2010/main" val="38121354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CFE87586-8739-1B45-E92A-250901AE0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6751"/>
            <a:ext cx="12192000" cy="6034830"/>
          </a:xfrm>
          <a:prstGeom prst="rect">
            <a:avLst/>
          </a:prstGeom>
        </p:spPr>
      </p:pic>
      <p:sp>
        <p:nvSpPr>
          <p:cNvPr id="6" name="TextBox 5">
            <a:extLst>
              <a:ext uri="{FF2B5EF4-FFF2-40B4-BE49-F238E27FC236}">
                <a16:creationId xmlns:a16="http://schemas.microsoft.com/office/drawing/2014/main" id="{4E19A5C0-692D-4DD3-53E5-FA2479C90533}"/>
              </a:ext>
            </a:extLst>
          </p:cNvPr>
          <p:cNvSpPr txBox="1"/>
          <p:nvPr/>
        </p:nvSpPr>
        <p:spPr>
          <a:xfrm>
            <a:off x="9965035" y="138410"/>
            <a:ext cx="2476264" cy="307777"/>
          </a:xfrm>
          <a:prstGeom prst="rect">
            <a:avLst/>
          </a:prstGeom>
          <a:noFill/>
        </p:spPr>
        <p:txBody>
          <a:bodyPr wrap="square">
            <a:spAutoFit/>
          </a:bodyPr>
          <a:lstStyle/>
          <a:p>
            <a:r>
              <a:rPr lang="en-US" sz="1400" dirty="0"/>
              <a:t>To see interactivity </a:t>
            </a:r>
            <a:r>
              <a:rPr lang="en-US" sz="1400" dirty="0">
                <a:hlinkClick r:id="rId3"/>
              </a:rPr>
              <a:t>Q39.html</a:t>
            </a:r>
            <a:endParaRPr lang="en-US" sz="1400" dirty="0"/>
          </a:p>
        </p:txBody>
      </p:sp>
      <p:sp>
        <p:nvSpPr>
          <p:cNvPr id="8" name="TextBox 7">
            <a:extLst>
              <a:ext uri="{FF2B5EF4-FFF2-40B4-BE49-F238E27FC236}">
                <a16:creationId xmlns:a16="http://schemas.microsoft.com/office/drawing/2014/main" id="{08801432-0A46-3130-AA9E-1140EE63AC72}"/>
              </a:ext>
            </a:extLst>
          </p:cNvPr>
          <p:cNvSpPr txBox="1"/>
          <p:nvPr/>
        </p:nvSpPr>
        <p:spPr>
          <a:xfrm>
            <a:off x="0" y="69205"/>
            <a:ext cx="6934201" cy="376982"/>
          </a:xfrm>
          <a:prstGeom prst="rect">
            <a:avLst/>
          </a:prstGeom>
          <a:noFill/>
        </p:spPr>
        <p:txBody>
          <a:bodyPr wrap="square">
            <a:spAutoFit/>
          </a:bodyPr>
          <a:lstStyle/>
          <a:p>
            <a:r>
              <a:rPr lang="en-US" b="0" dirty="0">
                <a:effectLst/>
                <a:latin typeface="Cambria" panose="02040503050406030204" pitchFamily="18" charset="0"/>
                <a:ea typeface="Cambria" panose="02040503050406030204" pitchFamily="18" charset="0"/>
              </a:rPr>
              <a:t>What are the price quantiles for each city and state?</a:t>
            </a:r>
          </a:p>
        </p:txBody>
      </p:sp>
    </p:spTree>
    <p:extLst>
      <p:ext uri="{BB962C8B-B14F-4D97-AF65-F5344CB8AC3E}">
        <p14:creationId xmlns:p14="http://schemas.microsoft.com/office/powerpoint/2010/main" val="14240470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A6D152-7C7E-D678-27AE-2DE1241A7719}"/>
              </a:ext>
            </a:extLst>
          </p:cNvPr>
          <p:cNvSpPr txBox="1"/>
          <p:nvPr/>
        </p:nvSpPr>
        <p:spPr>
          <a:xfrm>
            <a:off x="9965035" y="138410"/>
            <a:ext cx="2476264" cy="307777"/>
          </a:xfrm>
          <a:prstGeom prst="rect">
            <a:avLst/>
          </a:prstGeom>
          <a:noFill/>
        </p:spPr>
        <p:txBody>
          <a:bodyPr wrap="square">
            <a:spAutoFit/>
          </a:bodyPr>
          <a:lstStyle/>
          <a:p>
            <a:r>
              <a:rPr lang="en-US" sz="1400" dirty="0"/>
              <a:t>To see interactivity </a:t>
            </a:r>
            <a:r>
              <a:rPr lang="en-US" sz="1400" dirty="0">
                <a:hlinkClick r:id="rId2"/>
              </a:rPr>
              <a:t>Q40.html</a:t>
            </a:r>
            <a:endParaRPr lang="en-US" sz="1400" dirty="0"/>
          </a:p>
        </p:txBody>
      </p:sp>
      <p:pic>
        <p:nvPicPr>
          <p:cNvPr id="8" name="Picture 7" descr="Chart, scatter chart&#10;&#10;Description automatically generated">
            <a:extLst>
              <a:ext uri="{FF2B5EF4-FFF2-40B4-BE49-F238E27FC236}">
                <a16:creationId xmlns:a16="http://schemas.microsoft.com/office/drawing/2014/main" id="{1B1E4772-A2E9-249C-868E-0A090ECE6B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53964"/>
            <a:ext cx="12192000" cy="6104036"/>
          </a:xfrm>
          <a:prstGeom prst="rect">
            <a:avLst/>
          </a:prstGeom>
        </p:spPr>
      </p:pic>
      <p:sp>
        <p:nvSpPr>
          <p:cNvPr id="10" name="TextBox 9">
            <a:extLst>
              <a:ext uri="{FF2B5EF4-FFF2-40B4-BE49-F238E27FC236}">
                <a16:creationId xmlns:a16="http://schemas.microsoft.com/office/drawing/2014/main" id="{68738573-3DC6-8B53-143A-7B711F14CC2C}"/>
              </a:ext>
            </a:extLst>
          </p:cNvPr>
          <p:cNvSpPr txBox="1"/>
          <p:nvPr/>
        </p:nvSpPr>
        <p:spPr>
          <a:xfrm>
            <a:off x="57150" y="138410"/>
            <a:ext cx="7691437" cy="338554"/>
          </a:xfrm>
          <a:prstGeom prst="rect">
            <a:avLst/>
          </a:prstGeom>
          <a:noFill/>
        </p:spPr>
        <p:txBody>
          <a:bodyPr wrap="square">
            <a:spAutoFit/>
          </a:bodyPr>
          <a:lstStyle/>
          <a:p>
            <a:r>
              <a:rPr lang="en-US" sz="1600" b="0" dirty="0">
                <a:effectLst/>
                <a:latin typeface="Cambria" panose="02040503050406030204" pitchFamily="18" charset="0"/>
                <a:ea typeface="Cambria" panose="02040503050406030204" pitchFamily="18" charset="0"/>
              </a:rPr>
              <a:t>What is the total payment value for each payment type and payment sequential?</a:t>
            </a:r>
          </a:p>
        </p:txBody>
      </p:sp>
    </p:spTree>
    <p:extLst>
      <p:ext uri="{BB962C8B-B14F-4D97-AF65-F5344CB8AC3E}">
        <p14:creationId xmlns:p14="http://schemas.microsoft.com/office/powerpoint/2010/main" val="12772793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3D1908-F07C-07FD-F098-882E29E4894E}"/>
              </a:ext>
            </a:extLst>
          </p:cNvPr>
          <p:cNvSpPr txBox="1"/>
          <p:nvPr/>
        </p:nvSpPr>
        <p:spPr>
          <a:xfrm>
            <a:off x="9937297" y="393501"/>
            <a:ext cx="2476264" cy="307777"/>
          </a:xfrm>
          <a:prstGeom prst="rect">
            <a:avLst/>
          </a:prstGeom>
          <a:noFill/>
        </p:spPr>
        <p:txBody>
          <a:bodyPr wrap="square">
            <a:spAutoFit/>
          </a:bodyPr>
          <a:lstStyle/>
          <a:p>
            <a:r>
              <a:rPr lang="en-US" sz="1400" dirty="0"/>
              <a:t>To see interactivity </a:t>
            </a:r>
            <a:r>
              <a:rPr lang="en-US" sz="1400" dirty="0">
                <a:hlinkClick r:id="rId2"/>
              </a:rPr>
              <a:t>Q41.html</a:t>
            </a:r>
            <a:endParaRPr lang="en-US" sz="1400" dirty="0"/>
          </a:p>
        </p:txBody>
      </p:sp>
      <p:pic>
        <p:nvPicPr>
          <p:cNvPr id="6" name="Picture 5" descr="Timeline&#10;&#10;Description automatically generated">
            <a:extLst>
              <a:ext uri="{FF2B5EF4-FFF2-40B4-BE49-F238E27FC236}">
                <a16:creationId xmlns:a16="http://schemas.microsoft.com/office/drawing/2014/main" id="{DF72CD09-CE0E-40D6-7F01-D01DEA2E0E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670500"/>
            <a:ext cx="12192000" cy="6187500"/>
          </a:xfrm>
          <a:prstGeom prst="rect">
            <a:avLst/>
          </a:prstGeom>
        </p:spPr>
      </p:pic>
      <p:sp>
        <p:nvSpPr>
          <p:cNvPr id="8" name="TextBox 7">
            <a:extLst>
              <a:ext uri="{FF2B5EF4-FFF2-40B4-BE49-F238E27FC236}">
                <a16:creationId xmlns:a16="http://schemas.microsoft.com/office/drawing/2014/main" id="{850EF2F1-5F23-6D5A-862A-791DF5FA907A}"/>
              </a:ext>
            </a:extLst>
          </p:cNvPr>
          <p:cNvSpPr txBox="1"/>
          <p:nvPr/>
        </p:nvSpPr>
        <p:spPr>
          <a:xfrm>
            <a:off x="37301" y="85725"/>
            <a:ext cx="7573173" cy="338554"/>
          </a:xfrm>
          <a:prstGeom prst="rect">
            <a:avLst/>
          </a:prstGeom>
          <a:noFill/>
        </p:spPr>
        <p:txBody>
          <a:bodyPr wrap="square">
            <a:spAutoFit/>
          </a:bodyPr>
          <a:lstStyle/>
          <a:p>
            <a:r>
              <a:rPr lang="en-US" sz="1600" b="0" dirty="0">
                <a:effectLst/>
                <a:latin typeface="Cambria" panose="02040503050406030204" pitchFamily="18" charset="0"/>
                <a:ea typeface="Cambria" panose="02040503050406030204" pitchFamily="18" charset="0"/>
              </a:rPr>
              <a:t>What is the total payment value for each payment type and payment sequential?</a:t>
            </a:r>
          </a:p>
        </p:txBody>
      </p:sp>
    </p:spTree>
    <p:extLst>
      <p:ext uri="{BB962C8B-B14F-4D97-AF65-F5344CB8AC3E}">
        <p14:creationId xmlns:p14="http://schemas.microsoft.com/office/powerpoint/2010/main" val="746747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hart&#10;&#10;Description automatically generated with medium confidence">
            <a:extLst>
              <a:ext uri="{FF2B5EF4-FFF2-40B4-BE49-F238E27FC236}">
                <a16:creationId xmlns:a16="http://schemas.microsoft.com/office/drawing/2014/main" id="{2C4FC99A-3D62-C2DD-FE9B-E9A0F91DB0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01278"/>
            <a:ext cx="12192000" cy="6156722"/>
          </a:xfrm>
          <a:prstGeom prst="rect">
            <a:avLst/>
          </a:prstGeom>
        </p:spPr>
      </p:pic>
      <p:sp>
        <p:nvSpPr>
          <p:cNvPr id="14" name="TextBox 13">
            <a:extLst>
              <a:ext uri="{FF2B5EF4-FFF2-40B4-BE49-F238E27FC236}">
                <a16:creationId xmlns:a16="http://schemas.microsoft.com/office/drawing/2014/main" id="{5903CFBD-B05A-853C-19A0-17E4A81E47C8}"/>
              </a:ext>
            </a:extLst>
          </p:cNvPr>
          <p:cNvSpPr txBox="1"/>
          <p:nvPr/>
        </p:nvSpPr>
        <p:spPr>
          <a:xfrm>
            <a:off x="9937297" y="393501"/>
            <a:ext cx="2476264" cy="307777"/>
          </a:xfrm>
          <a:prstGeom prst="rect">
            <a:avLst/>
          </a:prstGeom>
          <a:noFill/>
        </p:spPr>
        <p:txBody>
          <a:bodyPr wrap="square">
            <a:spAutoFit/>
          </a:bodyPr>
          <a:lstStyle/>
          <a:p>
            <a:r>
              <a:rPr lang="en-US" sz="1400" dirty="0"/>
              <a:t>To see interactivity </a:t>
            </a:r>
            <a:r>
              <a:rPr lang="en-US" sz="1400" dirty="0">
                <a:hlinkClick r:id="rId3"/>
              </a:rPr>
              <a:t>Q44.html</a:t>
            </a:r>
            <a:endParaRPr lang="en-US" sz="1400" dirty="0"/>
          </a:p>
        </p:txBody>
      </p:sp>
      <p:sp>
        <p:nvSpPr>
          <p:cNvPr id="16" name="TextBox 15">
            <a:extLst>
              <a:ext uri="{FF2B5EF4-FFF2-40B4-BE49-F238E27FC236}">
                <a16:creationId xmlns:a16="http://schemas.microsoft.com/office/drawing/2014/main" id="{CE92B792-57AD-0B37-C561-F8632469B8ED}"/>
              </a:ext>
            </a:extLst>
          </p:cNvPr>
          <p:cNvSpPr txBox="1"/>
          <p:nvPr/>
        </p:nvSpPr>
        <p:spPr>
          <a:xfrm>
            <a:off x="102393" y="70335"/>
            <a:ext cx="8403431" cy="369332"/>
          </a:xfrm>
          <a:prstGeom prst="rect">
            <a:avLst/>
          </a:prstGeom>
          <a:noFill/>
        </p:spPr>
        <p:txBody>
          <a:bodyPr wrap="square">
            <a:spAutoFit/>
          </a:bodyPr>
          <a:lstStyle/>
          <a:p>
            <a:r>
              <a:rPr lang="en-US" b="0" dirty="0">
                <a:effectLst/>
                <a:latin typeface="Cambria" panose="02040503050406030204" pitchFamily="18" charset="0"/>
                <a:ea typeface="Cambria" panose="02040503050406030204" pitchFamily="18" charset="0"/>
              </a:rPr>
              <a:t>What are the highest installments by the payment value and total transactions?</a:t>
            </a:r>
          </a:p>
        </p:txBody>
      </p:sp>
    </p:spTree>
    <p:extLst>
      <p:ext uri="{BB962C8B-B14F-4D97-AF65-F5344CB8AC3E}">
        <p14:creationId xmlns:p14="http://schemas.microsoft.com/office/powerpoint/2010/main" val="287187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5810A8-C0A4-2F03-7B70-48027E7050F2}"/>
              </a:ext>
            </a:extLst>
          </p:cNvPr>
          <p:cNvSpPr txBox="1"/>
          <p:nvPr/>
        </p:nvSpPr>
        <p:spPr>
          <a:xfrm>
            <a:off x="160018" y="55440"/>
            <a:ext cx="7259740" cy="338554"/>
          </a:xfrm>
          <a:prstGeom prst="rect">
            <a:avLst/>
          </a:prstGeom>
          <a:solidFill>
            <a:srgbClr val="1DD78C"/>
          </a:solidFill>
        </p:spPr>
        <p:txBody>
          <a:bodyPr wrap="square" rtlCol="0">
            <a:spAutoFit/>
          </a:bodyPr>
          <a:lstStyle>
            <a:defPPr>
              <a:defRPr lang="en-US"/>
            </a:defPPr>
            <a:lvl1pPr algn="ctr">
              <a:defRPr sz="1200">
                <a:solidFill>
                  <a:schemeClr val="bg1"/>
                </a:solidFill>
                <a:effectLst>
                  <a:outerShdw blurRad="50800" dist="38100" dir="2700000" algn="tl" rotWithShape="0">
                    <a:prstClr val="black">
                      <a:alpha val="0"/>
                    </a:prstClr>
                  </a:outerShdw>
                </a:effectLst>
              </a:defRPr>
            </a:lvl1pPr>
          </a:lstStyle>
          <a:p>
            <a:pPr algn="l"/>
            <a:r>
              <a:rPr lang="en-US" sz="1600" b="1" dirty="0"/>
              <a:t>Let’s get started by understanding some basic information about the data</a:t>
            </a:r>
          </a:p>
        </p:txBody>
      </p:sp>
      <p:sp>
        <p:nvSpPr>
          <p:cNvPr id="17" name="Rectangle: Rounded Corners 16" hidden="1">
            <a:extLst>
              <a:ext uri="{FF2B5EF4-FFF2-40B4-BE49-F238E27FC236}">
                <a16:creationId xmlns:a16="http://schemas.microsoft.com/office/drawing/2014/main" id="{062B4762-5A83-0CB6-F735-06F94128DBE4}"/>
              </a:ext>
            </a:extLst>
          </p:cNvPr>
          <p:cNvSpPr/>
          <p:nvPr/>
        </p:nvSpPr>
        <p:spPr>
          <a:xfrm>
            <a:off x="71738" y="3205112"/>
            <a:ext cx="4159771" cy="3581581"/>
          </a:xfrm>
          <a:prstGeom prst="roundRect">
            <a:avLst/>
          </a:prstGeom>
          <a:solidFill>
            <a:srgbClr val="B8CAE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03F0EC0-46F1-92F8-40A0-991B71EBE662}"/>
              </a:ext>
            </a:extLst>
          </p:cNvPr>
          <p:cNvSpPr txBox="1"/>
          <p:nvPr/>
        </p:nvSpPr>
        <p:spPr>
          <a:xfrm>
            <a:off x="160018" y="2755238"/>
            <a:ext cx="7259742" cy="276999"/>
          </a:xfrm>
          <a:prstGeom prst="rect">
            <a:avLst/>
          </a:prstGeom>
          <a:solidFill>
            <a:srgbClr val="1DD78C"/>
          </a:solidFill>
        </p:spPr>
        <p:txBody>
          <a:bodyPr wrap="square" rtlCol="0">
            <a:spAutoFit/>
          </a:bodyPr>
          <a:lstStyle/>
          <a:p>
            <a:pPr algn="ctr"/>
            <a:r>
              <a:rPr lang="en-US" sz="1200" dirty="0">
                <a:solidFill>
                  <a:schemeClr val="bg1"/>
                </a:solidFill>
                <a:effectLst>
                  <a:outerShdw blurRad="50800" dist="38100" dir="2700000" algn="tl" rotWithShape="0">
                    <a:prstClr val="black">
                      <a:alpha val="0"/>
                    </a:prstClr>
                  </a:outerShdw>
                </a:effectLst>
              </a:rPr>
              <a:t>The highest 10 cities that have customers who account for 35% of the total orders</a:t>
            </a:r>
          </a:p>
        </p:txBody>
      </p:sp>
      <p:grpSp>
        <p:nvGrpSpPr>
          <p:cNvPr id="34" name="Group 33">
            <a:extLst>
              <a:ext uri="{FF2B5EF4-FFF2-40B4-BE49-F238E27FC236}">
                <a16:creationId xmlns:a16="http://schemas.microsoft.com/office/drawing/2014/main" id="{1017899B-441E-C859-4F40-4123FD0345D2}"/>
              </a:ext>
            </a:extLst>
          </p:cNvPr>
          <p:cNvGrpSpPr/>
          <p:nvPr/>
        </p:nvGrpSpPr>
        <p:grpSpPr>
          <a:xfrm>
            <a:off x="10616338" y="922956"/>
            <a:ext cx="1524629" cy="1409350"/>
            <a:chOff x="10387738" y="170481"/>
            <a:chExt cx="1524629" cy="1409350"/>
          </a:xfrm>
        </p:grpSpPr>
        <p:sp>
          <p:nvSpPr>
            <p:cNvPr id="5" name="Oval 4">
              <a:extLst>
                <a:ext uri="{FF2B5EF4-FFF2-40B4-BE49-F238E27FC236}">
                  <a16:creationId xmlns:a16="http://schemas.microsoft.com/office/drawing/2014/main" id="{B3DEEF2C-22B1-51D8-524C-DCAD9EC122A5}"/>
                </a:ext>
              </a:extLst>
            </p:cNvPr>
            <p:cNvSpPr/>
            <p:nvPr/>
          </p:nvSpPr>
          <p:spPr>
            <a:xfrm>
              <a:off x="10387738" y="170481"/>
              <a:ext cx="1524629" cy="1409350"/>
            </a:xfrm>
            <a:prstGeom prst="ellipse">
              <a:avLst/>
            </a:prstGeom>
            <a:solidFill>
              <a:srgbClr val="1DD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405EBE7B-AB3B-1373-2BF1-8FD8C0FEA8B1}"/>
                </a:ext>
              </a:extLst>
            </p:cNvPr>
            <p:cNvSpPr txBox="1"/>
            <p:nvPr/>
          </p:nvSpPr>
          <p:spPr>
            <a:xfrm>
              <a:off x="10674017" y="405885"/>
              <a:ext cx="1147044" cy="900246"/>
            </a:xfrm>
            <a:prstGeom prst="rect">
              <a:avLst/>
            </a:prstGeom>
            <a:noFill/>
          </p:spPr>
          <p:txBody>
            <a:bodyPr wrap="square" rtlCol="0">
              <a:spAutoFit/>
            </a:bodyPr>
            <a:lstStyle/>
            <a:p>
              <a:r>
                <a:rPr lang="en-US" sz="1050" b="0" i="0" dirty="0">
                  <a:solidFill>
                    <a:schemeClr val="bg1"/>
                  </a:solidFill>
                  <a:effectLst/>
                  <a:latin typeface="Inter"/>
                </a:rPr>
                <a:t>key to the orders dataset. Each order has a unique customer_id.</a:t>
              </a:r>
              <a:endParaRPr lang="en-US" sz="1050" dirty="0">
                <a:solidFill>
                  <a:schemeClr val="bg1"/>
                </a:solidFill>
              </a:endParaRPr>
            </a:p>
          </p:txBody>
        </p:sp>
      </p:grpSp>
      <p:grpSp>
        <p:nvGrpSpPr>
          <p:cNvPr id="35" name="Group 34">
            <a:extLst>
              <a:ext uri="{FF2B5EF4-FFF2-40B4-BE49-F238E27FC236}">
                <a16:creationId xmlns:a16="http://schemas.microsoft.com/office/drawing/2014/main" id="{731BA7A0-647E-CA46-8A9D-7A51156F789E}"/>
              </a:ext>
            </a:extLst>
          </p:cNvPr>
          <p:cNvGrpSpPr/>
          <p:nvPr/>
        </p:nvGrpSpPr>
        <p:grpSpPr>
          <a:xfrm>
            <a:off x="10832493" y="2444064"/>
            <a:ext cx="1215656" cy="1078081"/>
            <a:chOff x="10593232" y="1653948"/>
            <a:chExt cx="1215656" cy="1078081"/>
          </a:xfrm>
        </p:grpSpPr>
        <p:sp>
          <p:nvSpPr>
            <p:cNvPr id="6" name="Oval 5">
              <a:extLst>
                <a:ext uri="{FF2B5EF4-FFF2-40B4-BE49-F238E27FC236}">
                  <a16:creationId xmlns:a16="http://schemas.microsoft.com/office/drawing/2014/main" id="{E382C793-BA08-93B1-BA7C-EF3BDF1C724E}"/>
                </a:ext>
              </a:extLst>
            </p:cNvPr>
            <p:cNvSpPr/>
            <p:nvPr/>
          </p:nvSpPr>
          <p:spPr>
            <a:xfrm>
              <a:off x="10593232" y="1653948"/>
              <a:ext cx="1113639" cy="1078081"/>
            </a:xfrm>
            <a:prstGeom prst="ellipse">
              <a:avLst/>
            </a:prstGeom>
            <a:solidFill>
              <a:srgbClr val="1DD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CCE41DA-821B-3E3E-1C4E-67719E94DB5E}"/>
                </a:ext>
              </a:extLst>
            </p:cNvPr>
            <p:cNvSpPr txBox="1"/>
            <p:nvPr/>
          </p:nvSpPr>
          <p:spPr>
            <a:xfrm>
              <a:off x="10793820" y="1892783"/>
              <a:ext cx="1015068" cy="577081"/>
            </a:xfrm>
            <a:prstGeom prst="rect">
              <a:avLst/>
            </a:prstGeom>
            <a:noFill/>
          </p:spPr>
          <p:txBody>
            <a:bodyPr wrap="square" rtlCol="0">
              <a:spAutoFit/>
            </a:bodyPr>
            <a:lstStyle/>
            <a:p>
              <a:r>
                <a:rPr lang="en-US" sz="1050" b="0" i="0" dirty="0">
                  <a:solidFill>
                    <a:schemeClr val="bg1"/>
                  </a:solidFill>
                  <a:effectLst/>
                  <a:latin typeface="Inter"/>
                </a:rPr>
                <a:t>unique identifier of a customer.</a:t>
              </a:r>
              <a:endParaRPr lang="en-US" sz="1050" dirty="0">
                <a:solidFill>
                  <a:schemeClr val="bg1"/>
                </a:solidFill>
              </a:endParaRPr>
            </a:p>
          </p:txBody>
        </p:sp>
      </p:grpSp>
      <p:grpSp>
        <p:nvGrpSpPr>
          <p:cNvPr id="36" name="Group 35">
            <a:extLst>
              <a:ext uri="{FF2B5EF4-FFF2-40B4-BE49-F238E27FC236}">
                <a16:creationId xmlns:a16="http://schemas.microsoft.com/office/drawing/2014/main" id="{1064AB9F-11C8-EFEF-BC7C-FB5A7EC33DBB}"/>
              </a:ext>
            </a:extLst>
          </p:cNvPr>
          <p:cNvGrpSpPr/>
          <p:nvPr/>
        </p:nvGrpSpPr>
        <p:grpSpPr>
          <a:xfrm>
            <a:off x="10875696" y="3633903"/>
            <a:ext cx="1107977" cy="1046667"/>
            <a:chOff x="10673399" y="2843998"/>
            <a:chExt cx="1107977" cy="1046668"/>
          </a:xfrm>
        </p:grpSpPr>
        <p:sp>
          <p:nvSpPr>
            <p:cNvPr id="8" name="Oval 7">
              <a:extLst>
                <a:ext uri="{FF2B5EF4-FFF2-40B4-BE49-F238E27FC236}">
                  <a16:creationId xmlns:a16="http://schemas.microsoft.com/office/drawing/2014/main" id="{EE6C75E8-4BE3-9A39-4AB0-4AFBE26194C4}"/>
                </a:ext>
              </a:extLst>
            </p:cNvPr>
            <p:cNvSpPr/>
            <p:nvPr/>
          </p:nvSpPr>
          <p:spPr>
            <a:xfrm>
              <a:off x="10673399" y="2843998"/>
              <a:ext cx="1056358" cy="1046668"/>
            </a:xfrm>
            <a:prstGeom prst="ellipse">
              <a:avLst/>
            </a:prstGeom>
            <a:solidFill>
              <a:srgbClr val="1DD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A053F66-D4F6-8833-CFC6-3D7453074C34}"/>
                </a:ext>
              </a:extLst>
            </p:cNvPr>
            <p:cNvSpPr txBox="1"/>
            <p:nvPr/>
          </p:nvSpPr>
          <p:spPr>
            <a:xfrm>
              <a:off x="10766308" y="3188165"/>
              <a:ext cx="1015068" cy="415498"/>
            </a:xfrm>
            <a:prstGeom prst="rect">
              <a:avLst/>
            </a:prstGeom>
            <a:noFill/>
          </p:spPr>
          <p:txBody>
            <a:bodyPr wrap="square" rtlCol="0">
              <a:spAutoFit/>
            </a:bodyPr>
            <a:lstStyle/>
            <a:p>
              <a:r>
                <a:rPr lang="en-US" sz="1050" b="0" i="0" dirty="0">
                  <a:solidFill>
                    <a:schemeClr val="bg1"/>
                  </a:solidFill>
                  <a:effectLst/>
                  <a:latin typeface="Inter"/>
                </a:rPr>
                <a:t>customer city name</a:t>
              </a:r>
              <a:endParaRPr lang="en-US" sz="1050" dirty="0">
                <a:solidFill>
                  <a:schemeClr val="bg1"/>
                </a:solidFill>
              </a:endParaRPr>
            </a:p>
          </p:txBody>
        </p:sp>
      </p:grpSp>
      <p:grpSp>
        <p:nvGrpSpPr>
          <p:cNvPr id="37" name="Group 36">
            <a:extLst>
              <a:ext uri="{FF2B5EF4-FFF2-40B4-BE49-F238E27FC236}">
                <a16:creationId xmlns:a16="http://schemas.microsoft.com/office/drawing/2014/main" id="{EDF4BDBD-C4C4-0C3E-CB8C-729684C02C45}"/>
              </a:ext>
            </a:extLst>
          </p:cNvPr>
          <p:cNvGrpSpPr/>
          <p:nvPr/>
        </p:nvGrpSpPr>
        <p:grpSpPr>
          <a:xfrm>
            <a:off x="10942302" y="4792328"/>
            <a:ext cx="941225" cy="893373"/>
            <a:chOff x="10740005" y="4026589"/>
            <a:chExt cx="941225" cy="893373"/>
          </a:xfrm>
        </p:grpSpPr>
        <p:sp>
          <p:nvSpPr>
            <p:cNvPr id="11" name="Oval 10">
              <a:extLst>
                <a:ext uri="{FF2B5EF4-FFF2-40B4-BE49-F238E27FC236}">
                  <a16:creationId xmlns:a16="http://schemas.microsoft.com/office/drawing/2014/main" id="{880541F1-898F-5121-6B9D-3F0BA510BCFE}"/>
                </a:ext>
              </a:extLst>
            </p:cNvPr>
            <p:cNvSpPr/>
            <p:nvPr/>
          </p:nvSpPr>
          <p:spPr>
            <a:xfrm>
              <a:off x="10740005" y="4026589"/>
              <a:ext cx="941225" cy="893373"/>
            </a:xfrm>
            <a:prstGeom prst="ellipse">
              <a:avLst/>
            </a:prstGeom>
            <a:solidFill>
              <a:srgbClr val="1DD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EC6296D2-CDC0-1B91-F37D-8669B023E7B0}"/>
                </a:ext>
              </a:extLst>
            </p:cNvPr>
            <p:cNvSpPr txBox="1"/>
            <p:nvPr/>
          </p:nvSpPr>
          <p:spPr>
            <a:xfrm>
              <a:off x="10898475" y="4265526"/>
              <a:ext cx="763199" cy="415498"/>
            </a:xfrm>
            <a:prstGeom prst="rect">
              <a:avLst/>
            </a:prstGeom>
            <a:noFill/>
          </p:spPr>
          <p:txBody>
            <a:bodyPr wrap="square" rtlCol="0">
              <a:spAutoFit/>
            </a:bodyPr>
            <a:lstStyle/>
            <a:p>
              <a:r>
                <a:rPr lang="en-US" sz="1050" dirty="0">
                  <a:solidFill>
                    <a:schemeClr val="bg1"/>
                  </a:solidFill>
                </a:rPr>
                <a:t>customer state</a:t>
              </a:r>
            </a:p>
          </p:txBody>
        </p:sp>
      </p:grpSp>
      <p:grpSp>
        <p:nvGrpSpPr>
          <p:cNvPr id="29" name="Group 28">
            <a:extLst>
              <a:ext uri="{FF2B5EF4-FFF2-40B4-BE49-F238E27FC236}">
                <a16:creationId xmlns:a16="http://schemas.microsoft.com/office/drawing/2014/main" id="{57439D76-3410-FC57-B45A-BD7709DD75DA}"/>
              </a:ext>
            </a:extLst>
          </p:cNvPr>
          <p:cNvGrpSpPr/>
          <p:nvPr/>
        </p:nvGrpSpPr>
        <p:grpSpPr>
          <a:xfrm>
            <a:off x="8115941" y="1535242"/>
            <a:ext cx="2229922" cy="358373"/>
            <a:chOff x="7962842" y="690488"/>
            <a:chExt cx="2229922" cy="358373"/>
          </a:xfrm>
        </p:grpSpPr>
        <p:sp>
          <p:nvSpPr>
            <p:cNvPr id="14" name="Rectangle: Rounded Corners 13">
              <a:extLst>
                <a:ext uri="{FF2B5EF4-FFF2-40B4-BE49-F238E27FC236}">
                  <a16:creationId xmlns:a16="http://schemas.microsoft.com/office/drawing/2014/main" id="{BF8FA584-8CB7-B981-272D-032B4C55D139}"/>
                </a:ext>
              </a:extLst>
            </p:cNvPr>
            <p:cNvSpPr/>
            <p:nvPr/>
          </p:nvSpPr>
          <p:spPr>
            <a:xfrm>
              <a:off x="7962842" y="690488"/>
              <a:ext cx="1056358" cy="358373"/>
            </a:xfrm>
            <a:prstGeom prst="roundRect">
              <a:avLst>
                <a:gd name="adj" fmla="val 50000"/>
              </a:avLst>
            </a:prstGeom>
            <a:solidFill>
              <a:srgbClr val="B8CAE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effectLst/>
                </a:rPr>
                <a:t>customer_id</a:t>
              </a:r>
              <a:endParaRPr lang="en-US" sz="800" dirty="0">
                <a:effectLst/>
              </a:endParaRPr>
            </a:p>
          </p:txBody>
        </p:sp>
        <p:sp>
          <p:nvSpPr>
            <p:cNvPr id="15" name="Arrow: Right 14">
              <a:extLst>
                <a:ext uri="{FF2B5EF4-FFF2-40B4-BE49-F238E27FC236}">
                  <a16:creationId xmlns:a16="http://schemas.microsoft.com/office/drawing/2014/main" id="{6496A141-9AEF-AB8E-CD56-C2F4D4520F45}"/>
                </a:ext>
              </a:extLst>
            </p:cNvPr>
            <p:cNvSpPr/>
            <p:nvPr/>
          </p:nvSpPr>
          <p:spPr>
            <a:xfrm>
              <a:off x="9278224" y="809563"/>
              <a:ext cx="914540" cy="120225"/>
            </a:xfrm>
            <a:prstGeom prst="rightArrow">
              <a:avLst/>
            </a:prstGeom>
            <a:solidFill>
              <a:srgbClr val="1DD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19979A91-E847-0842-E0A2-39E4B3092B19}"/>
              </a:ext>
            </a:extLst>
          </p:cNvPr>
          <p:cNvGrpSpPr/>
          <p:nvPr/>
        </p:nvGrpSpPr>
        <p:grpSpPr>
          <a:xfrm>
            <a:off x="8115941" y="2667063"/>
            <a:ext cx="2229922" cy="358373"/>
            <a:chOff x="7962842" y="2008957"/>
            <a:chExt cx="2229922" cy="358373"/>
          </a:xfrm>
        </p:grpSpPr>
        <p:sp>
          <p:nvSpPr>
            <p:cNvPr id="18" name="Rectangle: Rounded Corners 17">
              <a:extLst>
                <a:ext uri="{FF2B5EF4-FFF2-40B4-BE49-F238E27FC236}">
                  <a16:creationId xmlns:a16="http://schemas.microsoft.com/office/drawing/2014/main" id="{DC9F6957-0AF6-4ED3-11B7-A639AF7FB7FB}"/>
                </a:ext>
              </a:extLst>
            </p:cNvPr>
            <p:cNvSpPr/>
            <p:nvPr/>
          </p:nvSpPr>
          <p:spPr>
            <a:xfrm>
              <a:off x="7962842" y="2008957"/>
              <a:ext cx="1056358" cy="358373"/>
            </a:xfrm>
            <a:prstGeom prst="roundRect">
              <a:avLst>
                <a:gd name="adj" fmla="val 50000"/>
              </a:avLst>
            </a:prstGeom>
            <a:solidFill>
              <a:srgbClr val="B8CAE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effectLst/>
                </a:rPr>
                <a:t>customer_unique_id</a:t>
              </a:r>
            </a:p>
          </p:txBody>
        </p:sp>
        <p:sp>
          <p:nvSpPr>
            <p:cNvPr id="19" name="Arrow: Right 18">
              <a:extLst>
                <a:ext uri="{FF2B5EF4-FFF2-40B4-BE49-F238E27FC236}">
                  <a16:creationId xmlns:a16="http://schemas.microsoft.com/office/drawing/2014/main" id="{B6E5D4C5-7711-DE7F-BE12-D89FB0D5228D}"/>
                </a:ext>
              </a:extLst>
            </p:cNvPr>
            <p:cNvSpPr/>
            <p:nvPr/>
          </p:nvSpPr>
          <p:spPr>
            <a:xfrm>
              <a:off x="9278224" y="2128032"/>
              <a:ext cx="914540" cy="120225"/>
            </a:xfrm>
            <a:prstGeom prst="rightArrow">
              <a:avLst/>
            </a:prstGeom>
            <a:solidFill>
              <a:srgbClr val="1DD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4F6BC321-8BFF-350E-37BD-295B2D66E32D}"/>
              </a:ext>
            </a:extLst>
          </p:cNvPr>
          <p:cNvGrpSpPr/>
          <p:nvPr/>
        </p:nvGrpSpPr>
        <p:grpSpPr>
          <a:xfrm>
            <a:off x="8115941" y="3798884"/>
            <a:ext cx="2229922" cy="358373"/>
            <a:chOff x="7962842" y="3148239"/>
            <a:chExt cx="2229922" cy="358373"/>
          </a:xfrm>
        </p:grpSpPr>
        <p:sp>
          <p:nvSpPr>
            <p:cNvPr id="20" name="Rectangle: Rounded Corners 19">
              <a:extLst>
                <a:ext uri="{FF2B5EF4-FFF2-40B4-BE49-F238E27FC236}">
                  <a16:creationId xmlns:a16="http://schemas.microsoft.com/office/drawing/2014/main" id="{2EA5E3BD-59D0-0A3B-38A9-59B6638D3AF4}"/>
                </a:ext>
              </a:extLst>
            </p:cNvPr>
            <p:cNvSpPr/>
            <p:nvPr/>
          </p:nvSpPr>
          <p:spPr>
            <a:xfrm>
              <a:off x="7962842" y="3148239"/>
              <a:ext cx="1056358" cy="358373"/>
            </a:xfrm>
            <a:prstGeom prst="roundRect">
              <a:avLst>
                <a:gd name="adj" fmla="val 50000"/>
              </a:avLst>
            </a:prstGeom>
            <a:solidFill>
              <a:srgbClr val="B8CAE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effectLst/>
                </a:rPr>
                <a:t>customer_city</a:t>
              </a:r>
            </a:p>
          </p:txBody>
        </p:sp>
        <p:sp>
          <p:nvSpPr>
            <p:cNvPr id="21" name="Arrow: Right 20">
              <a:extLst>
                <a:ext uri="{FF2B5EF4-FFF2-40B4-BE49-F238E27FC236}">
                  <a16:creationId xmlns:a16="http://schemas.microsoft.com/office/drawing/2014/main" id="{45A6C632-1980-DA86-FD59-272418B51E58}"/>
                </a:ext>
              </a:extLst>
            </p:cNvPr>
            <p:cNvSpPr/>
            <p:nvPr/>
          </p:nvSpPr>
          <p:spPr>
            <a:xfrm>
              <a:off x="9278224" y="3267314"/>
              <a:ext cx="914540" cy="120225"/>
            </a:xfrm>
            <a:prstGeom prst="rightArrow">
              <a:avLst/>
            </a:prstGeom>
            <a:solidFill>
              <a:srgbClr val="1DD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2D2356EF-2849-954B-900B-668489875944}"/>
              </a:ext>
            </a:extLst>
          </p:cNvPr>
          <p:cNvGrpSpPr/>
          <p:nvPr/>
        </p:nvGrpSpPr>
        <p:grpSpPr>
          <a:xfrm>
            <a:off x="11001305" y="5797459"/>
            <a:ext cx="862666" cy="807240"/>
            <a:chOff x="10789483" y="5044984"/>
            <a:chExt cx="862666" cy="807240"/>
          </a:xfrm>
        </p:grpSpPr>
        <p:sp>
          <p:nvSpPr>
            <p:cNvPr id="24" name="Oval 23">
              <a:extLst>
                <a:ext uri="{FF2B5EF4-FFF2-40B4-BE49-F238E27FC236}">
                  <a16:creationId xmlns:a16="http://schemas.microsoft.com/office/drawing/2014/main" id="{FA43F385-A912-662A-A6B4-D5D08F21E139}"/>
                </a:ext>
              </a:extLst>
            </p:cNvPr>
            <p:cNvSpPr/>
            <p:nvPr/>
          </p:nvSpPr>
          <p:spPr>
            <a:xfrm>
              <a:off x="10789483" y="5044984"/>
              <a:ext cx="824190" cy="807240"/>
            </a:xfrm>
            <a:prstGeom prst="ellipse">
              <a:avLst/>
            </a:prstGeom>
            <a:solidFill>
              <a:srgbClr val="1DD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F524F2A7-896D-DC6D-3748-28A20D4BCD33}"/>
                </a:ext>
              </a:extLst>
            </p:cNvPr>
            <p:cNvSpPr txBox="1"/>
            <p:nvPr/>
          </p:nvSpPr>
          <p:spPr>
            <a:xfrm>
              <a:off x="10876485" y="5113560"/>
              <a:ext cx="775664" cy="738664"/>
            </a:xfrm>
            <a:prstGeom prst="rect">
              <a:avLst/>
            </a:prstGeom>
            <a:noFill/>
          </p:spPr>
          <p:txBody>
            <a:bodyPr wrap="square" rtlCol="0">
              <a:spAutoFit/>
            </a:bodyPr>
            <a:lstStyle>
              <a:defPPr>
                <a:defRPr lang="en-US"/>
              </a:defPPr>
              <a:lvl1pPr>
                <a:defRPr sz="1200" b="0" i="0">
                  <a:solidFill>
                    <a:schemeClr val="bg1"/>
                  </a:solidFill>
                  <a:effectLst/>
                  <a:latin typeface="Inter"/>
                </a:defRPr>
              </a:lvl1pPr>
            </a:lstStyle>
            <a:p>
              <a:r>
                <a:rPr lang="en-US" sz="1050" b="0" i="0" dirty="0">
                  <a:solidFill>
                    <a:schemeClr val="bg1"/>
                  </a:solidFill>
                  <a:effectLst/>
                  <a:latin typeface="Inter"/>
                </a:rPr>
                <a:t>first five digits of customer zip code</a:t>
              </a:r>
              <a:endParaRPr lang="en-US" sz="1050" dirty="0">
                <a:solidFill>
                  <a:schemeClr val="bg1"/>
                </a:solidFill>
              </a:endParaRPr>
            </a:p>
          </p:txBody>
        </p:sp>
      </p:grpSp>
      <p:grpSp>
        <p:nvGrpSpPr>
          <p:cNvPr id="32" name="Group 31">
            <a:extLst>
              <a:ext uri="{FF2B5EF4-FFF2-40B4-BE49-F238E27FC236}">
                <a16:creationId xmlns:a16="http://schemas.microsoft.com/office/drawing/2014/main" id="{91C862D5-5469-434A-9872-566ADF42C66A}"/>
              </a:ext>
            </a:extLst>
          </p:cNvPr>
          <p:cNvGrpSpPr/>
          <p:nvPr/>
        </p:nvGrpSpPr>
        <p:grpSpPr>
          <a:xfrm>
            <a:off x="8115941" y="4930705"/>
            <a:ext cx="2229922" cy="358373"/>
            <a:chOff x="7962842" y="4167296"/>
            <a:chExt cx="2229922" cy="358373"/>
          </a:xfrm>
        </p:grpSpPr>
        <p:sp>
          <p:nvSpPr>
            <p:cNvPr id="25" name="Rectangle: Rounded Corners 24">
              <a:extLst>
                <a:ext uri="{FF2B5EF4-FFF2-40B4-BE49-F238E27FC236}">
                  <a16:creationId xmlns:a16="http://schemas.microsoft.com/office/drawing/2014/main" id="{BD948958-902F-6726-56D8-82F526539057}"/>
                </a:ext>
              </a:extLst>
            </p:cNvPr>
            <p:cNvSpPr/>
            <p:nvPr/>
          </p:nvSpPr>
          <p:spPr>
            <a:xfrm>
              <a:off x="7962842" y="4167296"/>
              <a:ext cx="1056358" cy="358373"/>
            </a:xfrm>
            <a:prstGeom prst="roundRect">
              <a:avLst>
                <a:gd name="adj" fmla="val 50000"/>
              </a:avLst>
            </a:prstGeom>
            <a:solidFill>
              <a:srgbClr val="B8CAE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effectLst/>
                </a:rPr>
                <a:t>customer_state</a:t>
              </a:r>
            </a:p>
          </p:txBody>
        </p:sp>
        <p:sp>
          <p:nvSpPr>
            <p:cNvPr id="26" name="Arrow: Right 25">
              <a:extLst>
                <a:ext uri="{FF2B5EF4-FFF2-40B4-BE49-F238E27FC236}">
                  <a16:creationId xmlns:a16="http://schemas.microsoft.com/office/drawing/2014/main" id="{673450FA-71E5-C0CF-F9E6-99050DADF0BD}"/>
                </a:ext>
              </a:extLst>
            </p:cNvPr>
            <p:cNvSpPr/>
            <p:nvPr/>
          </p:nvSpPr>
          <p:spPr>
            <a:xfrm>
              <a:off x="9278224" y="4286371"/>
              <a:ext cx="914540" cy="120225"/>
            </a:xfrm>
            <a:prstGeom prst="rightArrow">
              <a:avLst/>
            </a:prstGeom>
            <a:solidFill>
              <a:srgbClr val="1DD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D95102B7-897F-DD30-FF7D-76861D54A00E}"/>
              </a:ext>
            </a:extLst>
          </p:cNvPr>
          <p:cNvGrpSpPr/>
          <p:nvPr/>
        </p:nvGrpSpPr>
        <p:grpSpPr>
          <a:xfrm>
            <a:off x="8115941" y="6062525"/>
            <a:ext cx="2229922" cy="358373"/>
            <a:chOff x="7962842" y="5217771"/>
            <a:chExt cx="2229922" cy="358373"/>
          </a:xfrm>
        </p:grpSpPr>
        <p:sp>
          <p:nvSpPr>
            <p:cNvPr id="27" name="Rectangle: Rounded Corners 26">
              <a:extLst>
                <a:ext uri="{FF2B5EF4-FFF2-40B4-BE49-F238E27FC236}">
                  <a16:creationId xmlns:a16="http://schemas.microsoft.com/office/drawing/2014/main" id="{2D75541F-9CEE-0C66-3CBA-357ACC4E32CF}"/>
                </a:ext>
              </a:extLst>
            </p:cNvPr>
            <p:cNvSpPr/>
            <p:nvPr/>
          </p:nvSpPr>
          <p:spPr>
            <a:xfrm>
              <a:off x="7962842" y="5217771"/>
              <a:ext cx="1056358" cy="358373"/>
            </a:xfrm>
            <a:prstGeom prst="roundRect">
              <a:avLst>
                <a:gd name="adj" fmla="val 50000"/>
              </a:avLst>
            </a:prstGeom>
            <a:solidFill>
              <a:srgbClr val="B8CAE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effectLst/>
                </a:rPr>
                <a:t>customer_zip_code_prefix</a:t>
              </a:r>
            </a:p>
          </p:txBody>
        </p:sp>
        <p:sp>
          <p:nvSpPr>
            <p:cNvPr id="28" name="Arrow: Right 27">
              <a:extLst>
                <a:ext uri="{FF2B5EF4-FFF2-40B4-BE49-F238E27FC236}">
                  <a16:creationId xmlns:a16="http://schemas.microsoft.com/office/drawing/2014/main" id="{CB130540-6915-066D-7EB5-10C68E7D6196}"/>
                </a:ext>
              </a:extLst>
            </p:cNvPr>
            <p:cNvSpPr/>
            <p:nvPr/>
          </p:nvSpPr>
          <p:spPr>
            <a:xfrm>
              <a:off x="9278224" y="5336846"/>
              <a:ext cx="914540" cy="120225"/>
            </a:xfrm>
            <a:prstGeom prst="rightArrow">
              <a:avLst/>
            </a:prstGeom>
            <a:solidFill>
              <a:srgbClr val="1DD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2" name="Chart 21">
            <a:extLst>
              <a:ext uri="{FF2B5EF4-FFF2-40B4-BE49-F238E27FC236}">
                <a16:creationId xmlns:a16="http://schemas.microsoft.com/office/drawing/2014/main" id="{B6EF5E61-79E9-5609-F175-FA0E420E997B}"/>
              </a:ext>
            </a:extLst>
          </p:cNvPr>
          <p:cNvGraphicFramePr/>
          <p:nvPr>
            <p:extLst>
              <p:ext uri="{D42A27DB-BD31-4B8C-83A1-F6EECF244321}">
                <p14:modId xmlns:p14="http://schemas.microsoft.com/office/powerpoint/2010/main" val="2005710604"/>
              </p:ext>
            </p:extLst>
          </p:nvPr>
        </p:nvGraphicFramePr>
        <p:xfrm>
          <a:off x="160018" y="2881428"/>
          <a:ext cx="7259740" cy="4243272"/>
        </p:xfrm>
        <a:graphic>
          <a:graphicData uri="http://schemas.openxmlformats.org/drawingml/2006/chart">
            <c:chart xmlns:c="http://schemas.openxmlformats.org/drawingml/2006/chart" xmlns:r="http://schemas.openxmlformats.org/officeDocument/2006/relationships" r:id="rId2"/>
          </a:graphicData>
        </a:graphic>
      </p:graphicFrame>
      <p:sp>
        <p:nvSpPr>
          <p:cNvPr id="79" name="Rectangle: Rounded Corners 78">
            <a:extLst>
              <a:ext uri="{FF2B5EF4-FFF2-40B4-BE49-F238E27FC236}">
                <a16:creationId xmlns:a16="http://schemas.microsoft.com/office/drawing/2014/main" id="{EC11703A-8EB7-C8FA-D9F2-F630B97EF089}"/>
              </a:ext>
            </a:extLst>
          </p:cNvPr>
          <p:cNvSpPr/>
          <p:nvPr/>
        </p:nvSpPr>
        <p:spPr>
          <a:xfrm>
            <a:off x="7981002" y="503199"/>
            <a:ext cx="4029569" cy="354922"/>
          </a:xfrm>
          <a:prstGeom prst="roundRect">
            <a:avLst/>
          </a:prstGeom>
          <a:solidFill>
            <a:srgbClr val="1DD78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Description of each column</a:t>
            </a:r>
          </a:p>
        </p:txBody>
      </p:sp>
      <p:grpSp>
        <p:nvGrpSpPr>
          <p:cNvPr id="80" name="Group 79">
            <a:extLst>
              <a:ext uri="{FF2B5EF4-FFF2-40B4-BE49-F238E27FC236}">
                <a16:creationId xmlns:a16="http://schemas.microsoft.com/office/drawing/2014/main" id="{E7D22D22-ED6B-0C13-F503-2CD41C584072}"/>
              </a:ext>
            </a:extLst>
          </p:cNvPr>
          <p:cNvGrpSpPr/>
          <p:nvPr/>
        </p:nvGrpSpPr>
        <p:grpSpPr>
          <a:xfrm>
            <a:off x="7561817" y="36573"/>
            <a:ext cx="4653551" cy="847914"/>
            <a:chOff x="7538448" y="19163"/>
            <a:chExt cx="4653551" cy="847914"/>
          </a:xfrm>
        </p:grpSpPr>
        <p:grpSp>
          <p:nvGrpSpPr>
            <p:cNvPr id="76" name="Group 75">
              <a:extLst>
                <a:ext uri="{FF2B5EF4-FFF2-40B4-BE49-F238E27FC236}">
                  <a16:creationId xmlns:a16="http://schemas.microsoft.com/office/drawing/2014/main" id="{2ED91A39-F4AD-64AD-5F0B-04583C6EDE37}"/>
                </a:ext>
              </a:extLst>
            </p:cNvPr>
            <p:cNvGrpSpPr/>
            <p:nvPr/>
          </p:nvGrpSpPr>
          <p:grpSpPr>
            <a:xfrm>
              <a:off x="7538448" y="19163"/>
              <a:ext cx="4653551" cy="847914"/>
              <a:chOff x="7351234" y="853156"/>
              <a:chExt cx="4934904" cy="847914"/>
            </a:xfrm>
          </p:grpSpPr>
          <p:sp>
            <p:nvSpPr>
              <p:cNvPr id="65" name="Rectangle: Rounded Corners 64">
                <a:extLst>
                  <a:ext uri="{FF2B5EF4-FFF2-40B4-BE49-F238E27FC236}">
                    <a16:creationId xmlns:a16="http://schemas.microsoft.com/office/drawing/2014/main" id="{AA0FCBB5-8B29-E000-FA1B-C4D56B244DE2}"/>
                  </a:ext>
                </a:extLst>
              </p:cNvPr>
              <p:cNvSpPr/>
              <p:nvPr/>
            </p:nvSpPr>
            <p:spPr>
              <a:xfrm>
                <a:off x="7377111" y="856751"/>
                <a:ext cx="4764807" cy="844319"/>
              </a:xfrm>
              <a:prstGeom prst="roundRect">
                <a:avLst/>
              </a:prstGeom>
              <a:solidFill>
                <a:srgbClr val="1DD78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6" name="Graphic 65" descr="Target Audience with solid fill">
                <a:extLst>
                  <a:ext uri="{FF2B5EF4-FFF2-40B4-BE49-F238E27FC236}">
                    <a16:creationId xmlns:a16="http://schemas.microsoft.com/office/drawing/2014/main" id="{1E6F97EE-046C-8869-89F1-3D0D959308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5148" y="1062950"/>
                <a:ext cx="590794" cy="582810"/>
              </a:xfrm>
              <a:prstGeom prst="rect">
                <a:avLst/>
              </a:prstGeom>
            </p:spPr>
          </p:pic>
          <p:sp>
            <p:nvSpPr>
              <p:cNvPr id="67" name="TextBox 66">
                <a:extLst>
                  <a:ext uri="{FF2B5EF4-FFF2-40B4-BE49-F238E27FC236}">
                    <a16:creationId xmlns:a16="http://schemas.microsoft.com/office/drawing/2014/main" id="{A5B1F21B-E64F-20ED-FD03-E8164B685B6A}"/>
                  </a:ext>
                </a:extLst>
              </p:cNvPr>
              <p:cNvSpPr txBox="1"/>
              <p:nvPr/>
            </p:nvSpPr>
            <p:spPr>
              <a:xfrm>
                <a:off x="8245285" y="1175507"/>
                <a:ext cx="1023056" cy="338554"/>
              </a:xfrm>
              <a:prstGeom prst="rect">
                <a:avLst/>
              </a:prstGeom>
              <a:noFill/>
            </p:spPr>
            <p:txBody>
              <a:bodyPr wrap="square" rtlCol="0">
                <a:spAutoFit/>
              </a:bodyPr>
              <a:lstStyle/>
              <a:p>
                <a:r>
                  <a:rPr lang="en-US" sz="1600" b="0" i="0" dirty="0">
                    <a:solidFill>
                      <a:srgbClr val="FFFFFF"/>
                    </a:solidFill>
                    <a:effectLst/>
                    <a:latin typeface="Consolas" panose="020B0609020204030204" pitchFamily="49" charset="0"/>
                  </a:rPr>
                  <a:t>3,345</a:t>
                </a:r>
                <a:endParaRPr lang="en-US" sz="1600" dirty="0">
                  <a:solidFill>
                    <a:schemeClr val="bg1"/>
                  </a:solidFill>
                  <a:latin typeface="Consolas" panose="020B0609020204030204" pitchFamily="49" charset="0"/>
                </a:endParaRPr>
              </a:p>
            </p:txBody>
          </p:sp>
          <p:sp>
            <p:nvSpPr>
              <p:cNvPr id="68" name="TextBox 67">
                <a:extLst>
                  <a:ext uri="{FF2B5EF4-FFF2-40B4-BE49-F238E27FC236}">
                    <a16:creationId xmlns:a16="http://schemas.microsoft.com/office/drawing/2014/main" id="{1B10BBB0-A55F-82A9-F600-BBDA13FB0261}"/>
                  </a:ext>
                </a:extLst>
              </p:cNvPr>
              <p:cNvSpPr txBox="1"/>
              <p:nvPr/>
            </p:nvSpPr>
            <p:spPr>
              <a:xfrm>
                <a:off x="9172299" y="1175507"/>
                <a:ext cx="1061631" cy="338554"/>
              </a:xfrm>
              <a:prstGeom prst="rect">
                <a:avLst/>
              </a:prstGeom>
              <a:noFill/>
            </p:spPr>
            <p:txBody>
              <a:bodyPr wrap="square" rtlCol="0" anchor="t" anchorCtr="0">
                <a:spAutoFit/>
              </a:bodyPr>
              <a:lstStyle/>
              <a:p>
                <a:pPr algn="ctr"/>
                <a:r>
                  <a:rPr lang="en-US" sz="1600" dirty="0">
                    <a:solidFill>
                      <a:schemeClr val="bg1"/>
                    </a:solidFill>
                    <a:latin typeface="Consolas" panose="020B0609020204030204" pitchFamily="49" charset="0"/>
                  </a:rPr>
                  <a:t>4%</a:t>
                </a:r>
              </a:p>
            </p:txBody>
          </p:sp>
          <p:cxnSp>
            <p:nvCxnSpPr>
              <p:cNvPr id="69" name="Straight Connector 68">
                <a:extLst>
                  <a:ext uri="{FF2B5EF4-FFF2-40B4-BE49-F238E27FC236}">
                    <a16:creationId xmlns:a16="http://schemas.microsoft.com/office/drawing/2014/main" id="{4308FECF-2EF6-F00F-2ED8-EEBAF379D54A}"/>
                  </a:ext>
                </a:extLst>
              </p:cNvPr>
              <p:cNvCxnSpPr>
                <a:cxnSpLocks/>
              </p:cNvCxnSpPr>
              <p:nvPr/>
            </p:nvCxnSpPr>
            <p:spPr>
              <a:xfrm>
                <a:off x="9269844" y="1125808"/>
                <a:ext cx="0" cy="376970"/>
              </a:xfrm>
              <a:prstGeom prst="line">
                <a:avLst/>
              </a:prstGeom>
              <a:ln>
                <a:solidFill>
                  <a:schemeClr val="bg1">
                    <a:lumMod val="95000"/>
                  </a:schemeClr>
                </a:solidFill>
              </a:ln>
            </p:spPr>
            <p:style>
              <a:lnRef idx="1">
                <a:schemeClr val="accent6"/>
              </a:lnRef>
              <a:fillRef idx="0">
                <a:schemeClr val="accent6"/>
              </a:fillRef>
              <a:effectRef idx="0">
                <a:schemeClr val="accent6"/>
              </a:effectRef>
              <a:fontRef idx="minor">
                <a:schemeClr val="tx1"/>
              </a:fontRef>
            </p:style>
          </p:cxnSp>
          <p:sp>
            <p:nvSpPr>
              <p:cNvPr id="70" name="TextBox 69">
                <a:extLst>
                  <a:ext uri="{FF2B5EF4-FFF2-40B4-BE49-F238E27FC236}">
                    <a16:creationId xmlns:a16="http://schemas.microsoft.com/office/drawing/2014/main" id="{7661568B-2732-9D84-DAC5-DCBD4A7A295F}"/>
                  </a:ext>
                </a:extLst>
              </p:cNvPr>
              <p:cNvSpPr txBox="1"/>
              <p:nvPr/>
            </p:nvSpPr>
            <p:spPr>
              <a:xfrm>
                <a:off x="10678119" y="1175507"/>
                <a:ext cx="914540" cy="338554"/>
              </a:xfrm>
              <a:prstGeom prst="rect">
                <a:avLst/>
              </a:prstGeom>
              <a:noFill/>
            </p:spPr>
            <p:txBody>
              <a:bodyPr wrap="square" rtlCol="0">
                <a:spAutoFit/>
              </a:bodyPr>
              <a:lstStyle/>
              <a:p>
                <a:r>
                  <a:rPr lang="en-US" sz="1600" b="0" i="0" dirty="0">
                    <a:solidFill>
                      <a:srgbClr val="FFFFFF"/>
                    </a:solidFill>
                    <a:effectLst/>
                    <a:latin typeface="Consolas" panose="020B0609020204030204" pitchFamily="49" charset="0"/>
                  </a:rPr>
                  <a:t>96,096</a:t>
                </a:r>
                <a:endParaRPr lang="en-US" sz="1600" dirty="0">
                  <a:solidFill>
                    <a:schemeClr val="bg1"/>
                  </a:solidFill>
                  <a:latin typeface="Consolas" panose="020B0609020204030204" pitchFamily="49" charset="0"/>
                </a:endParaRPr>
              </a:p>
            </p:txBody>
          </p:sp>
          <p:sp>
            <p:nvSpPr>
              <p:cNvPr id="71" name="TextBox 70">
                <a:extLst>
                  <a:ext uri="{FF2B5EF4-FFF2-40B4-BE49-F238E27FC236}">
                    <a16:creationId xmlns:a16="http://schemas.microsoft.com/office/drawing/2014/main" id="{2C218AFB-F1EB-0FD9-EFF4-998E92806272}"/>
                  </a:ext>
                </a:extLst>
              </p:cNvPr>
              <p:cNvSpPr txBox="1"/>
              <p:nvPr/>
            </p:nvSpPr>
            <p:spPr>
              <a:xfrm>
                <a:off x="11371598" y="1175507"/>
                <a:ext cx="914540" cy="338554"/>
              </a:xfrm>
              <a:prstGeom prst="rect">
                <a:avLst/>
              </a:prstGeom>
              <a:noFill/>
            </p:spPr>
            <p:txBody>
              <a:bodyPr wrap="square" rtlCol="0" anchor="t" anchorCtr="0">
                <a:spAutoFit/>
              </a:bodyPr>
              <a:lstStyle/>
              <a:p>
                <a:pPr algn="ctr"/>
                <a:r>
                  <a:rPr lang="en-US" sz="1600" dirty="0">
                    <a:solidFill>
                      <a:schemeClr val="bg1"/>
                    </a:solidFill>
                    <a:latin typeface="Consolas" panose="020B0609020204030204" pitchFamily="49" charset="0"/>
                  </a:rPr>
                  <a:t>96%</a:t>
                </a:r>
              </a:p>
            </p:txBody>
          </p:sp>
          <p:pic>
            <p:nvPicPr>
              <p:cNvPr id="72" name="Graphic 71" descr="User with solid fill">
                <a:extLst>
                  <a:ext uri="{FF2B5EF4-FFF2-40B4-BE49-F238E27FC236}">
                    <a16:creationId xmlns:a16="http://schemas.microsoft.com/office/drawing/2014/main" id="{534960B1-C751-6399-0890-709380C6444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39688" y="1063264"/>
                <a:ext cx="530999" cy="530999"/>
              </a:xfrm>
              <a:prstGeom prst="rect">
                <a:avLst/>
              </a:prstGeom>
            </p:spPr>
          </p:pic>
          <p:cxnSp>
            <p:nvCxnSpPr>
              <p:cNvPr id="73" name="Straight Connector 72">
                <a:extLst>
                  <a:ext uri="{FF2B5EF4-FFF2-40B4-BE49-F238E27FC236}">
                    <a16:creationId xmlns:a16="http://schemas.microsoft.com/office/drawing/2014/main" id="{BF25F95D-4580-6EB6-EE45-246090738C4E}"/>
                  </a:ext>
                </a:extLst>
              </p:cNvPr>
              <p:cNvCxnSpPr>
                <a:cxnSpLocks/>
              </p:cNvCxnSpPr>
              <p:nvPr/>
            </p:nvCxnSpPr>
            <p:spPr>
              <a:xfrm>
                <a:off x="11559431" y="1145174"/>
                <a:ext cx="0" cy="357604"/>
              </a:xfrm>
              <a:prstGeom prst="line">
                <a:avLst/>
              </a:prstGeom>
              <a:ln>
                <a:solidFill>
                  <a:schemeClr val="bg1">
                    <a:lumMod val="95000"/>
                  </a:schemeClr>
                </a:solidFill>
              </a:ln>
            </p:spPr>
            <p:style>
              <a:lnRef idx="1">
                <a:schemeClr val="accent6"/>
              </a:lnRef>
              <a:fillRef idx="0">
                <a:schemeClr val="accent6"/>
              </a:fillRef>
              <a:effectRef idx="0">
                <a:schemeClr val="accent6"/>
              </a:effectRef>
              <a:fontRef idx="minor">
                <a:schemeClr val="tx1"/>
              </a:fontRef>
            </p:style>
          </p:cxnSp>
          <p:sp>
            <p:nvSpPr>
              <p:cNvPr id="74" name="TextBox 73">
                <a:extLst>
                  <a:ext uri="{FF2B5EF4-FFF2-40B4-BE49-F238E27FC236}">
                    <a16:creationId xmlns:a16="http://schemas.microsoft.com/office/drawing/2014/main" id="{7E55A283-5E6E-ADDF-811F-C1BBFE39A9DE}"/>
                  </a:ext>
                </a:extLst>
              </p:cNvPr>
              <p:cNvSpPr txBox="1"/>
              <p:nvPr/>
            </p:nvSpPr>
            <p:spPr>
              <a:xfrm>
                <a:off x="10068049" y="853156"/>
                <a:ext cx="2185667" cy="253916"/>
              </a:xfrm>
              <a:prstGeom prst="rect">
                <a:avLst/>
              </a:prstGeom>
              <a:noFill/>
            </p:spPr>
            <p:txBody>
              <a:bodyPr wrap="square" rtlCol="0">
                <a:spAutoFit/>
              </a:bodyPr>
              <a:lstStyle/>
              <a:p>
                <a:r>
                  <a:rPr lang="en-US" sz="1050" dirty="0">
                    <a:solidFill>
                      <a:schemeClr val="bg1"/>
                    </a:solidFill>
                  </a:rPr>
                  <a:t>Customers who ordered one time </a:t>
                </a:r>
              </a:p>
            </p:txBody>
          </p:sp>
          <p:sp>
            <p:nvSpPr>
              <p:cNvPr id="75" name="TextBox 74">
                <a:extLst>
                  <a:ext uri="{FF2B5EF4-FFF2-40B4-BE49-F238E27FC236}">
                    <a16:creationId xmlns:a16="http://schemas.microsoft.com/office/drawing/2014/main" id="{A4C9B742-2FB2-CEB0-1B53-6FA18E114F5F}"/>
                  </a:ext>
                </a:extLst>
              </p:cNvPr>
              <p:cNvSpPr txBox="1"/>
              <p:nvPr/>
            </p:nvSpPr>
            <p:spPr>
              <a:xfrm>
                <a:off x="7351234" y="859627"/>
                <a:ext cx="2843312" cy="253916"/>
              </a:xfrm>
              <a:prstGeom prst="rect">
                <a:avLst/>
              </a:prstGeom>
              <a:noFill/>
            </p:spPr>
            <p:txBody>
              <a:bodyPr wrap="square" rtlCol="0">
                <a:spAutoFit/>
              </a:bodyPr>
              <a:lstStyle/>
              <a:p>
                <a:r>
                  <a:rPr lang="en-US" sz="1050" dirty="0">
                    <a:solidFill>
                      <a:schemeClr val="bg1"/>
                    </a:solidFill>
                  </a:rPr>
                  <a:t>Customers who ordered more than one time </a:t>
                </a:r>
              </a:p>
            </p:txBody>
          </p:sp>
        </p:grpSp>
        <p:cxnSp>
          <p:nvCxnSpPr>
            <p:cNvPr id="77" name="Straight Connector 76">
              <a:extLst>
                <a:ext uri="{FF2B5EF4-FFF2-40B4-BE49-F238E27FC236}">
                  <a16:creationId xmlns:a16="http://schemas.microsoft.com/office/drawing/2014/main" id="{92C0A1C2-82E4-5C90-36E3-B28E59925877}"/>
                </a:ext>
              </a:extLst>
            </p:cNvPr>
            <p:cNvCxnSpPr>
              <a:cxnSpLocks/>
            </p:cNvCxnSpPr>
            <p:nvPr/>
          </p:nvCxnSpPr>
          <p:spPr>
            <a:xfrm>
              <a:off x="10114424" y="75069"/>
              <a:ext cx="0" cy="727173"/>
            </a:xfrm>
            <a:prstGeom prst="line">
              <a:avLst/>
            </a:prstGeom>
            <a:ln w="15875">
              <a:solidFill>
                <a:schemeClr val="bg1">
                  <a:lumMod val="95000"/>
                </a:schemeClr>
              </a:solidFill>
            </a:ln>
            <a:effectLst>
              <a:outerShdw blurRad="50800" dist="38100" dir="2700000" algn="tl" rotWithShape="0">
                <a:prstClr val="black">
                  <a:alpha val="40000"/>
                </a:prstClr>
              </a:outerShdw>
            </a:effectLst>
          </p:spPr>
          <p:style>
            <a:lnRef idx="1">
              <a:schemeClr val="accent6"/>
            </a:lnRef>
            <a:fillRef idx="0">
              <a:schemeClr val="accent6"/>
            </a:fillRef>
            <a:effectRef idx="0">
              <a:schemeClr val="accent6"/>
            </a:effectRef>
            <a:fontRef idx="minor">
              <a:schemeClr val="tx1"/>
            </a:fontRef>
          </p:style>
        </p:cxnSp>
      </p:grpSp>
      <p:graphicFrame>
        <p:nvGraphicFramePr>
          <p:cNvPr id="84" name="Table 10">
            <a:extLst>
              <a:ext uri="{FF2B5EF4-FFF2-40B4-BE49-F238E27FC236}">
                <a16:creationId xmlns:a16="http://schemas.microsoft.com/office/drawing/2014/main" id="{B1AF25AC-838F-E7C1-6D1E-9FF24869B686}"/>
              </a:ext>
            </a:extLst>
          </p:cNvPr>
          <p:cNvGraphicFramePr>
            <a:graphicFrameLocks noGrp="1"/>
          </p:cNvGraphicFramePr>
          <p:nvPr>
            <p:extLst>
              <p:ext uri="{D42A27DB-BD31-4B8C-83A1-F6EECF244321}">
                <p14:modId xmlns:p14="http://schemas.microsoft.com/office/powerpoint/2010/main" val="2788546537"/>
              </p:ext>
            </p:extLst>
          </p:nvPr>
        </p:nvGraphicFramePr>
        <p:xfrm>
          <a:off x="149927" y="858121"/>
          <a:ext cx="7259742" cy="1814434"/>
        </p:xfrm>
        <a:graphic>
          <a:graphicData uri="http://schemas.openxmlformats.org/drawingml/2006/table">
            <a:tbl>
              <a:tblPr firstRow="1" bandRow="1">
                <a:tableStyleId>{E8B1032C-EA38-4F05-BA0D-38AFFFC7BED3}</a:tableStyleId>
              </a:tblPr>
              <a:tblGrid>
                <a:gridCol w="938634">
                  <a:extLst>
                    <a:ext uri="{9D8B030D-6E8A-4147-A177-3AD203B41FA5}">
                      <a16:colId xmlns:a16="http://schemas.microsoft.com/office/drawing/2014/main" val="3913569829"/>
                    </a:ext>
                  </a:extLst>
                </a:gridCol>
                <a:gridCol w="510919">
                  <a:extLst>
                    <a:ext uri="{9D8B030D-6E8A-4147-A177-3AD203B41FA5}">
                      <a16:colId xmlns:a16="http://schemas.microsoft.com/office/drawing/2014/main" val="1841337099"/>
                    </a:ext>
                  </a:extLst>
                </a:gridCol>
                <a:gridCol w="716355">
                  <a:extLst>
                    <a:ext uri="{9D8B030D-6E8A-4147-A177-3AD203B41FA5}">
                      <a16:colId xmlns:a16="http://schemas.microsoft.com/office/drawing/2014/main" val="667929626"/>
                    </a:ext>
                  </a:extLst>
                </a:gridCol>
                <a:gridCol w="593206">
                  <a:extLst>
                    <a:ext uri="{9D8B030D-6E8A-4147-A177-3AD203B41FA5}">
                      <a16:colId xmlns:a16="http://schemas.microsoft.com/office/drawing/2014/main" val="2565620268"/>
                    </a:ext>
                  </a:extLst>
                </a:gridCol>
                <a:gridCol w="498684">
                  <a:extLst>
                    <a:ext uri="{9D8B030D-6E8A-4147-A177-3AD203B41FA5}">
                      <a16:colId xmlns:a16="http://schemas.microsoft.com/office/drawing/2014/main" val="442299874"/>
                    </a:ext>
                  </a:extLst>
                </a:gridCol>
                <a:gridCol w="426642">
                  <a:extLst>
                    <a:ext uri="{9D8B030D-6E8A-4147-A177-3AD203B41FA5}">
                      <a16:colId xmlns:a16="http://schemas.microsoft.com/office/drawing/2014/main" val="1905137825"/>
                    </a:ext>
                  </a:extLst>
                </a:gridCol>
                <a:gridCol w="399955">
                  <a:extLst>
                    <a:ext uri="{9D8B030D-6E8A-4147-A177-3AD203B41FA5}">
                      <a16:colId xmlns:a16="http://schemas.microsoft.com/office/drawing/2014/main" val="263683971"/>
                    </a:ext>
                  </a:extLst>
                </a:gridCol>
                <a:gridCol w="437171">
                  <a:extLst>
                    <a:ext uri="{9D8B030D-6E8A-4147-A177-3AD203B41FA5}">
                      <a16:colId xmlns:a16="http://schemas.microsoft.com/office/drawing/2014/main" val="1461516270"/>
                    </a:ext>
                  </a:extLst>
                </a:gridCol>
                <a:gridCol w="472256">
                  <a:extLst>
                    <a:ext uri="{9D8B030D-6E8A-4147-A177-3AD203B41FA5}">
                      <a16:colId xmlns:a16="http://schemas.microsoft.com/office/drawing/2014/main" val="1552705672"/>
                    </a:ext>
                  </a:extLst>
                </a:gridCol>
                <a:gridCol w="395986">
                  <a:extLst>
                    <a:ext uri="{9D8B030D-6E8A-4147-A177-3AD203B41FA5}">
                      <a16:colId xmlns:a16="http://schemas.microsoft.com/office/drawing/2014/main" val="43368265"/>
                    </a:ext>
                  </a:extLst>
                </a:gridCol>
                <a:gridCol w="469317">
                  <a:extLst>
                    <a:ext uri="{9D8B030D-6E8A-4147-A177-3AD203B41FA5}">
                      <a16:colId xmlns:a16="http://schemas.microsoft.com/office/drawing/2014/main" val="288843502"/>
                    </a:ext>
                  </a:extLst>
                </a:gridCol>
                <a:gridCol w="454651">
                  <a:extLst>
                    <a:ext uri="{9D8B030D-6E8A-4147-A177-3AD203B41FA5}">
                      <a16:colId xmlns:a16="http://schemas.microsoft.com/office/drawing/2014/main" val="1251060596"/>
                    </a:ext>
                  </a:extLst>
                </a:gridCol>
                <a:gridCol w="439985">
                  <a:extLst>
                    <a:ext uri="{9D8B030D-6E8A-4147-A177-3AD203B41FA5}">
                      <a16:colId xmlns:a16="http://schemas.microsoft.com/office/drawing/2014/main" val="1303392806"/>
                    </a:ext>
                  </a:extLst>
                </a:gridCol>
                <a:gridCol w="505981">
                  <a:extLst>
                    <a:ext uri="{9D8B030D-6E8A-4147-A177-3AD203B41FA5}">
                      <a16:colId xmlns:a16="http://schemas.microsoft.com/office/drawing/2014/main" val="1841620429"/>
                    </a:ext>
                  </a:extLst>
                </a:gridCol>
              </a:tblGrid>
              <a:tr h="397350">
                <a:tc>
                  <a:txBody>
                    <a:bodyPr/>
                    <a:lstStyle/>
                    <a:p>
                      <a:pPr algn="ctr" fontAlgn="ctr"/>
                      <a:r>
                        <a:rPr lang="en-US" sz="800" b="1" dirty="0">
                          <a:effectLst/>
                        </a:rPr>
                        <a:t>column</a:t>
                      </a:r>
                      <a:endParaRPr lang="en-US" sz="800" b="1" dirty="0">
                        <a:effectLst/>
                        <a:latin typeface="Bierstadt" panose="020B0004020202020204" pitchFamily="34" charset="0"/>
                      </a:endParaRPr>
                    </a:p>
                  </a:txBody>
                  <a:tcPr marL="76200" marR="76200" marT="38100" marB="38100" anchor="ctr"/>
                </a:tc>
                <a:tc>
                  <a:txBody>
                    <a:bodyPr/>
                    <a:lstStyle/>
                    <a:p>
                      <a:pPr algn="ctr" fontAlgn="ctr"/>
                      <a:r>
                        <a:rPr lang="en-US" sz="800" b="1" dirty="0">
                          <a:effectLst/>
                        </a:rPr>
                        <a:t>entries</a:t>
                      </a:r>
                      <a:endParaRPr lang="en-US" sz="800" b="1" dirty="0">
                        <a:effectLst/>
                        <a:latin typeface="Bierstadt" panose="020B0004020202020204" pitchFamily="34" charset="0"/>
                      </a:endParaRPr>
                    </a:p>
                  </a:txBody>
                  <a:tcPr marL="76200" marR="76200" marT="38100" marB="38100" anchor="ctr"/>
                </a:tc>
                <a:tc>
                  <a:txBody>
                    <a:bodyPr/>
                    <a:lstStyle/>
                    <a:p>
                      <a:pPr algn="ctr" fontAlgn="ctr"/>
                      <a:r>
                        <a:rPr lang="en-US" sz="800" b="1" dirty="0">
                          <a:effectLst/>
                        </a:rPr>
                        <a:t>count distinct</a:t>
                      </a:r>
                      <a:endParaRPr lang="en-US" sz="800" b="1" dirty="0">
                        <a:effectLst/>
                        <a:latin typeface="Bierstadt" panose="020B0004020202020204" pitchFamily="34" charset="0"/>
                      </a:endParaRPr>
                    </a:p>
                  </a:txBody>
                  <a:tcPr marL="76200" marR="76200" marT="38100" marB="38100" anchor="ctr"/>
                </a:tc>
                <a:tc>
                  <a:txBody>
                    <a:bodyPr/>
                    <a:lstStyle/>
                    <a:p>
                      <a:pPr algn="ctr" fontAlgn="ctr"/>
                      <a:r>
                        <a:rPr lang="en-US" sz="800" b="1" dirty="0">
                          <a:effectLst/>
                        </a:rPr>
                        <a:t>most_freq</a:t>
                      </a:r>
                      <a:endParaRPr lang="en-US" sz="800" b="1" dirty="0">
                        <a:effectLst/>
                        <a:latin typeface="Bierstadt" panose="020B0004020202020204" pitchFamily="34" charset="0"/>
                      </a:endParaRPr>
                    </a:p>
                  </a:txBody>
                  <a:tcPr marL="76200" marR="76200" marT="38100" marB="38100" anchor="ctr"/>
                </a:tc>
                <a:tc>
                  <a:txBody>
                    <a:bodyPr/>
                    <a:lstStyle/>
                    <a:p>
                      <a:pPr algn="ctr" fontAlgn="ctr"/>
                      <a:r>
                        <a:rPr lang="en-US" sz="800" b="1" dirty="0">
                          <a:effectLst/>
                        </a:rPr>
                        <a:t>num freq</a:t>
                      </a:r>
                      <a:endParaRPr lang="en-US" sz="800" b="1" dirty="0">
                        <a:effectLst/>
                        <a:latin typeface="Bierstadt" panose="020B0004020202020204" pitchFamily="34" charset="0"/>
                      </a:endParaRPr>
                    </a:p>
                  </a:txBody>
                  <a:tcPr marL="76200" marR="76200" marT="38100" marB="38100" anchor="ctr"/>
                </a:tc>
                <a:tc>
                  <a:txBody>
                    <a:bodyPr/>
                    <a:lstStyle/>
                    <a:p>
                      <a:pPr algn="ctr" fontAlgn="ctr"/>
                      <a:r>
                        <a:rPr lang="en-US" sz="800" b="1" dirty="0">
                          <a:effectLst/>
                        </a:rPr>
                        <a:t>null values</a:t>
                      </a:r>
                      <a:endParaRPr lang="en-US" sz="800" b="1" dirty="0">
                        <a:effectLst/>
                        <a:latin typeface="Bierstadt" panose="020B0004020202020204" pitchFamily="34" charset="0"/>
                      </a:endParaRPr>
                    </a:p>
                  </a:txBody>
                  <a:tcPr marL="76200" marR="76200" marT="38100" marB="38100" anchor="ctr"/>
                </a:tc>
                <a:tc>
                  <a:txBody>
                    <a:bodyPr/>
                    <a:lstStyle/>
                    <a:p>
                      <a:pPr algn="ctr" fontAlgn="ctr"/>
                      <a:r>
                        <a:rPr lang="en-US" sz="800" b="1" dirty="0">
                          <a:effectLst/>
                        </a:rPr>
                        <a:t>dtype</a:t>
                      </a:r>
                      <a:endParaRPr lang="en-US" sz="800" b="1" dirty="0">
                        <a:effectLst/>
                        <a:latin typeface="Bierstadt" panose="020B0004020202020204" pitchFamily="34" charset="0"/>
                      </a:endParaRPr>
                    </a:p>
                  </a:txBody>
                  <a:tcPr marL="76200" marR="76200" marT="38100" marB="38100" anchor="ctr"/>
                </a:tc>
                <a:tc>
                  <a:txBody>
                    <a:bodyPr/>
                    <a:lstStyle/>
                    <a:p>
                      <a:pPr algn="ctr" fontAlgn="ctr"/>
                      <a:r>
                        <a:rPr lang="en-US" sz="800" b="1" dirty="0">
                          <a:effectLst/>
                        </a:rPr>
                        <a:t>mean</a:t>
                      </a:r>
                      <a:endParaRPr lang="en-US" sz="800" b="1" dirty="0">
                        <a:effectLst/>
                        <a:latin typeface="Bierstadt" panose="020B0004020202020204" pitchFamily="34" charset="0"/>
                      </a:endParaRPr>
                    </a:p>
                  </a:txBody>
                  <a:tcPr marL="76200" marR="76200" marT="38100" marB="38100" anchor="ctr"/>
                </a:tc>
                <a:tc>
                  <a:txBody>
                    <a:bodyPr/>
                    <a:lstStyle/>
                    <a:p>
                      <a:pPr algn="ctr" fontAlgn="ctr"/>
                      <a:r>
                        <a:rPr lang="en-US" sz="800" b="1" dirty="0">
                          <a:effectLst/>
                        </a:rPr>
                        <a:t>std</a:t>
                      </a:r>
                      <a:endParaRPr lang="en-US" sz="800" b="1" dirty="0">
                        <a:effectLst/>
                        <a:latin typeface="Bierstadt" panose="020B0004020202020204" pitchFamily="34" charset="0"/>
                      </a:endParaRPr>
                    </a:p>
                  </a:txBody>
                  <a:tcPr marL="76200" marR="76200" marT="38100" marB="38100" anchor="ctr"/>
                </a:tc>
                <a:tc>
                  <a:txBody>
                    <a:bodyPr/>
                    <a:lstStyle/>
                    <a:p>
                      <a:pPr algn="ctr" fontAlgn="ctr"/>
                      <a:r>
                        <a:rPr lang="en-US" sz="800" b="1" dirty="0">
                          <a:effectLst/>
                        </a:rPr>
                        <a:t>min</a:t>
                      </a:r>
                      <a:endParaRPr lang="en-US" sz="800" b="1" dirty="0">
                        <a:effectLst/>
                        <a:latin typeface="Bierstadt" panose="020B0004020202020204" pitchFamily="34" charset="0"/>
                      </a:endParaRPr>
                    </a:p>
                  </a:txBody>
                  <a:tcPr marL="76200" marR="76200" marT="38100" marB="38100" anchor="ctr"/>
                </a:tc>
                <a:tc>
                  <a:txBody>
                    <a:bodyPr/>
                    <a:lstStyle/>
                    <a:p>
                      <a:pPr algn="ctr" fontAlgn="ctr"/>
                      <a:r>
                        <a:rPr lang="en-US" sz="800" b="1" dirty="0">
                          <a:effectLst/>
                        </a:rPr>
                        <a:t>25%</a:t>
                      </a:r>
                      <a:endParaRPr lang="en-US" sz="800" b="1" dirty="0">
                        <a:effectLst/>
                        <a:latin typeface="Bierstadt" panose="020B0004020202020204" pitchFamily="34" charset="0"/>
                      </a:endParaRPr>
                    </a:p>
                  </a:txBody>
                  <a:tcPr marL="76200" marR="76200" marT="38100" marB="38100" anchor="ctr"/>
                </a:tc>
                <a:tc>
                  <a:txBody>
                    <a:bodyPr/>
                    <a:lstStyle/>
                    <a:p>
                      <a:pPr algn="ctr" fontAlgn="ctr"/>
                      <a:r>
                        <a:rPr lang="en-US" sz="800" b="1" dirty="0">
                          <a:effectLst/>
                        </a:rPr>
                        <a:t>50%</a:t>
                      </a:r>
                      <a:endParaRPr lang="en-US" sz="800" b="1" dirty="0">
                        <a:effectLst/>
                        <a:latin typeface="Bierstadt" panose="020B0004020202020204" pitchFamily="34" charset="0"/>
                      </a:endParaRPr>
                    </a:p>
                  </a:txBody>
                  <a:tcPr marL="76200" marR="76200" marT="38100" marB="38100" anchor="ctr"/>
                </a:tc>
                <a:tc>
                  <a:txBody>
                    <a:bodyPr/>
                    <a:lstStyle/>
                    <a:p>
                      <a:pPr algn="ctr" fontAlgn="ctr"/>
                      <a:r>
                        <a:rPr lang="en-US" sz="800" b="1" dirty="0">
                          <a:effectLst/>
                        </a:rPr>
                        <a:t>75%</a:t>
                      </a:r>
                      <a:endParaRPr lang="en-US" sz="800" b="1" dirty="0">
                        <a:effectLst/>
                        <a:latin typeface="Bierstadt" panose="020B0004020202020204" pitchFamily="34" charset="0"/>
                      </a:endParaRPr>
                    </a:p>
                  </a:txBody>
                  <a:tcPr marL="76200" marR="76200" marT="38100" marB="38100" anchor="ctr"/>
                </a:tc>
                <a:tc>
                  <a:txBody>
                    <a:bodyPr/>
                    <a:lstStyle/>
                    <a:p>
                      <a:pPr algn="ctr" fontAlgn="ctr"/>
                      <a:r>
                        <a:rPr lang="en-US" sz="800" b="1" dirty="0">
                          <a:effectLst/>
                        </a:rPr>
                        <a:t>max</a:t>
                      </a:r>
                      <a:endParaRPr lang="en-US" sz="800" b="1" dirty="0">
                        <a:effectLst/>
                        <a:latin typeface="Bierstadt" panose="020B0004020202020204" pitchFamily="34" charset="0"/>
                      </a:endParaRPr>
                    </a:p>
                  </a:txBody>
                  <a:tcPr marL="76200" marR="76200" marT="38100" marB="38100" anchor="ctr"/>
                </a:tc>
                <a:extLst>
                  <a:ext uri="{0D108BD9-81ED-4DB2-BD59-A6C34878D82A}">
                    <a16:rowId xmlns:a16="http://schemas.microsoft.com/office/drawing/2014/main" val="4019067226"/>
                  </a:ext>
                </a:extLst>
              </a:tr>
              <a:tr h="186302">
                <a:tc>
                  <a:txBody>
                    <a:bodyPr/>
                    <a:lstStyle/>
                    <a:p>
                      <a:pPr algn="ctr"/>
                      <a:r>
                        <a:rPr lang="en-US" sz="700" dirty="0">
                          <a:effectLst/>
                        </a:rPr>
                        <a:t>customer_id</a:t>
                      </a:r>
                    </a:p>
                  </a:txBody>
                  <a:tcPr marL="76200" marR="76200" marT="38100" marB="38100" anchor="ctr"/>
                </a:tc>
                <a:tc>
                  <a:txBody>
                    <a:bodyPr/>
                    <a:lstStyle/>
                    <a:p>
                      <a:pPr algn="ctr"/>
                      <a:r>
                        <a:rPr lang="en-US" sz="700">
                          <a:effectLst/>
                        </a:rPr>
                        <a:t>99441</a:t>
                      </a:r>
                    </a:p>
                  </a:txBody>
                  <a:tcPr marL="76200" marR="76200" marT="38100" marB="38100" anchor="ctr"/>
                </a:tc>
                <a:tc>
                  <a:txBody>
                    <a:bodyPr/>
                    <a:lstStyle/>
                    <a:p>
                      <a:pPr algn="ctr"/>
                      <a:r>
                        <a:rPr lang="en-US" sz="700">
                          <a:effectLst/>
                        </a:rPr>
                        <a:t>99441</a:t>
                      </a:r>
                    </a:p>
                  </a:txBody>
                  <a:tcPr marL="76200" marR="76200" marT="38100" marB="38100" anchor="ctr"/>
                </a:tc>
                <a:tc>
                  <a:txBody>
                    <a:bodyPr/>
                    <a:lstStyle/>
                    <a:p>
                      <a:pPr algn="ctr"/>
                      <a:r>
                        <a:rPr lang="en-US" sz="700">
                          <a:effectLst/>
                        </a:rPr>
                        <a:t>unique</a:t>
                      </a:r>
                    </a:p>
                  </a:txBody>
                  <a:tcPr marL="76200" marR="76200" marT="38100" marB="38100" anchor="ctr"/>
                </a:tc>
                <a:tc>
                  <a:txBody>
                    <a:bodyPr/>
                    <a:lstStyle/>
                    <a:p>
                      <a:pPr algn="ctr"/>
                      <a:r>
                        <a:rPr lang="en-US" sz="700">
                          <a:effectLst/>
                        </a:rPr>
                        <a:t>1</a:t>
                      </a:r>
                    </a:p>
                  </a:txBody>
                  <a:tcPr marL="76200" marR="76200" marT="38100" marB="38100" anchor="ctr"/>
                </a:tc>
                <a:tc>
                  <a:txBody>
                    <a:bodyPr/>
                    <a:lstStyle/>
                    <a:p>
                      <a:pPr algn="ctr"/>
                      <a:r>
                        <a:rPr lang="en-US" sz="700">
                          <a:effectLst/>
                        </a:rPr>
                        <a:t>0</a:t>
                      </a:r>
                    </a:p>
                  </a:txBody>
                  <a:tcPr marL="76200" marR="76200" marT="38100" marB="38100" anchor="ctr"/>
                </a:tc>
                <a:tc>
                  <a:txBody>
                    <a:bodyPr/>
                    <a:lstStyle/>
                    <a:p>
                      <a:pPr algn="ctr"/>
                      <a:r>
                        <a:rPr lang="en-US" sz="700" dirty="0">
                          <a:effectLst/>
                        </a:rPr>
                        <a:t>string</a:t>
                      </a:r>
                    </a:p>
                  </a:txBody>
                  <a:tcPr marL="76200" marR="76200" marT="38100" marB="38100" anchor="ctr"/>
                </a:tc>
                <a:tc>
                  <a:txBody>
                    <a:bodyPr/>
                    <a:lstStyle/>
                    <a:p>
                      <a:pPr algn="ctr"/>
                      <a:r>
                        <a:rPr lang="en-US" sz="700">
                          <a:effectLst/>
                        </a:rPr>
                        <a:t>nan</a:t>
                      </a:r>
                    </a:p>
                  </a:txBody>
                  <a:tcPr marL="76200" marR="76200" marT="38100" marB="38100" anchor="ctr"/>
                </a:tc>
                <a:tc>
                  <a:txBody>
                    <a:bodyPr/>
                    <a:lstStyle/>
                    <a:p>
                      <a:pPr algn="ctr"/>
                      <a:r>
                        <a:rPr lang="en-US" sz="700">
                          <a:effectLst/>
                        </a:rPr>
                        <a:t>nan</a:t>
                      </a:r>
                    </a:p>
                  </a:txBody>
                  <a:tcPr marL="76200" marR="76200" marT="38100" marB="38100" anchor="ctr"/>
                </a:tc>
                <a:tc>
                  <a:txBody>
                    <a:bodyPr/>
                    <a:lstStyle/>
                    <a:p>
                      <a:pPr algn="ctr"/>
                      <a:r>
                        <a:rPr lang="en-US" sz="700">
                          <a:effectLst/>
                        </a:rPr>
                        <a:t>nan</a:t>
                      </a:r>
                    </a:p>
                  </a:txBody>
                  <a:tcPr marL="76200" marR="76200" marT="38100" marB="38100" anchor="ctr"/>
                </a:tc>
                <a:tc>
                  <a:txBody>
                    <a:bodyPr/>
                    <a:lstStyle/>
                    <a:p>
                      <a:pPr algn="ctr"/>
                      <a:r>
                        <a:rPr lang="en-US" sz="700">
                          <a:effectLst/>
                        </a:rPr>
                        <a:t>nan</a:t>
                      </a:r>
                    </a:p>
                  </a:txBody>
                  <a:tcPr marL="76200" marR="76200" marT="38100" marB="38100" anchor="ctr"/>
                </a:tc>
                <a:tc>
                  <a:txBody>
                    <a:bodyPr/>
                    <a:lstStyle/>
                    <a:p>
                      <a:pPr algn="ctr"/>
                      <a:r>
                        <a:rPr lang="en-US" sz="700">
                          <a:effectLst/>
                        </a:rPr>
                        <a:t>nan</a:t>
                      </a:r>
                    </a:p>
                  </a:txBody>
                  <a:tcPr marL="76200" marR="76200" marT="38100" marB="38100" anchor="ctr"/>
                </a:tc>
                <a:tc>
                  <a:txBody>
                    <a:bodyPr/>
                    <a:lstStyle/>
                    <a:p>
                      <a:pPr algn="ctr"/>
                      <a:r>
                        <a:rPr lang="en-US" sz="700">
                          <a:effectLst/>
                        </a:rPr>
                        <a:t>nan</a:t>
                      </a:r>
                    </a:p>
                  </a:txBody>
                  <a:tcPr marL="76200" marR="76200" marT="38100" marB="38100" anchor="ctr"/>
                </a:tc>
                <a:tc>
                  <a:txBody>
                    <a:bodyPr/>
                    <a:lstStyle/>
                    <a:p>
                      <a:pPr algn="ctr"/>
                      <a:r>
                        <a:rPr lang="en-US" sz="700" dirty="0">
                          <a:effectLst/>
                        </a:rPr>
                        <a:t>nan</a:t>
                      </a:r>
                    </a:p>
                  </a:txBody>
                  <a:tcPr marL="76200" marR="76200" marT="38100" marB="38100" anchor="ctr"/>
                </a:tc>
                <a:extLst>
                  <a:ext uri="{0D108BD9-81ED-4DB2-BD59-A6C34878D82A}">
                    <a16:rowId xmlns:a16="http://schemas.microsoft.com/office/drawing/2014/main" val="2822913592"/>
                  </a:ext>
                </a:extLst>
              </a:tr>
              <a:tr h="413653">
                <a:tc>
                  <a:txBody>
                    <a:bodyPr/>
                    <a:lstStyle/>
                    <a:p>
                      <a:pPr algn="ctr"/>
                      <a:r>
                        <a:rPr lang="en-US" sz="700" dirty="0">
                          <a:effectLst/>
                        </a:rPr>
                        <a:t>customer_unique_id</a:t>
                      </a:r>
                    </a:p>
                  </a:txBody>
                  <a:tcPr marL="76200" marR="76200" marT="38100" marB="38100" anchor="ctr"/>
                </a:tc>
                <a:tc>
                  <a:txBody>
                    <a:bodyPr/>
                    <a:lstStyle/>
                    <a:p>
                      <a:pPr algn="ctr"/>
                      <a:r>
                        <a:rPr lang="en-US" sz="700" dirty="0">
                          <a:effectLst/>
                        </a:rPr>
                        <a:t>99441</a:t>
                      </a:r>
                    </a:p>
                  </a:txBody>
                  <a:tcPr marL="76200" marR="76200" marT="38100" marB="38100" anchor="ctr"/>
                </a:tc>
                <a:tc>
                  <a:txBody>
                    <a:bodyPr/>
                    <a:lstStyle/>
                    <a:p>
                      <a:pPr algn="ctr"/>
                      <a:r>
                        <a:rPr lang="en-US" sz="700" dirty="0">
                          <a:effectLst/>
                        </a:rPr>
                        <a:t>96096</a:t>
                      </a:r>
                    </a:p>
                  </a:txBody>
                  <a:tcPr marL="76200" marR="76200" marT="38100" marB="38100" anchor="ctr"/>
                </a:tc>
                <a:tc>
                  <a:txBody>
                    <a:bodyPr/>
                    <a:lstStyle/>
                    <a:p>
                      <a:pPr algn="ctr"/>
                      <a:r>
                        <a:rPr lang="en-US" sz="700" dirty="0">
                          <a:effectLst/>
                        </a:rPr>
                        <a:t>8d50f5eadf50201ccdcedfb9e2ac8455</a:t>
                      </a:r>
                    </a:p>
                  </a:txBody>
                  <a:tcPr marL="76200" marR="76200" marT="38100" marB="38100" anchor="ctr"/>
                </a:tc>
                <a:tc>
                  <a:txBody>
                    <a:bodyPr/>
                    <a:lstStyle/>
                    <a:p>
                      <a:pPr algn="ctr"/>
                      <a:r>
                        <a:rPr lang="en-US" sz="700" dirty="0">
                          <a:effectLst/>
                        </a:rPr>
                        <a:t>17</a:t>
                      </a:r>
                    </a:p>
                  </a:txBody>
                  <a:tcPr marL="76200" marR="76200" marT="38100" marB="38100" anchor="ctr"/>
                </a:tc>
                <a:tc>
                  <a:txBody>
                    <a:bodyPr/>
                    <a:lstStyle/>
                    <a:p>
                      <a:pPr algn="ctr"/>
                      <a:r>
                        <a:rPr lang="en-US" sz="700">
                          <a:effectLst/>
                        </a:rPr>
                        <a:t>0</a:t>
                      </a:r>
                    </a:p>
                  </a:txBody>
                  <a:tcPr marL="76200" marR="76200" marT="38100" marB="38100" anchor="ctr"/>
                </a:tc>
                <a:tc>
                  <a:txBody>
                    <a:bodyPr/>
                    <a:lstStyle/>
                    <a:p>
                      <a:pPr algn="ctr"/>
                      <a:r>
                        <a:rPr lang="en-US" sz="700" dirty="0">
                          <a:effectLst/>
                        </a:rPr>
                        <a:t>string</a:t>
                      </a:r>
                    </a:p>
                  </a:txBody>
                  <a:tcPr marL="76200" marR="76200" marT="38100" marB="38100" anchor="ctr"/>
                </a:tc>
                <a:tc>
                  <a:txBody>
                    <a:bodyPr/>
                    <a:lstStyle/>
                    <a:p>
                      <a:pPr algn="ctr"/>
                      <a:r>
                        <a:rPr lang="en-US" sz="700">
                          <a:effectLst/>
                        </a:rPr>
                        <a:t>nan</a:t>
                      </a:r>
                    </a:p>
                  </a:txBody>
                  <a:tcPr marL="76200" marR="76200" marT="38100" marB="38100" anchor="ctr"/>
                </a:tc>
                <a:tc>
                  <a:txBody>
                    <a:bodyPr/>
                    <a:lstStyle/>
                    <a:p>
                      <a:pPr algn="ctr"/>
                      <a:r>
                        <a:rPr lang="en-US" sz="700">
                          <a:effectLst/>
                        </a:rPr>
                        <a:t>nan</a:t>
                      </a:r>
                    </a:p>
                  </a:txBody>
                  <a:tcPr marL="76200" marR="76200" marT="38100" marB="38100" anchor="ctr"/>
                </a:tc>
                <a:tc>
                  <a:txBody>
                    <a:bodyPr/>
                    <a:lstStyle/>
                    <a:p>
                      <a:pPr algn="ctr"/>
                      <a:r>
                        <a:rPr lang="en-US" sz="700">
                          <a:effectLst/>
                        </a:rPr>
                        <a:t>nan</a:t>
                      </a:r>
                    </a:p>
                  </a:txBody>
                  <a:tcPr marL="76200" marR="76200" marT="38100" marB="38100" anchor="ctr"/>
                </a:tc>
                <a:tc>
                  <a:txBody>
                    <a:bodyPr/>
                    <a:lstStyle/>
                    <a:p>
                      <a:pPr algn="ctr"/>
                      <a:r>
                        <a:rPr lang="en-US" sz="700">
                          <a:effectLst/>
                        </a:rPr>
                        <a:t>nan</a:t>
                      </a:r>
                    </a:p>
                  </a:txBody>
                  <a:tcPr marL="76200" marR="76200" marT="38100" marB="38100" anchor="ctr"/>
                </a:tc>
                <a:tc>
                  <a:txBody>
                    <a:bodyPr/>
                    <a:lstStyle/>
                    <a:p>
                      <a:pPr algn="ctr"/>
                      <a:r>
                        <a:rPr lang="en-US" sz="700">
                          <a:effectLst/>
                        </a:rPr>
                        <a:t>nan</a:t>
                      </a:r>
                    </a:p>
                  </a:txBody>
                  <a:tcPr marL="76200" marR="76200" marT="38100" marB="38100" anchor="ctr"/>
                </a:tc>
                <a:tc>
                  <a:txBody>
                    <a:bodyPr/>
                    <a:lstStyle/>
                    <a:p>
                      <a:pPr algn="ctr"/>
                      <a:r>
                        <a:rPr lang="en-US" sz="700">
                          <a:effectLst/>
                        </a:rPr>
                        <a:t>nan</a:t>
                      </a:r>
                    </a:p>
                  </a:txBody>
                  <a:tcPr marL="76200" marR="76200" marT="38100" marB="38100" anchor="ctr"/>
                </a:tc>
                <a:tc>
                  <a:txBody>
                    <a:bodyPr/>
                    <a:lstStyle/>
                    <a:p>
                      <a:pPr algn="ctr"/>
                      <a:r>
                        <a:rPr lang="en-US" sz="700">
                          <a:effectLst/>
                        </a:rPr>
                        <a:t>nan</a:t>
                      </a:r>
                    </a:p>
                  </a:txBody>
                  <a:tcPr marL="76200" marR="76200" marT="38100" marB="38100" anchor="ctr"/>
                </a:tc>
                <a:extLst>
                  <a:ext uri="{0D108BD9-81ED-4DB2-BD59-A6C34878D82A}">
                    <a16:rowId xmlns:a16="http://schemas.microsoft.com/office/drawing/2014/main" val="174840650"/>
                  </a:ext>
                </a:extLst>
              </a:tr>
              <a:tr h="186302">
                <a:tc>
                  <a:txBody>
                    <a:bodyPr/>
                    <a:lstStyle/>
                    <a:p>
                      <a:pPr algn="ctr"/>
                      <a:r>
                        <a:rPr lang="en-US" sz="700" dirty="0">
                          <a:effectLst/>
                        </a:rPr>
                        <a:t>customer_city</a:t>
                      </a:r>
                    </a:p>
                  </a:txBody>
                  <a:tcPr marL="76200" marR="76200" marT="38100" marB="38100" anchor="ctr"/>
                </a:tc>
                <a:tc>
                  <a:txBody>
                    <a:bodyPr/>
                    <a:lstStyle/>
                    <a:p>
                      <a:pPr algn="ctr"/>
                      <a:r>
                        <a:rPr lang="en-US" sz="700">
                          <a:effectLst/>
                        </a:rPr>
                        <a:t>99441</a:t>
                      </a:r>
                    </a:p>
                  </a:txBody>
                  <a:tcPr marL="76200" marR="76200" marT="38100" marB="38100" anchor="ctr"/>
                </a:tc>
                <a:tc>
                  <a:txBody>
                    <a:bodyPr/>
                    <a:lstStyle/>
                    <a:p>
                      <a:pPr algn="ctr"/>
                      <a:r>
                        <a:rPr lang="en-US" sz="700" dirty="0">
                          <a:effectLst/>
                        </a:rPr>
                        <a:t>4119</a:t>
                      </a:r>
                    </a:p>
                  </a:txBody>
                  <a:tcPr marL="76200" marR="76200" marT="38100" marB="38100" anchor="ctr"/>
                </a:tc>
                <a:tc>
                  <a:txBody>
                    <a:bodyPr/>
                    <a:lstStyle/>
                    <a:p>
                      <a:pPr algn="ctr"/>
                      <a:r>
                        <a:rPr lang="en-US" sz="700" dirty="0">
                          <a:effectLst/>
                        </a:rPr>
                        <a:t>sao paulo</a:t>
                      </a:r>
                    </a:p>
                  </a:txBody>
                  <a:tcPr marL="76200" marR="76200" marT="38100" marB="38100" anchor="ctr"/>
                </a:tc>
                <a:tc>
                  <a:txBody>
                    <a:bodyPr/>
                    <a:lstStyle/>
                    <a:p>
                      <a:pPr algn="ctr"/>
                      <a:r>
                        <a:rPr lang="en-US" sz="700">
                          <a:effectLst/>
                        </a:rPr>
                        <a:t>15540</a:t>
                      </a:r>
                    </a:p>
                  </a:txBody>
                  <a:tcPr marL="76200" marR="76200" marT="38100" marB="38100" anchor="ctr"/>
                </a:tc>
                <a:tc>
                  <a:txBody>
                    <a:bodyPr/>
                    <a:lstStyle/>
                    <a:p>
                      <a:pPr algn="ctr"/>
                      <a:r>
                        <a:rPr lang="en-US" sz="700" dirty="0">
                          <a:effectLst/>
                        </a:rPr>
                        <a:t>0</a:t>
                      </a:r>
                    </a:p>
                  </a:txBody>
                  <a:tcPr marL="76200" marR="76200" marT="38100" marB="38100" anchor="ctr"/>
                </a:tc>
                <a:tc>
                  <a:txBody>
                    <a:bodyPr/>
                    <a:lstStyle/>
                    <a:p>
                      <a:pPr algn="ctr"/>
                      <a:r>
                        <a:rPr lang="en-US" sz="700" dirty="0">
                          <a:effectLst/>
                        </a:rPr>
                        <a:t>string</a:t>
                      </a:r>
                    </a:p>
                  </a:txBody>
                  <a:tcPr marL="76200" marR="76200" marT="38100" marB="38100" anchor="ctr"/>
                </a:tc>
                <a:tc>
                  <a:txBody>
                    <a:bodyPr/>
                    <a:lstStyle/>
                    <a:p>
                      <a:pPr algn="ctr"/>
                      <a:r>
                        <a:rPr lang="en-US" sz="700" dirty="0">
                          <a:effectLst/>
                        </a:rPr>
                        <a:t>nan</a:t>
                      </a:r>
                    </a:p>
                  </a:txBody>
                  <a:tcPr marL="76200" marR="76200" marT="38100" marB="38100" anchor="ctr"/>
                </a:tc>
                <a:tc>
                  <a:txBody>
                    <a:bodyPr/>
                    <a:lstStyle/>
                    <a:p>
                      <a:pPr algn="ctr"/>
                      <a:r>
                        <a:rPr lang="en-US" sz="700">
                          <a:effectLst/>
                        </a:rPr>
                        <a:t>nan</a:t>
                      </a:r>
                    </a:p>
                  </a:txBody>
                  <a:tcPr marL="76200" marR="76200" marT="38100" marB="38100" anchor="ctr"/>
                </a:tc>
                <a:tc>
                  <a:txBody>
                    <a:bodyPr/>
                    <a:lstStyle/>
                    <a:p>
                      <a:pPr algn="ctr"/>
                      <a:r>
                        <a:rPr lang="en-US" sz="700">
                          <a:effectLst/>
                        </a:rPr>
                        <a:t>nan</a:t>
                      </a:r>
                    </a:p>
                  </a:txBody>
                  <a:tcPr marL="76200" marR="76200" marT="38100" marB="38100" anchor="ctr"/>
                </a:tc>
                <a:tc>
                  <a:txBody>
                    <a:bodyPr/>
                    <a:lstStyle/>
                    <a:p>
                      <a:pPr algn="ctr"/>
                      <a:r>
                        <a:rPr lang="en-US" sz="700">
                          <a:effectLst/>
                        </a:rPr>
                        <a:t>nan</a:t>
                      </a:r>
                    </a:p>
                  </a:txBody>
                  <a:tcPr marL="76200" marR="76200" marT="38100" marB="38100" anchor="ctr"/>
                </a:tc>
                <a:tc>
                  <a:txBody>
                    <a:bodyPr/>
                    <a:lstStyle/>
                    <a:p>
                      <a:pPr algn="ctr"/>
                      <a:r>
                        <a:rPr lang="en-US" sz="700">
                          <a:effectLst/>
                        </a:rPr>
                        <a:t>nan</a:t>
                      </a:r>
                    </a:p>
                  </a:txBody>
                  <a:tcPr marL="76200" marR="76200" marT="38100" marB="38100" anchor="ctr"/>
                </a:tc>
                <a:tc>
                  <a:txBody>
                    <a:bodyPr/>
                    <a:lstStyle/>
                    <a:p>
                      <a:pPr algn="ctr"/>
                      <a:r>
                        <a:rPr lang="en-US" sz="700">
                          <a:effectLst/>
                        </a:rPr>
                        <a:t>nan</a:t>
                      </a:r>
                    </a:p>
                  </a:txBody>
                  <a:tcPr marL="76200" marR="76200" marT="38100" marB="38100" anchor="ctr"/>
                </a:tc>
                <a:tc>
                  <a:txBody>
                    <a:bodyPr/>
                    <a:lstStyle/>
                    <a:p>
                      <a:pPr algn="ctr"/>
                      <a:r>
                        <a:rPr lang="en-US" sz="700" dirty="0">
                          <a:effectLst/>
                        </a:rPr>
                        <a:t>nan</a:t>
                      </a:r>
                    </a:p>
                  </a:txBody>
                  <a:tcPr marL="76200" marR="76200" marT="38100" marB="38100" anchor="ctr"/>
                </a:tc>
                <a:extLst>
                  <a:ext uri="{0D108BD9-81ED-4DB2-BD59-A6C34878D82A}">
                    <a16:rowId xmlns:a16="http://schemas.microsoft.com/office/drawing/2014/main" val="2837580077"/>
                  </a:ext>
                </a:extLst>
              </a:tr>
              <a:tr h="200969">
                <a:tc>
                  <a:txBody>
                    <a:bodyPr/>
                    <a:lstStyle/>
                    <a:p>
                      <a:pPr algn="ctr"/>
                      <a:r>
                        <a:rPr lang="en-US" sz="700" dirty="0">
                          <a:effectLst/>
                        </a:rPr>
                        <a:t>customer_state</a:t>
                      </a:r>
                    </a:p>
                  </a:txBody>
                  <a:tcPr marL="76200" marR="76200" marT="38100" marB="38100" anchor="ctr"/>
                </a:tc>
                <a:tc>
                  <a:txBody>
                    <a:bodyPr/>
                    <a:lstStyle/>
                    <a:p>
                      <a:pPr algn="ctr"/>
                      <a:r>
                        <a:rPr lang="en-US" sz="700">
                          <a:effectLst/>
                        </a:rPr>
                        <a:t>99441</a:t>
                      </a:r>
                    </a:p>
                  </a:txBody>
                  <a:tcPr marL="76200" marR="76200" marT="38100" marB="38100" anchor="ctr"/>
                </a:tc>
                <a:tc>
                  <a:txBody>
                    <a:bodyPr/>
                    <a:lstStyle/>
                    <a:p>
                      <a:pPr algn="ctr"/>
                      <a:r>
                        <a:rPr lang="en-US" sz="700">
                          <a:effectLst/>
                        </a:rPr>
                        <a:t>27</a:t>
                      </a:r>
                    </a:p>
                  </a:txBody>
                  <a:tcPr marL="76200" marR="76200" marT="38100" marB="38100" anchor="ctr"/>
                </a:tc>
                <a:tc>
                  <a:txBody>
                    <a:bodyPr/>
                    <a:lstStyle/>
                    <a:p>
                      <a:pPr algn="ctr"/>
                      <a:r>
                        <a:rPr lang="en-US" sz="700">
                          <a:effectLst/>
                        </a:rPr>
                        <a:t>SP</a:t>
                      </a:r>
                    </a:p>
                  </a:txBody>
                  <a:tcPr marL="76200" marR="76200" marT="38100" marB="38100" anchor="ctr"/>
                </a:tc>
                <a:tc>
                  <a:txBody>
                    <a:bodyPr/>
                    <a:lstStyle/>
                    <a:p>
                      <a:pPr algn="ctr"/>
                      <a:r>
                        <a:rPr lang="en-US" sz="700">
                          <a:effectLst/>
                        </a:rPr>
                        <a:t>41746</a:t>
                      </a:r>
                    </a:p>
                  </a:txBody>
                  <a:tcPr marL="76200" marR="76200" marT="38100" marB="38100" anchor="ctr"/>
                </a:tc>
                <a:tc>
                  <a:txBody>
                    <a:bodyPr/>
                    <a:lstStyle/>
                    <a:p>
                      <a:pPr algn="ctr"/>
                      <a:r>
                        <a:rPr lang="en-US" sz="700">
                          <a:effectLst/>
                        </a:rPr>
                        <a:t>0</a:t>
                      </a:r>
                    </a:p>
                  </a:txBody>
                  <a:tcPr marL="76200" marR="76200" marT="38100" marB="38100" anchor="ctr"/>
                </a:tc>
                <a:tc>
                  <a:txBody>
                    <a:bodyPr/>
                    <a:lstStyle/>
                    <a:p>
                      <a:pPr algn="ctr"/>
                      <a:r>
                        <a:rPr lang="en-US" sz="700" dirty="0">
                          <a:effectLst/>
                        </a:rPr>
                        <a:t>string</a:t>
                      </a:r>
                    </a:p>
                  </a:txBody>
                  <a:tcPr marL="76200" marR="76200" marT="38100" marB="38100" anchor="ctr"/>
                </a:tc>
                <a:tc>
                  <a:txBody>
                    <a:bodyPr/>
                    <a:lstStyle/>
                    <a:p>
                      <a:pPr algn="ctr"/>
                      <a:r>
                        <a:rPr lang="en-US" sz="700" dirty="0">
                          <a:effectLst/>
                        </a:rPr>
                        <a:t>nan</a:t>
                      </a:r>
                    </a:p>
                  </a:txBody>
                  <a:tcPr marL="76200" marR="76200" marT="38100" marB="38100" anchor="ctr"/>
                </a:tc>
                <a:tc>
                  <a:txBody>
                    <a:bodyPr/>
                    <a:lstStyle/>
                    <a:p>
                      <a:pPr algn="ctr"/>
                      <a:r>
                        <a:rPr lang="en-US" sz="700">
                          <a:effectLst/>
                        </a:rPr>
                        <a:t>nan</a:t>
                      </a:r>
                    </a:p>
                  </a:txBody>
                  <a:tcPr marL="76200" marR="76200" marT="38100" marB="38100" anchor="ctr"/>
                </a:tc>
                <a:tc>
                  <a:txBody>
                    <a:bodyPr/>
                    <a:lstStyle/>
                    <a:p>
                      <a:pPr algn="ctr"/>
                      <a:r>
                        <a:rPr lang="en-US" sz="700" dirty="0">
                          <a:effectLst/>
                        </a:rPr>
                        <a:t>nan</a:t>
                      </a:r>
                    </a:p>
                  </a:txBody>
                  <a:tcPr marL="76200" marR="76200" marT="38100" marB="38100" anchor="ctr"/>
                </a:tc>
                <a:tc>
                  <a:txBody>
                    <a:bodyPr/>
                    <a:lstStyle/>
                    <a:p>
                      <a:pPr algn="ctr"/>
                      <a:r>
                        <a:rPr lang="en-US" sz="700" dirty="0">
                          <a:effectLst/>
                        </a:rPr>
                        <a:t>nan</a:t>
                      </a:r>
                    </a:p>
                  </a:txBody>
                  <a:tcPr marL="76200" marR="76200" marT="38100" marB="38100" anchor="ctr"/>
                </a:tc>
                <a:tc>
                  <a:txBody>
                    <a:bodyPr/>
                    <a:lstStyle/>
                    <a:p>
                      <a:pPr algn="ctr"/>
                      <a:r>
                        <a:rPr lang="en-US" sz="700" dirty="0">
                          <a:effectLst/>
                        </a:rPr>
                        <a:t>nan</a:t>
                      </a:r>
                    </a:p>
                  </a:txBody>
                  <a:tcPr marL="76200" marR="76200" marT="38100" marB="38100" anchor="ctr"/>
                </a:tc>
                <a:tc>
                  <a:txBody>
                    <a:bodyPr/>
                    <a:lstStyle/>
                    <a:p>
                      <a:pPr algn="ctr"/>
                      <a:r>
                        <a:rPr lang="en-US" sz="700" dirty="0">
                          <a:effectLst/>
                        </a:rPr>
                        <a:t>nan</a:t>
                      </a:r>
                    </a:p>
                  </a:txBody>
                  <a:tcPr marL="76200" marR="76200" marT="38100" marB="38100" anchor="ctr"/>
                </a:tc>
                <a:tc>
                  <a:txBody>
                    <a:bodyPr/>
                    <a:lstStyle/>
                    <a:p>
                      <a:pPr algn="ctr"/>
                      <a:r>
                        <a:rPr lang="en-US" sz="700" dirty="0">
                          <a:effectLst/>
                        </a:rPr>
                        <a:t>nan</a:t>
                      </a:r>
                    </a:p>
                  </a:txBody>
                  <a:tcPr marL="76200" marR="76200" marT="38100" marB="38100" anchor="ctr"/>
                </a:tc>
                <a:extLst>
                  <a:ext uri="{0D108BD9-81ED-4DB2-BD59-A6C34878D82A}">
                    <a16:rowId xmlns:a16="http://schemas.microsoft.com/office/drawing/2014/main" val="1669598366"/>
                  </a:ext>
                </a:extLst>
              </a:tr>
              <a:tr h="340591">
                <a:tc>
                  <a:txBody>
                    <a:bodyPr/>
                    <a:lstStyle/>
                    <a:p>
                      <a:pPr algn="ctr"/>
                      <a:r>
                        <a:rPr lang="en-US" sz="700" dirty="0">
                          <a:effectLst/>
                        </a:rPr>
                        <a:t>customer_zip_code_prefix</a:t>
                      </a:r>
                    </a:p>
                  </a:txBody>
                  <a:tcPr marL="76200" marR="76200" marT="38100" marB="38100" anchor="ctr"/>
                </a:tc>
                <a:tc>
                  <a:txBody>
                    <a:bodyPr/>
                    <a:lstStyle/>
                    <a:p>
                      <a:pPr algn="ctr"/>
                      <a:r>
                        <a:rPr lang="en-US" sz="700" dirty="0">
                          <a:effectLst/>
                        </a:rPr>
                        <a:t>9944</a:t>
                      </a:r>
                    </a:p>
                  </a:txBody>
                  <a:tcPr marL="76200" marR="76200" marT="38100" marB="38100" anchor="ctr"/>
                </a:tc>
                <a:tc>
                  <a:txBody>
                    <a:bodyPr/>
                    <a:lstStyle/>
                    <a:p>
                      <a:pPr algn="ctr"/>
                      <a:r>
                        <a:rPr lang="en-US" sz="700" dirty="0">
                          <a:effectLst/>
                        </a:rPr>
                        <a:t>nan</a:t>
                      </a:r>
                    </a:p>
                  </a:txBody>
                  <a:tcPr marL="76200" marR="76200" marT="38100" marB="38100" anchor="ctr"/>
                </a:tc>
                <a:tc>
                  <a:txBody>
                    <a:bodyPr/>
                    <a:lstStyle/>
                    <a:p>
                      <a:pPr algn="ctr"/>
                      <a:r>
                        <a:rPr lang="en-US" sz="700">
                          <a:effectLst/>
                        </a:rPr>
                        <a:t>nan</a:t>
                      </a:r>
                    </a:p>
                  </a:txBody>
                  <a:tcPr marL="76200" marR="76200" marT="38100" marB="38100" anchor="ctr"/>
                </a:tc>
                <a:tc>
                  <a:txBody>
                    <a:bodyPr/>
                    <a:lstStyle/>
                    <a:p>
                      <a:pPr algn="ctr"/>
                      <a:r>
                        <a:rPr lang="en-US" sz="700" dirty="0">
                          <a:effectLst/>
                        </a:rPr>
                        <a:t>nan</a:t>
                      </a:r>
                    </a:p>
                  </a:txBody>
                  <a:tcPr marL="76200" marR="76200" marT="38100" marB="38100" anchor="ctr"/>
                </a:tc>
                <a:tc>
                  <a:txBody>
                    <a:bodyPr/>
                    <a:lstStyle/>
                    <a:p>
                      <a:pPr algn="ctr"/>
                      <a:r>
                        <a:rPr lang="en-US" sz="700" dirty="0">
                          <a:effectLst/>
                        </a:rPr>
                        <a:t>0</a:t>
                      </a:r>
                    </a:p>
                  </a:txBody>
                  <a:tcPr marL="76200" marR="76200" marT="38100" marB="38100" anchor="ctr"/>
                </a:tc>
                <a:tc>
                  <a:txBody>
                    <a:bodyPr/>
                    <a:lstStyle/>
                    <a:p>
                      <a:pPr algn="ctr"/>
                      <a:r>
                        <a:rPr lang="en-US" sz="700" dirty="0">
                          <a:effectLst/>
                        </a:rPr>
                        <a:t>int64</a:t>
                      </a:r>
                    </a:p>
                  </a:txBody>
                  <a:tcPr marL="76200" marR="76200" marT="38100" marB="38100" anchor="ctr"/>
                </a:tc>
                <a:tc>
                  <a:txBody>
                    <a:bodyPr/>
                    <a:lstStyle/>
                    <a:p>
                      <a:pPr algn="ctr"/>
                      <a:r>
                        <a:rPr lang="en-US" sz="700" dirty="0">
                          <a:effectLst/>
                        </a:rPr>
                        <a:t>35137</a:t>
                      </a:r>
                    </a:p>
                  </a:txBody>
                  <a:tcPr marL="76200" marR="76200" marT="38100" marB="38100" anchor="ctr"/>
                </a:tc>
                <a:tc>
                  <a:txBody>
                    <a:bodyPr/>
                    <a:lstStyle/>
                    <a:p>
                      <a:pPr algn="ctr"/>
                      <a:r>
                        <a:rPr lang="en-US" sz="700" dirty="0">
                          <a:effectLst/>
                        </a:rPr>
                        <a:t>29797</a:t>
                      </a:r>
                    </a:p>
                  </a:txBody>
                  <a:tcPr marL="76200" marR="76200" marT="38100" marB="38100" anchor="ctr"/>
                </a:tc>
                <a:tc>
                  <a:txBody>
                    <a:bodyPr/>
                    <a:lstStyle/>
                    <a:p>
                      <a:pPr algn="ctr"/>
                      <a:r>
                        <a:rPr lang="en-US" sz="700" dirty="0">
                          <a:effectLst/>
                        </a:rPr>
                        <a:t>1003</a:t>
                      </a:r>
                    </a:p>
                  </a:txBody>
                  <a:tcPr marL="76200" marR="76200" marT="38100" marB="38100" anchor="ctr"/>
                </a:tc>
                <a:tc>
                  <a:txBody>
                    <a:bodyPr/>
                    <a:lstStyle/>
                    <a:p>
                      <a:pPr algn="ctr"/>
                      <a:r>
                        <a:rPr lang="en-US" sz="700" dirty="0">
                          <a:effectLst/>
                        </a:rPr>
                        <a:t>11347</a:t>
                      </a:r>
                    </a:p>
                  </a:txBody>
                  <a:tcPr marL="76200" marR="76200" marT="38100" marB="38100" anchor="ctr"/>
                </a:tc>
                <a:tc>
                  <a:txBody>
                    <a:bodyPr/>
                    <a:lstStyle/>
                    <a:p>
                      <a:pPr algn="ctr"/>
                      <a:r>
                        <a:rPr lang="en-US" sz="700" dirty="0">
                          <a:effectLst/>
                        </a:rPr>
                        <a:t>24416</a:t>
                      </a:r>
                    </a:p>
                  </a:txBody>
                  <a:tcPr marL="76200" marR="76200" marT="38100" marB="38100" anchor="ctr"/>
                </a:tc>
                <a:tc>
                  <a:txBody>
                    <a:bodyPr/>
                    <a:lstStyle/>
                    <a:p>
                      <a:pPr algn="ctr"/>
                      <a:r>
                        <a:rPr lang="en-US" sz="700" dirty="0">
                          <a:effectLst/>
                        </a:rPr>
                        <a:t>58900</a:t>
                      </a:r>
                    </a:p>
                  </a:txBody>
                  <a:tcPr marL="76200" marR="76200" marT="38100" marB="38100" anchor="ctr"/>
                </a:tc>
                <a:tc>
                  <a:txBody>
                    <a:bodyPr/>
                    <a:lstStyle/>
                    <a:p>
                      <a:pPr algn="ctr"/>
                      <a:r>
                        <a:rPr lang="en-US" sz="700" dirty="0">
                          <a:effectLst/>
                        </a:rPr>
                        <a:t>99990.</a:t>
                      </a:r>
                    </a:p>
                  </a:txBody>
                  <a:tcPr marL="76200" marR="76200" marT="38100" marB="38100" anchor="ctr"/>
                </a:tc>
                <a:extLst>
                  <a:ext uri="{0D108BD9-81ED-4DB2-BD59-A6C34878D82A}">
                    <a16:rowId xmlns:a16="http://schemas.microsoft.com/office/drawing/2014/main" val="580424502"/>
                  </a:ext>
                </a:extLst>
              </a:tr>
            </a:tbl>
          </a:graphicData>
        </a:graphic>
      </p:graphicFrame>
      <p:sp>
        <p:nvSpPr>
          <p:cNvPr id="85" name="TextBox 84">
            <a:extLst>
              <a:ext uri="{FF2B5EF4-FFF2-40B4-BE49-F238E27FC236}">
                <a16:creationId xmlns:a16="http://schemas.microsoft.com/office/drawing/2014/main" id="{E25F2AD9-65A4-8557-6C84-DAD59AAAFED2}"/>
              </a:ext>
            </a:extLst>
          </p:cNvPr>
          <p:cNvSpPr txBox="1"/>
          <p:nvPr/>
        </p:nvSpPr>
        <p:spPr>
          <a:xfrm>
            <a:off x="149927" y="488789"/>
            <a:ext cx="7259740" cy="370367"/>
          </a:xfrm>
          <a:prstGeom prst="rect">
            <a:avLst/>
          </a:prstGeom>
          <a:solidFill>
            <a:srgbClr val="1DD78C"/>
          </a:solidFill>
          <a:ln>
            <a:noFill/>
          </a:ln>
        </p:spPr>
        <p:txBody>
          <a:bodyPr wrap="square" rtlCol="0">
            <a:spAutoFit/>
          </a:bodyPr>
          <a:lstStyle/>
          <a:p>
            <a:pPr algn="ctr"/>
            <a:r>
              <a:rPr lang="en-US" dirty="0">
                <a:solidFill>
                  <a:schemeClr val="bg1"/>
                </a:solidFill>
              </a:rPr>
              <a:t>Customer Table</a:t>
            </a:r>
          </a:p>
        </p:txBody>
      </p:sp>
    </p:spTree>
    <p:extLst>
      <p:ext uri="{BB962C8B-B14F-4D97-AF65-F5344CB8AC3E}">
        <p14:creationId xmlns:p14="http://schemas.microsoft.com/office/powerpoint/2010/main" val="3100255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barn(inVertical)">
                                      <p:cBhvr>
                                        <p:cTn id="7" dur="13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CCA5AB4-B0A4-C3C7-3783-4E8AE2C3B97E}"/>
              </a:ext>
            </a:extLst>
          </p:cNvPr>
          <p:cNvSpPr txBox="1"/>
          <p:nvPr/>
        </p:nvSpPr>
        <p:spPr>
          <a:xfrm>
            <a:off x="77598" y="0"/>
            <a:ext cx="6094602" cy="369332"/>
          </a:xfrm>
          <a:prstGeom prst="rect">
            <a:avLst/>
          </a:prstGeom>
          <a:noFill/>
        </p:spPr>
        <p:txBody>
          <a:bodyPr wrap="square">
            <a:spAutoFit/>
          </a:bodyPr>
          <a:lstStyle/>
          <a:p>
            <a:r>
              <a:rPr lang="en-US" b="0" dirty="0">
                <a:effectLst/>
                <a:latin typeface="Cambria" panose="02040503050406030204" pitchFamily="18" charset="0"/>
                <a:ea typeface="Cambria" panose="02040503050406030204" pitchFamily="18" charset="0"/>
              </a:rPr>
              <a:t>Analysis of the worst score reviews and figure out why?</a:t>
            </a:r>
          </a:p>
        </p:txBody>
      </p:sp>
      <p:sp>
        <p:nvSpPr>
          <p:cNvPr id="10" name="Rectangle: Rounded Corners 9">
            <a:extLst>
              <a:ext uri="{FF2B5EF4-FFF2-40B4-BE49-F238E27FC236}">
                <a16:creationId xmlns:a16="http://schemas.microsoft.com/office/drawing/2014/main" id="{515EF258-3BD9-AA03-07CD-F5080D3367CB}"/>
              </a:ext>
            </a:extLst>
          </p:cNvPr>
          <p:cNvSpPr/>
          <p:nvPr/>
        </p:nvSpPr>
        <p:spPr>
          <a:xfrm>
            <a:off x="5952089" y="412876"/>
            <a:ext cx="6162313" cy="31481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74E7893-930D-4CC5-8A22-CE422CF93AEA}"/>
              </a:ext>
            </a:extLst>
          </p:cNvPr>
          <p:cNvSpPr txBox="1"/>
          <p:nvPr/>
        </p:nvSpPr>
        <p:spPr>
          <a:xfrm>
            <a:off x="6135695" y="565062"/>
            <a:ext cx="3008303" cy="2800767"/>
          </a:xfrm>
          <a:prstGeom prst="rect">
            <a:avLst/>
          </a:prstGeom>
          <a:noFill/>
        </p:spPr>
        <p:txBody>
          <a:bodyPr wrap="square">
            <a:spAutoFit/>
          </a:bodyPr>
          <a:lstStyle/>
          <a:p>
            <a:pPr marL="285750" indent="-285750">
              <a:buFont typeface="Wingdings" panose="05000000000000000000" pitchFamily="2" charset="2"/>
              <a:buChar char="ü"/>
            </a:pPr>
            <a:r>
              <a:rPr lang="en-US" sz="1600" dirty="0"/>
              <a:t>let's see if estimated time delivery and delivery time have an impact on the reviews score overall by days</a:t>
            </a:r>
          </a:p>
          <a:p>
            <a:pPr marL="285750" indent="-285750">
              <a:buFont typeface="Wingdings" panose="05000000000000000000" pitchFamily="2" charset="2"/>
              <a:buChar char="ü"/>
            </a:pPr>
            <a:endParaRPr lang="en-US" sz="1600" dirty="0"/>
          </a:p>
          <a:p>
            <a:pPr marL="285750" indent="-285750">
              <a:buFont typeface="Wingdings" panose="05000000000000000000" pitchFamily="2" charset="2"/>
              <a:buChar char="ü"/>
            </a:pPr>
            <a:r>
              <a:rPr lang="en-US" sz="1600" dirty="0"/>
              <a:t>There's a negative correlation of -0.27 between delivery time by days and the reviews score(If the days decreased then the reviews score increased)</a:t>
            </a:r>
          </a:p>
        </p:txBody>
      </p:sp>
      <p:pic>
        <p:nvPicPr>
          <p:cNvPr id="9" name="Picture 8">
            <a:extLst>
              <a:ext uri="{FF2B5EF4-FFF2-40B4-BE49-F238E27FC236}">
                <a16:creationId xmlns:a16="http://schemas.microsoft.com/office/drawing/2014/main" id="{50BB2DE0-20C4-744F-C353-30C6E0CC3833}"/>
              </a:ext>
            </a:extLst>
          </p:cNvPr>
          <p:cNvPicPr>
            <a:picLocks noChangeAspect="1"/>
          </p:cNvPicPr>
          <p:nvPr/>
        </p:nvPicPr>
        <p:blipFill>
          <a:blip r:embed="rId2"/>
          <a:stretch>
            <a:fillRect/>
          </a:stretch>
        </p:blipFill>
        <p:spPr>
          <a:xfrm>
            <a:off x="9143999" y="565062"/>
            <a:ext cx="2672493" cy="2800767"/>
          </a:xfrm>
          <a:prstGeom prst="rect">
            <a:avLst/>
          </a:prstGeom>
        </p:spPr>
      </p:pic>
      <p:sp>
        <p:nvSpPr>
          <p:cNvPr id="13" name="Rectangle: Rounded Corners 12">
            <a:extLst>
              <a:ext uri="{FF2B5EF4-FFF2-40B4-BE49-F238E27FC236}">
                <a16:creationId xmlns:a16="http://schemas.microsoft.com/office/drawing/2014/main" id="{3B2CBBFB-0748-9410-3DD7-553650A6B284}"/>
              </a:ext>
            </a:extLst>
          </p:cNvPr>
          <p:cNvSpPr/>
          <p:nvPr/>
        </p:nvSpPr>
        <p:spPr>
          <a:xfrm>
            <a:off x="5952089" y="3638508"/>
            <a:ext cx="6162313" cy="31481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150EDD6-58D7-0B5E-E070-8E2311EC8F50}"/>
              </a:ext>
            </a:extLst>
          </p:cNvPr>
          <p:cNvSpPr txBox="1"/>
          <p:nvPr/>
        </p:nvSpPr>
        <p:spPr>
          <a:xfrm>
            <a:off x="6135694" y="3808602"/>
            <a:ext cx="3008303" cy="2062103"/>
          </a:xfrm>
          <a:prstGeom prst="rect">
            <a:avLst/>
          </a:prstGeom>
          <a:noFill/>
        </p:spPr>
        <p:txBody>
          <a:bodyPr wrap="square">
            <a:spAutoFit/>
          </a:bodyPr>
          <a:lstStyle/>
          <a:p>
            <a:pPr marL="285750" indent="-285750">
              <a:buFont typeface="Wingdings" panose="05000000000000000000" pitchFamily="2" charset="2"/>
              <a:buChar char="ü"/>
            </a:pPr>
            <a:r>
              <a:rPr lang="en-US" sz="1600" dirty="0"/>
              <a:t>let's see if estimated time delivery and delivery time have an impact on review score but here only the worst scores with less than 3 score</a:t>
            </a:r>
          </a:p>
          <a:p>
            <a:pPr marL="285750" indent="-285750">
              <a:buFont typeface="Wingdings" panose="05000000000000000000" pitchFamily="2" charset="2"/>
              <a:buChar char="ü"/>
            </a:pPr>
            <a:endParaRPr lang="en-US" sz="1600" dirty="0"/>
          </a:p>
          <a:p>
            <a:pPr marL="285750" indent="-285750">
              <a:buFont typeface="Wingdings" panose="05000000000000000000" pitchFamily="2" charset="2"/>
              <a:buChar char="ü"/>
            </a:pPr>
            <a:r>
              <a:rPr lang="en-US" sz="1600" dirty="0"/>
              <a:t>There’s no compelling correlation here</a:t>
            </a:r>
          </a:p>
        </p:txBody>
      </p:sp>
      <p:pic>
        <p:nvPicPr>
          <p:cNvPr id="17" name="Picture 16">
            <a:extLst>
              <a:ext uri="{FF2B5EF4-FFF2-40B4-BE49-F238E27FC236}">
                <a16:creationId xmlns:a16="http://schemas.microsoft.com/office/drawing/2014/main" id="{EA0BB8D6-0C93-A021-90F2-35A0EA907C55}"/>
              </a:ext>
            </a:extLst>
          </p:cNvPr>
          <p:cNvPicPr>
            <a:picLocks noChangeAspect="1"/>
          </p:cNvPicPr>
          <p:nvPr/>
        </p:nvPicPr>
        <p:blipFill>
          <a:blip r:embed="rId3"/>
          <a:stretch>
            <a:fillRect/>
          </a:stretch>
        </p:blipFill>
        <p:spPr>
          <a:xfrm>
            <a:off x="9143998" y="3808602"/>
            <a:ext cx="2672493" cy="2857869"/>
          </a:xfrm>
          <a:prstGeom prst="rect">
            <a:avLst/>
          </a:prstGeom>
        </p:spPr>
      </p:pic>
      <p:sp>
        <p:nvSpPr>
          <p:cNvPr id="20" name="Rectangle: Rounded Corners 19">
            <a:extLst>
              <a:ext uri="{FF2B5EF4-FFF2-40B4-BE49-F238E27FC236}">
                <a16:creationId xmlns:a16="http://schemas.microsoft.com/office/drawing/2014/main" id="{91EBDAD5-8EC4-E70B-4752-B8D17877DB87}"/>
              </a:ext>
            </a:extLst>
          </p:cNvPr>
          <p:cNvSpPr/>
          <p:nvPr/>
        </p:nvSpPr>
        <p:spPr>
          <a:xfrm>
            <a:off x="77597" y="412876"/>
            <a:ext cx="5561901" cy="31481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Table 18">
            <a:extLst>
              <a:ext uri="{FF2B5EF4-FFF2-40B4-BE49-F238E27FC236}">
                <a16:creationId xmlns:a16="http://schemas.microsoft.com/office/drawing/2014/main" id="{8201EB5D-92B2-FA5B-79BF-6C9E036419A9}"/>
              </a:ext>
            </a:extLst>
          </p:cNvPr>
          <p:cNvGraphicFramePr>
            <a:graphicFrameLocks noGrp="1"/>
          </p:cNvGraphicFramePr>
          <p:nvPr>
            <p:extLst>
              <p:ext uri="{D42A27DB-BD31-4B8C-83A1-F6EECF244321}">
                <p14:modId xmlns:p14="http://schemas.microsoft.com/office/powerpoint/2010/main" val="210680774"/>
              </p:ext>
            </p:extLst>
          </p:nvPr>
        </p:nvGraphicFramePr>
        <p:xfrm>
          <a:off x="2986483" y="586459"/>
          <a:ext cx="2301761" cy="2811931"/>
        </p:xfrm>
        <a:graphic>
          <a:graphicData uri="http://schemas.openxmlformats.org/drawingml/2006/table">
            <a:tbl>
              <a:tblPr firstRow="1" bandRow="1">
                <a:tableStyleId>{073A0DAA-6AF3-43AB-8588-CEC1D06C72B9}</a:tableStyleId>
              </a:tblPr>
              <a:tblGrid>
                <a:gridCol w="638789">
                  <a:extLst>
                    <a:ext uri="{9D8B030D-6E8A-4147-A177-3AD203B41FA5}">
                      <a16:colId xmlns:a16="http://schemas.microsoft.com/office/drawing/2014/main" val="2042114770"/>
                    </a:ext>
                  </a:extLst>
                </a:gridCol>
                <a:gridCol w="1662972">
                  <a:extLst>
                    <a:ext uri="{9D8B030D-6E8A-4147-A177-3AD203B41FA5}">
                      <a16:colId xmlns:a16="http://schemas.microsoft.com/office/drawing/2014/main" val="405097268"/>
                    </a:ext>
                  </a:extLst>
                </a:gridCol>
              </a:tblGrid>
              <a:tr h="297150">
                <a:tc>
                  <a:txBody>
                    <a:bodyPr/>
                    <a:lstStyle/>
                    <a:p>
                      <a:pPr algn="r" fontAlgn="ctr"/>
                      <a:endParaRPr lang="en-US" sz="1400" dirty="0">
                        <a:effectLst/>
                      </a:endParaRPr>
                    </a:p>
                  </a:txBody>
                  <a:tcPr marL="76200" marR="76200" marT="38100" marB="3810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effectLst/>
                        </a:rPr>
                        <a:t>delivery_number</a:t>
                      </a:r>
                    </a:p>
                  </a:txBody>
                  <a:tcPr/>
                </a:tc>
                <a:extLst>
                  <a:ext uri="{0D108BD9-81ED-4DB2-BD59-A6C34878D82A}">
                    <a16:rowId xmlns:a16="http://schemas.microsoft.com/office/drawing/2014/main" val="368354715"/>
                  </a:ext>
                </a:extLst>
              </a:tr>
              <a:tr h="480211">
                <a:tc>
                  <a:txBody>
                    <a:bodyPr/>
                    <a:lstStyle/>
                    <a:p>
                      <a:pPr algn="r" fontAlgn="ctr"/>
                      <a:r>
                        <a:rPr lang="en-US" sz="1400" b="0">
                          <a:effectLst/>
                        </a:rPr>
                        <a:t>count</a:t>
                      </a:r>
                    </a:p>
                  </a:txBody>
                  <a:tcPr marL="76200" marR="76200" marT="38100" marB="38100" anchor="ctr"/>
                </a:tc>
                <a:tc>
                  <a:txBody>
                    <a:bodyPr/>
                    <a:lstStyle/>
                    <a:p>
                      <a:r>
                        <a:rPr lang="en-US" sz="1400">
                          <a:effectLst/>
                        </a:rPr>
                        <a:t>17014.0</a:t>
                      </a:r>
                    </a:p>
                  </a:txBody>
                  <a:tcPr marL="76200" marR="76200" marT="38100" marB="38100" anchor="ctr"/>
                </a:tc>
                <a:extLst>
                  <a:ext uri="{0D108BD9-81ED-4DB2-BD59-A6C34878D82A}">
                    <a16:rowId xmlns:a16="http://schemas.microsoft.com/office/drawing/2014/main" val="461628327"/>
                  </a:ext>
                </a:extLst>
              </a:tr>
              <a:tr h="286001">
                <a:tc>
                  <a:txBody>
                    <a:bodyPr/>
                    <a:lstStyle/>
                    <a:p>
                      <a:pPr algn="r" fontAlgn="ctr"/>
                      <a:r>
                        <a:rPr lang="en-US" sz="1400" b="0">
                          <a:effectLst/>
                        </a:rPr>
                        <a:t>mean</a:t>
                      </a:r>
                    </a:p>
                  </a:txBody>
                  <a:tcPr marL="76200" marR="76200" marT="38100" marB="38100" anchor="ctr"/>
                </a:tc>
                <a:tc>
                  <a:txBody>
                    <a:bodyPr/>
                    <a:lstStyle/>
                    <a:p>
                      <a:r>
                        <a:rPr lang="en-US" sz="1400">
                          <a:effectLst/>
                        </a:rPr>
                        <a:t>17.0</a:t>
                      </a:r>
                    </a:p>
                  </a:txBody>
                  <a:tcPr marL="76200" marR="76200" marT="38100" marB="38100" anchor="ctr"/>
                </a:tc>
                <a:extLst>
                  <a:ext uri="{0D108BD9-81ED-4DB2-BD59-A6C34878D82A}">
                    <a16:rowId xmlns:a16="http://schemas.microsoft.com/office/drawing/2014/main" val="3606331388"/>
                  </a:ext>
                </a:extLst>
              </a:tr>
              <a:tr h="286001">
                <a:tc>
                  <a:txBody>
                    <a:bodyPr/>
                    <a:lstStyle/>
                    <a:p>
                      <a:pPr algn="r" fontAlgn="ctr"/>
                      <a:r>
                        <a:rPr lang="en-US" sz="1400" b="0">
                          <a:effectLst/>
                        </a:rPr>
                        <a:t>std</a:t>
                      </a:r>
                    </a:p>
                  </a:txBody>
                  <a:tcPr marL="76200" marR="76200" marT="38100" marB="38100" anchor="ctr"/>
                </a:tc>
                <a:tc>
                  <a:txBody>
                    <a:bodyPr/>
                    <a:lstStyle/>
                    <a:p>
                      <a:r>
                        <a:rPr lang="en-US" sz="1400">
                          <a:effectLst/>
                        </a:rPr>
                        <a:t>15.0</a:t>
                      </a:r>
                    </a:p>
                  </a:txBody>
                  <a:tcPr marL="76200" marR="76200" marT="38100" marB="38100" anchor="ctr"/>
                </a:tc>
                <a:extLst>
                  <a:ext uri="{0D108BD9-81ED-4DB2-BD59-A6C34878D82A}">
                    <a16:rowId xmlns:a16="http://schemas.microsoft.com/office/drawing/2014/main" val="53415260"/>
                  </a:ext>
                </a:extLst>
              </a:tr>
              <a:tr h="286001">
                <a:tc>
                  <a:txBody>
                    <a:bodyPr/>
                    <a:lstStyle/>
                    <a:p>
                      <a:pPr algn="r" fontAlgn="ctr"/>
                      <a:r>
                        <a:rPr lang="en-US" sz="1400" b="0">
                          <a:effectLst/>
                        </a:rPr>
                        <a:t>min</a:t>
                      </a:r>
                    </a:p>
                  </a:txBody>
                  <a:tcPr marL="76200" marR="76200" marT="38100" marB="38100" anchor="ctr"/>
                </a:tc>
                <a:tc>
                  <a:txBody>
                    <a:bodyPr/>
                    <a:lstStyle/>
                    <a:p>
                      <a:r>
                        <a:rPr lang="en-US" sz="1400">
                          <a:effectLst/>
                        </a:rPr>
                        <a:t>1.0</a:t>
                      </a:r>
                    </a:p>
                  </a:txBody>
                  <a:tcPr marL="76200" marR="76200" marT="38100" marB="38100" anchor="ctr"/>
                </a:tc>
                <a:extLst>
                  <a:ext uri="{0D108BD9-81ED-4DB2-BD59-A6C34878D82A}">
                    <a16:rowId xmlns:a16="http://schemas.microsoft.com/office/drawing/2014/main" val="1209479048"/>
                  </a:ext>
                </a:extLst>
              </a:tr>
              <a:tr h="286001">
                <a:tc>
                  <a:txBody>
                    <a:bodyPr/>
                    <a:lstStyle/>
                    <a:p>
                      <a:pPr algn="r" fontAlgn="ctr"/>
                      <a:r>
                        <a:rPr lang="en-US" sz="1400" b="0">
                          <a:effectLst/>
                        </a:rPr>
                        <a:t>25%</a:t>
                      </a:r>
                    </a:p>
                  </a:txBody>
                  <a:tcPr marL="76200" marR="76200" marT="38100" marB="38100" anchor="ctr"/>
                </a:tc>
                <a:tc>
                  <a:txBody>
                    <a:bodyPr/>
                    <a:lstStyle/>
                    <a:p>
                      <a:r>
                        <a:rPr lang="en-US" sz="1400">
                          <a:effectLst/>
                        </a:rPr>
                        <a:t>6.0</a:t>
                      </a:r>
                    </a:p>
                  </a:txBody>
                  <a:tcPr marL="76200" marR="76200" marT="38100" marB="38100" anchor="ctr"/>
                </a:tc>
                <a:extLst>
                  <a:ext uri="{0D108BD9-81ED-4DB2-BD59-A6C34878D82A}">
                    <a16:rowId xmlns:a16="http://schemas.microsoft.com/office/drawing/2014/main" val="412528191"/>
                  </a:ext>
                </a:extLst>
              </a:tr>
              <a:tr h="286001">
                <a:tc>
                  <a:txBody>
                    <a:bodyPr/>
                    <a:lstStyle/>
                    <a:p>
                      <a:pPr algn="r" fontAlgn="ctr"/>
                      <a:r>
                        <a:rPr lang="en-US" sz="1400" b="0">
                          <a:effectLst/>
                        </a:rPr>
                        <a:t>50%</a:t>
                      </a:r>
                    </a:p>
                  </a:txBody>
                  <a:tcPr marL="76200" marR="76200" marT="38100" marB="38100" anchor="ctr"/>
                </a:tc>
                <a:tc>
                  <a:txBody>
                    <a:bodyPr/>
                    <a:lstStyle/>
                    <a:p>
                      <a:r>
                        <a:rPr lang="en-US" sz="1400">
                          <a:effectLst/>
                        </a:rPr>
                        <a:t>12.0</a:t>
                      </a:r>
                    </a:p>
                  </a:txBody>
                  <a:tcPr marL="76200" marR="76200" marT="38100" marB="38100" anchor="ctr"/>
                </a:tc>
                <a:extLst>
                  <a:ext uri="{0D108BD9-81ED-4DB2-BD59-A6C34878D82A}">
                    <a16:rowId xmlns:a16="http://schemas.microsoft.com/office/drawing/2014/main" val="2907620968"/>
                  </a:ext>
                </a:extLst>
              </a:tr>
              <a:tr h="286001">
                <a:tc>
                  <a:txBody>
                    <a:bodyPr/>
                    <a:lstStyle/>
                    <a:p>
                      <a:pPr algn="r" fontAlgn="ctr"/>
                      <a:r>
                        <a:rPr lang="en-US" sz="1400" b="0">
                          <a:effectLst/>
                        </a:rPr>
                        <a:t>75%</a:t>
                      </a:r>
                    </a:p>
                  </a:txBody>
                  <a:tcPr marL="76200" marR="76200" marT="38100" marB="38100" anchor="ctr"/>
                </a:tc>
                <a:tc>
                  <a:txBody>
                    <a:bodyPr/>
                    <a:lstStyle/>
                    <a:p>
                      <a:r>
                        <a:rPr lang="en-US" sz="1400">
                          <a:effectLst/>
                        </a:rPr>
                        <a:t>24.0</a:t>
                      </a:r>
                    </a:p>
                  </a:txBody>
                  <a:tcPr marL="76200" marR="76200" marT="38100" marB="38100" anchor="ctr"/>
                </a:tc>
                <a:extLst>
                  <a:ext uri="{0D108BD9-81ED-4DB2-BD59-A6C34878D82A}">
                    <a16:rowId xmlns:a16="http://schemas.microsoft.com/office/drawing/2014/main" val="2106301004"/>
                  </a:ext>
                </a:extLst>
              </a:tr>
              <a:tr h="286001">
                <a:tc>
                  <a:txBody>
                    <a:bodyPr/>
                    <a:lstStyle/>
                    <a:p>
                      <a:pPr algn="r" fontAlgn="ctr"/>
                      <a:r>
                        <a:rPr lang="en-US" sz="1400" b="0">
                          <a:effectLst/>
                        </a:rPr>
                        <a:t>max</a:t>
                      </a:r>
                    </a:p>
                  </a:txBody>
                  <a:tcPr marL="76200" marR="76200" marT="38100" marB="38100" anchor="ctr"/>
                </a:tc>
                <a:tc>
                  <a:txBody>
                    <a:bodyPr/>
                    <a:lstStyle/>
                    <a:p>
                      <a:r>
                        <a:rPr lang="en-US" sz="1400" dirty="0">
                          <a:effectLst/>
                        </a:rPr>
                        <a:t>195.0</a:t>
                      </a:r>
                    </a:p>
                  </a:txBody>
                  <a:tcPr marL="76200" marR="76200" marT="38100" marB="38100" anchor="ctr"/>
                </a:tc>
                <a:extLst>
                  <a:ext uri="{0D108BD9-81ED-4DB2-BD59-A6C34878D82A}">
                    <a16:rowId xmlns:a16="http://schemas.microsoft.com/office/drawing/2014/main" val="3782847446"/>
                  </a:ext>
                </a:extLst>
              </a:tr>
            </a:tbl>
          </a:graphicData>
        </a:graphic>
      </p:graphicFrame>
      <p:sp>
        <p:nvSpPr>
          <p:cNvPr id="21" name="Rectangle: Rounded Corners 20">
            <a:extLst>
              <a:ext uri="{FF2B5EF4-FFF2-40B4-BE49-F238E27FC236}">
                <a16:creationId xmlns:a16="http://schemas.microsoft.com/office/drawing/2014/main" id="{5A115DBD-4CA0-1D9D-7923-106B10084FE2}"/>
              </a:ext>
            </a:extLst>
          </p:cNvPr>
          <p:cNvSpPr/>
          <p:nvPr/>
        </p:nvSpPr>
        <p:spPr>
          <a:xfrm>
            <a:off x="77597" y="3638508"/>
            <a:ext cx="5561901" cy="314818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Table 18">
            <a:extLst>
              <a:ext uri="{FF2B5EF4-FFF2-40B4-BE49-F238E27FC236}">
                <a16:creationId xmlns:a16="http://schemas.microsoft.com/office/drawing/2014/main" id="{A3AEE768-9158-3534-31CA-331FF4DA12C7}"/>
              </a:ext>
            </a:extLst>
          </p:cNvPr>
          <p:cNvGraphicFramePr>
            <a:graphicFrameLocks noGrp="1"/>
          </p:cNvGraphicFramePr>
          <p:nvPr>
            <p:extLst>
              <p:ext uri="{D42A27DB-BD31-4B8C-83A1-F6EECF244321}">
                <p14:modId xmlns:p14="http://schemas.microsoft.com/office/powerpoint/2010/main" val="194351998"/>
              </p:ext>
            </p:extLst>
          </p:nvPr>
        </p:nvGraphicFramePr>
        <p:xfrm>
          <a:off x="2986483" y="3808602"/>
          <a:ext cx="2298582" cy="2857866"/>
        </p:xfrm>
        <a:graphic>
          <a:graphicData uri="http://schemas.openxmlformats.org/drawingml/2006/table">
            <a:tbl>
              <a:tblPr firstRow="1" bandRow="1">
                <a:tableStyleId>{073A0DAA-6AF3-43AB-8588-CEC1D06C72B9}</a:tableStyleId>
              </a:tblPr>
              <a:tblGrid>
                <a:gridCol w="640388">
                  <a:extLst>
                    <a:ext uri="{9D8B030D-6E8A-4147-A177-3AD203B41FA5}">
                      <a16:colId xmlns:a16="http://schemas.microsoft.com/office/drawing/2014/main" val="2042114770"/>
                    </a:ext>
                  </a:extLst>
                </a:gridCol>
                <a:gridCol w="1658194">
                  <a:extLst>
                    <a:ext uri="{9D8B030D-6E8A-4147-A177-3AD203B41FA5}">
                      <a16:colId xmlns:a16="http://schemas.microsoft.com/office/drawing/2014/main" val="405097268"/>
                    </a:ext>
                  </a:extLst>
                </a:gridCol>
              </a:tblGrid>
              <a:tr h="327301">
                <a:tc>
                  <a:txBody>
                    <a:bodyPr/>
                    <a:lstStyle/>
                    <a:p>
                      <a:pPr algn="r" fontAlgn="ctr"/>
                      <a:endParaRPr lang="en-US" sz="1400" dirty="0">
                        <a:effectLst/>
                      </a:endParaRPr>
                    </a:p>
                  </a:txBody>
                  <a:tcPr marL="76200" marR="76200" marT="38100" marB="3810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effectLst/>
                        </a:rPr>
                        <a:t>estimated_numbr</a:t>
                      </a:r>
                    </a:p>
                  </a:txBody>
                  <a:tcPr/>
                </a:tc>
                <a:extLst>
                  <a:ext uri="{0D108BD9-81ED-4DB2-BD59-A6C34878D82A}">
                    <a16:rowId xmlns:a16="http://schemas.microsoft.com/office/drawing/2014/main" val="368354715"/>
                  </a:ext>
                </a:extLst>
              </a:tr>
              <a:tr h="480979">
                <a:tc>
                  <a:txBody>
                    <a:bodyPr/>
                    <a:lstStyle/>
                    <a:p>
                      <a:pPr algn="r" fontAlgn="ctr"/>
                      <a:r>
                        <a:rPr lang="en-US" sz="1400" b="0">
                          <a:effectLst/>
                        </a:rPr>
                        <a:t>count</a:t>
                      </a:r>
                    </a:p>
                  </a:txBody>
                  <a:tcPr marL="76200" marR="76200" marT="38100" marB="38100" anchor="ctr"/>
                </a:tc>
                <a:tc>
                  <a:txBody>
                    <a:bodyPr/>
                    <a:lstStyle/>
                    <a:p>
                      <a:r>
                        <a:rPr lang="en-US" sz="1400">
                          <a:effectLst/>
                        </a:rPr>
                        <a:t>16817.0</a:t>
                      </a:r>
                    </a:p>
                  </a:txBody>
                  <a:tcPr marL="76200" marR="76200" marT="38100" marB="38100" anchor="ctr"/>
                </a:tc>
                <a:extLst>
                  <a:ext uri="{0D108BD9-81ED-4DB2-BD59-A6C34878D82A}">
                    <a16:rowId xmlns:a16="http://schemas.microsoft.com/office/drawing/2014/main" val="461628327"/>
                  </a:ext>
                </a:extLst>
              </a:tr>
              <a:tr h="292798">
                <a:tc>
                  <a:txBody>
                    <a:bodyPr/>
                    <a:lstStyle/>
                    <a:p>
                      <a:pPr algn="r" fontAlgn="ctr"/>
                      <a:r>
                        <a:rPr lang="en-US" sz="1400" b="0">
                          <a:effectLst/>
                        </a:rPr>
                        <a:t>mean</a:t>
                      </a:r>
                    </a:p>
                  </a:txBody>
                  <a:tcPr marL="76200" marR="76200" marT="38100" marB="38100" anchor="ctr"/>
                </a:tc>
                <a:tc>
                  <a:txBody>
                    <a:bodyPr/>
                    <a:lstStyle/>
                    <a:p>
                      <a:r>
                        <a:rPr lang="en-US" sz="1400">
                          <a:effectLst/>
                        </a:rPr>
                        <a:t>5.0</a:t>
                      </a:r>
                    </a:p>
                  </a:txBody>
                  <a:tcPr marL="76200" marR="76200" marT="38100" marB="38100" anchor="ctr"/>
                </a:tc>
                <a:extLst>
                  <a:ext uri="{0D108BD9-81ED-4DB2-BD59-A6C34878D82A}">
                    <a16:rowId xmlns:a16="http://schemas.microsoft.com/office/drawing/2014/main" val="3606331388"/>
                  </a:ext>
                </a:extLst>
              </a:tr>
              <a:tr h="292798">
                <a:tc>
                  <a:txBody>
                    <a:bodyPr/>
                    <a:lstStyle/>
                    <a:p>
                      <a:pPr algn="r" fontAlgn="ctr"/>
                      <a:r>
                        <a:rPr lang="en-US" sz="1400" b="0">
                          <a:effectLst/>
                        </a:rPr>
                        <a:t>std</a:t>
                      </a:r>
                    </a:p>
                  </a:txBody>
                  <a:tcPr marL="76200" marR="76200" marT="38100" marB="38100" anchor="ctr"/>
                </a:tc>
                <a:tc>
                  <a:txBody>
                    <a:bodyPr/>
                    <a:lstStyle/>
                    <a:p>
                      <a:r>
                        <a:rPr lang="en-US" sz="1400">
                          <a:effectLst/>
                        </a:rPr>
                        <a:t>14.0</a:t>
                      </a:r>
                    </a:p>
                  </a:txBody>
                  <a:tcPr marL="76200" marR="76200" marT="38100" marB="38100" anchor="ctr"/>
                </a:tc>
                <a:extLst>
                  <a:ext uri="{0D108BD9-81ED-4DB2-BD59-A6C34878D82A}">
                    <a16:rowId xmlns:a16="http://schemas.microsoft.com/office/drawing/2014/main" val="53415260"/>
                  </a:ext>
                </a:extLst>
              </a:tr>
              <a:tr h="292798">
                <a:tc>
                  <a:txBody>
                    <a:bodyPr/>
                    <a:lstStyle/>
                    <a:p>
                      <a:pPr algn="r" fontAlgn="ctr"/>
                      <a:r>
                        <a:rPr lang="en-US" sz="1400" b="0">
                          <a:effectLst/>
                        </a:rPr>
                        <a:t>min</a:t>
                      </a:r>
                    </a:p>
                  </a:txBody>
                  <a:tcPr marL="76200" marR="76200" marT="38100" marB="38100" anchor="ctr"/>
                </a:tc>
                <a:tc>
                  <a:txBody>
                    <a:bodyPr/>
                    <a:lstStyle/>
                    <a:p>
                      <a:r>
                        <a:rPr lang="en-US" sz="1400">
                          <a:effectLst/>
                        </a:rPr>
                        <a:t>-189.0</a:t>
                      </a:r>
                    </a:p>
                  </a:txBody>
                  <a:tcPr marL="76200" marR="76200" marT="38100" marB="38100" anchor="ctr"/>
                </a:tc>
                <a:extLst>
                  <a:ext uri="{0D108BD9-81ED-4DB2-BD59-A6C34878D82A}">
                    <a16:rowId xmlns:a16="http://schemas.microsoft.com/office/drawing/2014/main" val="1209479048"/>
                  </a:ext>
                </a:extLst>
              </a:tr>
              <a:tr h="292798">
                <a:tc>
                  <a:txBody>
                    <a:bodyPr/>
                    <a:lstStyle/>
                    <a:p>
                      <a:pPr algn="r" fontAlgn="ctr"/>
                      <a:r>
                        <a:rPr lang="en-US" sz="1400" b="0">
                          <a:effectLst/>
                        </a:rPr>
                        <a:t>25%</a:t>
                      </a:r>
                    </a:p>
                  </a:txBody>
                  <a:tcPr marL="76200" marR="76200" marT="38100" marB="38100" anchor="ctr"/>
                </a:tc>
                <a:tc>
                  <a:txBody>
                    <a:bodyPr/>
                    <a:lstStyle/>
                    <a:p>
                      <a:r>
                        <a:rPr lang="en-US" sz="1400">
                          <a:effectLst/>
                        </a:rPr>
                        <a:t>-2.0</a:t>
                      </a:r>
                    </a:p>
                  </a:txBody>
                  <a:tcPr marL="76200" marR="76200" marT="38100" marB="38100" anchor="ctr"/>
                </a:tc>
                <a:extLst>
                  <a:ext uri="{0D108BD9-81ED-4DB2-BD59-A6C34878D82A}">
                    <a16:rowId xmlns:a16="http://schemas.microsoft.com/office/drawing/2014/main" val="412528191"/>
                  </a:ext>
                </a:extLst>
              </a:tr>
              <a:tr h="292798">
                <a:tc>
                  <a:txBody>
                    <a:bodyPr/>
                    <a:lstStyle/>
                    <a:p>
                      <a:pPr algn="r" fontAlgn="ctr"/>
                      <a:r>
                        <a:rPr lang="en-US" sz="1400" b="0">
                          <a:effectLst/>
                        </a:rPr>
                        <a:t>50%</a:t>
                      </a:r>
                    </a:p>
                  </a:txBody>
                  <a:tcPr marL="76200" marR="76200" marT="38100" marB="38100" anchor="ctr"/>
                </a:tc>
                <a:tc>
                  <a:txBody>
                    <a:bodyPr/>
                    <a:lstStyle/>
                    <a:p>
                      <a:r>
                        <a:rPr lang="en-US" sz="1400">
                          <a:effectLst/>
                        </a:rPr>
                        <a:t>7.0</a:t>
                      </a:r>
                    </a:p>
                  </a:txBody>
                  <a:tcPr marL="76200" marR="76200" marT="38100" marB="38100" anchor="ctr"/>
                </a:tc>
                <a:extLst>
                  <a:ext uri="{0D108BD9-81ED-4DB2-BD59-A6C34878D82A}">
                    <a16:rowId xmlns:a16="http://schemas.microsoft.com/office/drawing/2014/main" val="2907620968"/>
                  </a:ext>
                </a:extLst>
              </a:tr>
              <a:tr h="292798">
                <a:tc>
                  <a:txBody>
                    <a:bodyPr/>
                    <a:lstStyle/>
                    <a:p>
                      <a:pPr algn="r" fontAlgn="ctr"/>
                      <a:r>
                        <a:rPr lang="en-US" sz="1400" b="0">
                          <a:effectLst/>
                        </a:rPr>
                        <a:t>75%</a:t>
                      </a:r>
                    </a:p>
                  </a:txBody>
                  <a:tcPr marL="76200" marR="76200" marT="38100" marB="38100" anchor="ctr"/>
                </a:tc>
                <a:tc>
                  <a:txBody>
                    <a:bodyPr/>
                    <a:lstStyle/>
                    <a:p>
                      <a:r>
                        <a:rPr lang="en-US" sz="1400">
                          <a:effectLst/>
                        </a:rPr>
                        <a:t>14.0</a:t>
                      </a:r>
                    </a:p>
                  </a:txBody>
                  <a:tcPr marL="76200" marR="76200" marT="38100" marB="38100" anchor="ctr"/>
                </a:tc>
                <a:extLst>
                  <a:ext uri="{0D108BD9-81ED-4DB2-BD59-A6C34878D82A}">
                    <a16:rowId xmlns:a16="http://schemas.microsoft.com/office/drawing/2014/main" val="2106301004"/>
                  </a:ext>
                </a:extLst>
              </a:tr>
              <a:tr h="292798">
                <a:tc>
                  <a:txBody>
                    <a:bodyPr/>
                    <a:lstStyle/>
                    <a:p>
                      <a:pPr algn="r" fontAlgn="ctr"/>
                      <a:r>
                        <a:rPr lang="en-US" sz="1400" b="0">
                          <a:effectLst/>
                        </a:rPr>
                        <a:t>max</a:t>
                      </a:r>
                    </a:p>
                  </a:txBody>
                  <a:tcPr marL="76200" marR="76200" marT="38100" marB="38100" anchor="ctr"/>
                </a:tc>
                <a:tc>
                  <a:txBody>
                    <a:bodyPr/>
                    <a:lstStyle/>
                    <a:p>
                      <a:r>
                        <a:rPr lang="en-US" sz="1400" dirty="0">
                          <a:effectLst/>
                        </a:rPr>
                        <a:t>68.0</a:t>
                      </a:r>
                    </a:p>
                  </a:txBody>
                  <a:tcPr marL="76200" marR="76200" marT="38100" marB="38100" anchor="ctr"/>
                </a:tc>
                <a:extLst>
                  <a:ext uri="{0D108BD9-81ED-4DB2-BD59-A6C34878D82A}">
                    <a16:rowId xmlns:a16="http://schemas.microsoft.com/office/drawing/2014/main" val="3782847446"/>
                  </a:ext>
                </a:extLst>
              </a:tr>
            </a:tbl>
          </a:graphicData>
        </a:graphic>
      </p:graphicFrame>
      <p:sp>
        <p:nvSpPr>
          <p:cNvPr id="23" name="TextBox 22">
            <a:extLst>
              <a:ext uri="{FF2B5EF4-FFF2-40B4-BE49-F238E27FC236}">
                <a16:creationId xmlns:a16="http://schemas.microsoft.com/office/drawing/2014/main" id="{C5D5A141-CB78-F388-F6F2-0CAB4162D76B}"/>
              </a:ext>
            </a:extLst>
          </p:cNvPr>
          <p:cNvSpPr txBox="1"/>
          <p:nvPr/>
        </p:nvSpPr>
        <p:spPr>
          <a:xfrm>
            <a:off x="276738" y="586459"/>
            <a:ext cx="2397154" cy="2554545"/>
          </a:xfrm>
          <a:prstGeom prst="rect">
            <a:avLst/>
          </a:prstGeom>
          <a:noFill/>
        </p:spPr>
        <p:txBody>
          <a:bodyPr wrap="square">
            <a:spAutoFit/>
          </a:bodyPr>
          <a:lstStyle/>
          <a:p>
            <a:pPr marL="285750" indent="-285750">
              <a:buFont typeface="Wingdings" panose="05000000000000000000" pitchFamily="2" charset="2"/>
              <a:buChar char="ü"/>
            </a:pPr>
            <a:r>
              <a:rPr lang="en-US" sz="1600" dirty="0"/>
              <a:t>23% of people who haven't made a review of worst scores less than 3 score</a:t>
            </a:r>
          </a:p>
          <a:p>
            <a:pPr marL="285750" indent="-285750">
              <a:buFont typeface="Wingdings" panose="05000000000000000000" pitchFamily="2" charset="2"/>
              <a:buChar char="ü"/>
            </a:pPr>
            <a:endParaRPr lang="en-US" sz="1600" dirty="0"/>
          </a:p>
          <a:p>
            <a:pPr marL="285750" indent="-285750">
              <a:buFont typeface="Wingdings" panose="05000000000000000000" pitchFamily="2" charset="2"/>
              <a:buChar char="ü"/>
            </a:pPr>
            <a:r>
              <a:rPr lang="en-US" sz="1600" dirty="0"/>
              <a:t>It's abnormal for the average delivery time of 16 days while the average delivery overall is 10 days</a:t>
            </a:r>
          </a:p>
        </p:txBody>
      </p:sp>
      <p:sp>
        <p:nvSpPr>
          <p:cNvPr id="24" name="TextBox 23">
            <a:extLst>
              <a:ext uri="{FF2B5EF4-FFF2-40B4-BE49-F238E27FC236}">
                <a16:creationId xmlns:a16="http://schemas.microsoft.com/office/drawing/2014/main" id="{DE9B95B2-C399-FF6D-AE2F-29C0C981721A}"/>
              </a:ext>
            </a:extLst>
          </p:cNvPr>
          <p:cNvSpPr txBox="1"/>
          <p:nvPr/>
        </p:nvSpPr>
        <p:spPr>
          <a:xfrm>
            <a:off x="291418" y="3808602"/>
            <a:ext cx="2397154" cy="2062103"/>
          </a:xfrm>
          <a:prstGeom prst="rect">
            <a:avLst/>
          </a:prstGeom>
          <a:noFill/>
        </p:spPr>
        <p:txBody>
          <a:bodyPr wrap="square">
            <a:spAutoFit/>
          </a:bodyPr>
          <a:lstStyle/>
          <a:p>
            <a:pPr marL="285750" indent="-285750">
              <a:buFont typeface="Wingdings" panose="05000000000000000000" pitchFamily="2" charset="2"/>
              <a:buChar char="ü"/>
            </a:pPr>
            <a:r>
              <a:rPr lang="en-US" sz="1600" dirty="0"/>
              <a:t>16% of reviews that took less than 3 scores of all reviews </a:t>
            </a:r>
          </a:p>
          <a:p>
            <a:pPr marL="285750" indent="-285750">
              <a:buFont typeface="Wingdings" panose="05000000000000000000" pitchFamily="2" charset="2"/>
              <a:buChar char="ü"/>
            </a:pPr>
            <a:endParaRPr lang="en-US" sz="1600" dirty="0"/>
          </a:p>
          <a:p>
            <a:pPr marL="285750" indent="-285750">
              <a:buFont typeface="Wingdings" panose="05000000000000000000" pitchFamily="2" charset="2"/>
              <a:buChar char="ü"/>
            </a:pPr>
            <a:r>
              <a:rPr lang="en-US" sz="1600" dirty="0"/>
              <a:t>25% of worst score orders didn't arrive at the estimated time under -2 days </a:t>
            </a:r>
          </a:p>
        </p:txBody>
      </p:sp>
    </p:spTree>
    <p:extLst>
      <p:ext uri="{BB962C8B-B14F-4D97-AF65-F5344CB8AC3E}">
        <p14:creationId xmlns:p14="http://schemas.microsoft.com/office/powerpoint/2010/main" val="39936953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44197CC-D09B-D755-F5A4-1EBAEA689B54}"/>
              </a:ext>
            </a:extLst>
          </p:cNvPr>
          <p:cNvSpPr txBox="1"/>
          <p:nvPr/>
        </p:nvSpPr>
        <p:spPr>
          <a:xfrm>
            <a:off x="95250" y="24169"/>
            <a:ext cx="6096000" cy="369332"/>
          </a:xfrm>
          <a:prstGeom prst="rect">
            <a:avLst/>
          </a:prstGeom>
          <a:noFill/>
        </p:spPr>
        <p:txBody>
          <a:bodyPr wrap="square">
            <a:spAutoFit/>
          </a:bodyPr>
          <a:lstStyle/>
          <a:p>
            <a:r>
              <a:rPr lang="en-US" dirty="0">
                <a:effectLst/>
                <a:latin typeface="Cambria" panose="02040503050406030204" pitchFamily="18" charset="0"/>
                <a:ea typeface="Cambria" panose="02040503050406030204" pitchFamily="18" charset="0"/>
              </a:rPr>
              <a:t>Are there people taking installments at a particular time?</a:t>
            </a:r>
          </a:p>
        </p:txBody>
      </p:sp>
      <p:sp>
        <p:nvSpPr>
          <p:cNvPr id="10" name="TextBox 9">
            <a:extLst>
              <a:ext uri="{FF2B5EF4-FFF2-40B4-BE49-F238E27FC236}">
                <a16:creationId xmlns:a16="http://schemas.microsoft.com/office/drawing/2014/main" id="{17F2FBBF-4DF4-5793-D41E-21318E969D05}"/>
              </a:ext>
            </a:extLst>
          </p:cNvPr>
          <p:cNvSpPr txBox="1"/>
          <p:nvPr/>
        </p:nvSpPr>
        <p:spPr>
          <a:xfrm>
            <a:off x="9899197" y="85724"/>
            <a:ext cx="2476264" cy="307777"/>
          </a:xfrm>
          <a:prstGeom prst="rect">
            <a:avLst/>
          </a:prstGeom>
          <a:noFill/>
        </p:spPr>
        <p:txBody>
          <a:bodyPr wrap="square">
            <a:spAutoFit/>
          </a:bodyPr>
          <a:lstStyle/>
          <a:p>
            <a:r>
              <a:rPr lang="en-US" sz="1400" dirty="0"/>
              <a:t>To see interactivity </a:t>
            </a:r>
            <a:r>
              <a:rPr lang="en-US" sz="1400" dirty="0">
                <a:hlinkClick r:id="rId2"/>
              </a:rPr>
              <a:t>Q45.html</a:t>
            </a:r>
            <a:endParaRPr lang="en-US" sz="1400" dirty="0"/>
          </a:p>
        </p:txBody>
      </p:sp>
      <p:pic>
        <p:nvPicPr>
          <p:cNvPr id="12" name="Picture 11" descr="Graphical user interface, application, Word&#10;&#10;Description automatically generated">
            <a:extLst>
              <a:ext uri="{FF2B5EF4-FFF2-40B4-BE49-F238E27FC236}">
                <a16:creationId xmlns:a16="http://schemas.microsoft.com/office/drawing/2014/main" id="{8193381A-4499-BCF0-15A3-F418A531A5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6250"/>
            <a:ext cx="12192000" cy="6381749"/>
          </a:xfrm>
          <a:prstGeom prst="rect">
            <a:avLst/>
          </a:prstGeom>
        </p:spPr>
      </p:pic>
    </p:spTree>
    <p:extLst>
      <p:ext uri="{BB962C8B-B14F-4D97-AF65-F5344CB8AC3E}">
        <p14:creationId xmlns:p14="http://schemas.microsoft.com/office/powerpoint/2010/main" val="26656807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line chart, scatter chart&#10;&#10;Description automatically generated">
            <a:extLst>
              <a:ext uri="{FF2B5EF4-FFF2-40B4-BE49-F238E27FC236}">
                <a16:creationId xmlns:a16="http://schemas.microsoft.com/office/drawing/2014/main" id="{1F244D57-FA72-BFC3-B9E5-FC86AC8E7A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829" y="2789181"/>
            <a:ext cx="6270171" cy="4068820"/>
          </a:xfrm>
          <a:prstGeom prst="rect">
            <a:avLst/>
          </a:prstGeom>
        </p:spPr>
      </p:pic>
      <p:pic>
        <p:nvPicPr>
          <p:cNvPr id="11" name="Picture 10">
            <a:extLst>
              <a:ext uri="{FF2B5EF4-FFF2-40B4-BE49-F238E27FC236}">
                <a16:creationId xmlns:a16="http://schemas.microsoft.com/office/drawing/2014/main" id="{39C77164-C1CA-980C-4D70-E63BE7363B38}"/>
              </a:ext>
            </a:extLst>
          </p:cNvPr>
          <p:cNvPicPr>
            <a:picLocks noChangeAspect="1"/>
          </p:cNvPicPr>
          <p:nvPr/>
        </p:nvPicPr>
        <p:blipFill>
          <a:blip r:embed="rId3"/>
          <a:stretch>
            <a:fillRect/>
          </a:stretch>
        </p:blipFill>
        <p:spPr>
          <a:xfrm>
            <a:off x="8708573" y="470783"/>
            <a:ext cx="3483427" cy="2160673"/>
          </a:xfrm>
          <a:prstGeom prst="rect">
            <a:avLst/>
          </a:prstGeom>
        </p:spPr>
      </p:pic>
      <p:pic>
        <p:nvPicPr>
          <p:cNvPr id="13" name="Picture 12">
            <a:extLst>
              <a:ext uri="{FF2B5EF4-FFF2-40B4-BE49-F238E27FC236}">
                <a16:creationId xmlns:a16="http://schemas.microsoft.com/office/drawing/2014/main" id="{DD284C25-7437-923F-55B7-7BBDA2A8A524}"/>
              </a:ext>
            </a:extLst>
          </p:cNvPr>
          <p:cNvPicPr>
            <a:picLocks noChangeAspect="1"/>
          </p:cNvPicPr>
          <p:nvPr/>
        </p:nvPicPr>
        <p:blipFill>
          <a:blip r:embed="rId4"/>
          <a:stretch>
            <a:fillRect/>
          </a:stretch>
        </p:blipFill>
        <p:spPr>
          <a:xfrm>
            <a:off x="2506319" y="470783"/>
            <a:ext cx="3483427" cy="2160673"/>
          </a:xfrm>
          <a:prstGeom prst="rect">
            <a:avLst/>
          </a:prstGeom>
        </p:spPr>
      </p:pic>
      <p:pic>
        <p:nvPicPr>
          <p:cNvPr id="15" name="Picture 14" descr="Chart, scatter chart&#10;&#10;Description automatically generated">
            <a:extLst>
              <a:ext uri="{FF2B5EF4-FFF2-40B4-BE49-F238E27FC236}">
                <a16:creationId xmlns:a16="http://schemas.microsoft.com/office/drawing/2014/main" id="{5F47D993-7F9D-E309-601D-462E1A3265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93" y="2789181"/>
            <a:ext cx="5911036" cy="4068820"/>
          </a:xfrm>
          <a:prstGeom prst="rect">
            <a:avLst/>
          </a:prstGeom>
        </p:spPr>
      </p:pic>
      <p:sp>
        <p:nvSpPr>
          <p:cNvPr id="16" name="Rectangle: Rounded Corners 15">
            <a:extLst>
              <a:ext uri="{FF2B5EF4-FFF2-40B4-BE49-F238E27FC236}">
                <a16:creationId xmlns:a16="http://schemas.microsoft.com/office/drawing/2014/main" id="{C11C0525-318B-EFA5-23CF-767B825C5F15}"/>
              </a:ext>
            </a:extLst>
          </p:cNvPr>
          <p:cNvSpPr/>
          <p:nvPr/>
        </p:nvSpPr>
        <p:spPr>
          <a:xfrm>
            <a:off x="6234462" y="507700"/>
            <a:ext cx="2229394" cy="1915886"/>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ADC0C9F3-76F6-1ED2-E103-40F787F6A4D8}"/>
              </a:ext>
            </a:extLst>
          </p:cNvPr>
          <p:cNvSpPr/>
          <p:nvPr/>
        </p:nvSpPr>
        <p:spPr>
          <a:xfrm>
            <a:off x="93264" y="507700"/>
            <a:ext cx="2229394" cy="191588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2621E45-CC6A-476F-6A6A-D30A733E5735}"/>
              </a:ext>
            </a:extLst>
          </p:cNvPr>
          <p:cNvSpPr txBox="1"/>
          <p:nvPr/>
        </p:nvSpPr>
        <p:spPr>
          <a:xfrm>
            <a:off x="6473093" y="665424"/>
            <a:ext cx="1842720" cy="1600438"/>
          </a:xfrm>
          <a:prstGeom prst="rect">
            <a:avLst/>
          </a:prstGeom>
          <a:noFill/>
        </p:spPr>
        <p:txBody>
          <a:bodyPr wrap="square" rtlCol="0">
            <a:spAutoFit/>
          </a:bodyPr>
          <a:lstStyle/>
          <a:p>
            <a:r>
              <a:rPr lang="en-US" sz="1400" dirty="0"/>
              <a:t>There's a </a:t>
            </a:r>
            <a:r>
              <a:rPr lang="en-US" sz="1400" b="1" dirty="0"/>
              <a:t>negative</a:t>
            </a:r>
            <a:r>
              <a:rPr lang="en-US" sz="1400" dirty="0"/>
              <a:t> correlation of </a:t>
            </a:r>
            <a:r>
              <a:rPr lang="en-US" sz="1400" b="1" dirty="0"/>
              <a:t>-0.55 </a:t>
            </a:r>
            <a:r>
              <a:rPr lang="en-US" sz="1400" dirty="0"/>
              <a:t>between delivery time and # of reviews (If delivery time </a:t>
            </a:r>
            <a:r>
              <a:rPr lang="en-US" sz="1400" b="1" dirty="0"/>
              <a:t>decreased</a:t>
            </a:r>
            <a:r>
              <a:rPr lang="en-US" sz="1400" dirty="0"/>
              <a:t> then # of reviews </a:t>
            </a:r>
            <a:r>
              <a:rPr lang="en-US" sz="1400" b="1" dirty="0"/>
              <a:t>increased</a:t>
            </a:r>
            <a:r>
              <a:rPr lang="en-US" sz="1400" dirty="0"/>
              <a:t>)</a:t>
            </a:r>
          </a:p>
        </p:txBody>
      </p:sp>
      <p:sp>
        <p:nvSpPr>
          <p:cNvPr id="20" name="TextBox 19">
            <a:extLst>
              <a:ext uri="{FF2B5EF4-FFF2-40B4-BE49-F238E27FC236}">
                <a16:creationId xmlns:a16="http://schemas.microsoft.com/office/drawing/2014/main" id="{10A7244B-FD89-4604-AD54-2F673C401A58}"/>
              </a:ext>
            </a:extLst>
          </p:cNvPr>
          <p:cNvSpPr txBox="1"/>
          <p:nvPr/>
        </p:nvSpPr>
        <p:spPr>
          <a:xfrm>
            <a:off x="123043" y="665424"/>
            <a:ext cx="2162509" cy="1600438"/>
          </a:xfrm>
          <a:prstGeom prst="rect">
            <a:avLst/>
          </a:prstGeom>
          <a:noFill/>
        </p:spPr>
        <p:txBody>
          <a:bodyPr wrap="square">
            <a:spAutoFit/>
          </a:bodyPr>
          <a:lstStyle/>
          <a:p>
            <a:r>
              <a:rPr lang="en-US" sz="1400" dirty="0"/>
              <a:t>There's a </a:t>
            </a:r>
            <a:r>
              <a:rPr lang="en-US" sz="1400" b="1" dirty="0"/>
              <a:t>positive</a:t>
            </a:r>
            <a:r>
              <a:rPr lang="en-US" sz="1400" dirty="0"/>
              <a:t> correlation of </a:t>
            </a:r>
            <a:r>
              <a:rPr lang="en-US" sz="1400" b="1" dirty="0"/>
              <a:t>0.22 </a:t>
            </a:r>
            <a:r>
              <a:rPr lang="en-US" sz="1400" dirty="0"/>
              <a:t>between the estimated time of delivery and # of reviews (If the estimated time </a:t>
            </a:r>
            <a:r>
              <a:rPr lang="en-US" sz="1400" b="1" dirty="0"/>
              <a:t>increased</a:t>
            </a:r>
            <a:r>
              <a:rPr lang="en-US" sz="1400" dirty="0"/>
              <a:t> then the # of reviews also </a:t>
            </a:r>
            <a:r>
              <a:rPr lang="en-US" sz="1400" b="1" dirty="0"/>
              <a:t>increased</a:t>
            </a:r>
            <a:r>
              <a:rPr lang="en-US" sz="1400" dirty="0"/>
              <a:t>)</a:t>
            </a:r>
          </a:p>
        </p:txBody>
      </p:sp>
      <p:sp>
        <p:nvSpPr>
          <p:cNvPr id="22" name="TextBox 21">
            <a:extLst>
              <a:ext uri="{FF2B5EF4-FFF2-40B4-BE49-F238E27FC236}">
                <a16:creationId xmlns:a16="http://schemas.microsoft.com/office/drawing/2014/main" id="{1E14A207-2C16-9475-156A-8F3E05131908}"/>
              </a:ext>
            </a:extLst>
          </p:cNvPr>
          <p:cNvSpPr txBox="1"/>
          <p:nvPr/>
        </p:nvSpPr>
        <p:spPr>
          <a:xfrm>
            <a:off x="6473093" y="104320"/>
            <a:ext cx="4670571" cy="369332"/>
          </a:xfrm>
          <a:prstGeom prst="rect">
            <a:avLst/>
          </a:prstGeom>
          <a:noFill/>
        </p:spPr>
        <p:txBody>
          <a:bodyPr wrap="square">
            <a:spAutoFit/>
          </a:bodyPr>
          <a:lstStyle/>
          <a:p>
            <a:r>
              <a:rPr lang="en-US" b="1" dirty="0"/>
              <a:t>58% </a:t>
            </a:r>
            <a:r>
              <a:rPr lang="en-US" dirty="0"/>
              <a:t>of all orders haven't made reviews </a:t>
            </a:r>
            <a:r>
              <a:rPr lang="en-US" b="1" i="0" dirty="0">
                <a:effectLst/>
                <a:latin typeface="Consolas" panose="020B0609020204030204" pitchFamily="49" charset="0"/>
              </a:rPr>
              <a:t>68628</a:t>
            </a:r>
            <a:endParaRPr lang="en-US" b="1" dirty="0"/>
          </a:p>
        </p:txBody>
      </p:sp>
      <p:sp>
        <p:nvSpPr>
          <p:cNvPr id="24" name="TextBox 23">
            <a:extLst>
              <a:ext uri="{FF2B5EF4-FFF2-40B4-BE49-F238E27FC236}">
                <a16:creationId xmlns:a16="http://schemas.microsoft.com/office/drawing/2014/main" id="{14412CDE-4F08-4660-583C-E2024FB46F26}"/>
              </a:ext>
            </a:extLst>
          </p:cNvPr>
          <p:cNvSpPr txBox="1"/>
          <p:nvPr/>
        </p:nvSpPr>
        <p:spPr>
          <a:xfrm>
            <a:off x="93264" y="82311"/>
            <a:ext cx="5317635" cy="369332"/>
          </a:xfrm>
          <a:prstGeom prst="rect">
            <a:avLst/>
          </a:prstGeom>
          <a:noFill/>
        </p:spPr>
        <p:txBody>
          <a:bodyPr wrap="square">
            <a:spAutoFit/>
          </a:bodyPr>
          <a:lstStyle/>
          <a:p>
            <a:r>
              <a:rPr lang="en-US" b="0" dirty="0">
                <a:effectLst/>
                <a:latin typeface="Cambria" panose="02040503050406030204" pitchFamily="18" charset="0"/>
                <a:ea typeface="Cambria" panose="02040503050406030204" pitchFamily="18" charset="0"/>
              </a:rPr>
              <a:t>How many customers don't make a review and why?</a:t>
            </a:r>
          </a:p>
        </p:txBody>
      </p:sp>
    </p:spTree>
    <p:extLst>
      <p:ext uri="{BB962C8B-B14F-4D97-AF65-F5344CB8AC3E}">
        <p14:creationId xmlns:p14="http://schemas.microsoft.com/office/powerpoint/2010/main" val="40619999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2E93344-BE21-4347-9173-05DA4E4CE829}"/>
              </a:ext>
            </a:extLst>
          </p:cNvPr>
          <p:cNvSpPr txBox="1"/>
          <p:nvPr/>
        </p:nvSpPr>
        <p:spPr>
          <a:xfrm>
            <a:off x="9899197" y="85724"/>
            <a:ext cx="2476264" cy="307777"/>
          </a:xfrm>
          <a:prstGeom prst="rect">
            <a:avLst/>
          </a:prstGeom>
          <a:noFill/>
        </p:spPr>
        <p:txBody>
          <a:bodyPr wrap="square">
            <a:spAutoFit/>
          </a:bodyPr>
          <a:lstStyle/>
          <a:p>
            <a:r>
              <a:rPr lang="en-US" sz="1400" dirty="0"/>
              <a:t>To see interactivity </a:t>
            </a:r>
            <a:r>
              <a:rPr lang="en-US" sz="1400" dirty="0">
                <a:hlinkClick r:id="rId2"/>
              </a:rPr>
              <a:t>Q47.html</a:t>
            </a:r>
            <a:endParaRPr lang="en-US" sz="1400" dirty="0"/>
          </a:p>
        </p:txBody>
      </p:sp>
      <p:pic>
        <p:nvPicPr>
          <p:cNvPr id="6" name="Picture 5" descr="A picture containing calendar&#10;&#10;Description automatically generated">
            <a:extLst>
              <a:ext uri="{FF2B5EF4-FFF2-40B4-BE49-F238E27FC236}">
                <a16:creationId xmlns:a16="http://schemas.microsoft.com/office/drawing/2014/main" id="{B87B7647-E9F1-2CF6-CFF2-68AF8A7BF7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2450"/>
            <a:ext cx="12192000" cy="6232146"/>
          </a:xfrm>
          <a:prstGeom prst="rect">
            <a:avLst/>
          </a:prstGeom>
        </p:spPr>
      </p:pic>
      <p:sp>
        <p:nvSpPr>
          <p:cNvPr id="8" name="TextBox 7">
            <a:extLst>
              <a:ext uri="{FF2B5EF4-FFF2-40B4-BE49-F238E27FC236}">
                <a16:creationId xmlns:a16="http://schemas.microsoft.com/office/drawing/2014/main" id="{7F582CD1-82DE-99DA-153A-B1485FF4552C}"/>
              </a:ext>
            </a:extLst>
          </p:cNvPr>
          <p:cNvSpPr txBox="1"/>
          <p:nvPr/>
        </p:nvSpPr>
        <p:spPr>
          <a:xfrm>
            <a:off x="92869" y="70335"/>
            <a:ext cx="5212556" cy="369332"/>
          </a:xfrm>
          <a:prstGeom prst="rect">
            <a:avLst/>
          </a:prstGeom>
          <a:noFill/>
        </p:spPr>
        <p:txBody>
          <a:bodyPr wrap="square">
            <a:spAutoFit/>
          </a:bodyPr>
          <a:lstStyle/>
          <a:p>
            <a:r>
              <a:rPr lang="en-US" b="0" dirty="0">
                <a:effectLst/>
                <a:latin typeface="Cambria" panose="02040503050406030204" pitchFamily="18" charset="0"/>
                <a:ea typeface="Cambria" panose="02040503050406030204" pitchFamily="18" charset="0"/>
              </a:rPr>
              <a:t>What is the highest review's title and comments?</a:t>
            </a:r>
          </a:p>
        </p:txBody>
      </p:sp>
    </p:spTree>
    <p:extLst>
      <p:ext uri="{BB962C8B-B14F-4D97-AF65-F5344CB8AC3E}">
        <p14:creationId xmlns:p14="http://schemas.microsoft.com/office/powerpoint/2010/main" val="1435752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4F7E20F-1B0F-C069-0D37-A51541F5A19D}"/>
              </a:ext>
            </a:extLst>
          </p:cNvPr>
          <p:cNvSpPr txBox="1"/>
          <p:nvPr/>
        </p:nvSpPr>
        <p:spPr>
          <a:xfrm>
            <a:off x="342900" y="90073"/>
            <a:ext cx="6715125" cy="369332"/>
          </a:xfrm>
          <a:prstGeom prst="rect">
            <a:avLst/>
          </a:prstGeom>
          <a:noFill/>
        </p:spPr>
        <p:txBody>
          <a:bodyPr wrap="square">
            <a:spAutoFit/>
          </a:bodyPr>
          <a:lstStyle/>
          <a:p>
            <a:r>
              <a:rPr lang="en-US" b="0" dirty="0">
                <a:effectLst/>
                <a:latin typeface="Cambria" panose="02040503050406030204" pitchFamily="18" charset="0"/>
                <a:ea typeface="Cambria" panose="02040503050406030204" pitchFamily="18" charset="0"/>
              </a:rPr>
              <a:t>What are the quarterly, monthly, daily, and hourly for freight value?</a:t>
            </a:r>
          </a:p>
        </p:txBody>
      </p:sp>
      <p:sp>
        <p:nvSpPr>
          <p:cNvPr id="6" name="TextBox 5">
            <a:extLst>
              <a:ext uri="{FF2B5EF4-FFF2-40B4-BE49-F238E27FC236}">
                <a16:creationId xmlns:a16="http://schemas.microsoft.com/office/drawing/2014/main" id="{D51F0CA7-E568-C16F-E45C-7C8FDEB28B98}"/>
              </a:ext>
            </a:extLst>
          </p:cNvPr>
          <p:cNvSpPr txBox="1"/>
          <p:nvPr/>
        </p:nvSpPr>
        <p:spPr>
          <a:xfrm>
            <a:off x="9899197" y="136238"/>
            <a:ext cx="2292803" cy="307777"/>
          </a:xfrm>
          <a:prstGeom prst="rect">
            <a:avLst/>
          </a:prstGeom>
          <a:noFill/>
        </p:spPr>
        <p:txBody>
          <a:bodyPr wrap="square">
            <a:spAutoFit/>
          </a:bodyPr>
          <a:lstStyle/>
          <a:p>
            <a:r>
              <a:rPr lang="en-US" sz="1400" dirty="0"/>
              <a:t>To see interactivity </a:t>
            </a:r>
            <a:r>
              <a:rPr lang="en-US" sz="1400" dirty="0">
                <a:hlinkClick r:id="rId2"/>
              </a:rPr>
              <a:t>Q48.html</a:t>
            </a:r>
            <a:endParaRPr lang="en-US" sz="1400" dirty="0"/>
          </a:p>
        </p:txBody>
      </p:sp>
      <p:pic>
        <p:nvPicPr>
          <p:cNvPr id="8" name="Picture 7" descr="Table&#10;&#10;Description automatically generated">
            <a:extLst>
              <a:ext uri="{FF2B5EF4-FFF2-40B4-BE49-F238E27FC236}">
                <a16:creationId xmlns:a16="http://schemas.microsoft.com/office/drawing/2014/main" id="{A3D7B6DF-6293-9D13-516A-10A547C784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4794"/>
            <a:ext cx="12192000" cy="6383206"/>
          </a:xfrm>
          <a:prstGeom prst="rect">
            <a:avLst/>
          </a:prstGeom>
        </p:spPr>
      </p:pic>
    </p:spTree>
    <p:extLst>
      <p:ext uri="{BB962C8B-B14F-4D97-AF65-F5344CB8AC3E}">
        <p14:creationId xmlns:p14="http://schemas.microsoft.com/office/powerpoint/2010/main" val="1358846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10;&#10;Description automatically generated with low confidence">
            <a:extLst>
              <a:ext uri="{FF2B5EF4-FFF2-40B4-BE49-F238E27FC236}">
                <a16:creationId xmlns:a16="http://schemas.microsoft.com/office/drawing/2014/main" id="{5381EABA-D124-C20C-54BB-DD8705A817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8051"/>
            <a:ext cx="12192000" cy="6379949"/>
          </a:xfrm>
          <a:prstGeom prst="rect">
            <a:avLst/>
          </a:prstGeom>
        </p:spPr>
      </p:pic>
      <p:sp>
        <p:nvSpPr>
          <p:cNvPr id="6" name="TextBox 5">
            <a:extLst>
              <a:ext uri="{FF2B5EF4-FFF2-40B4-BE49-F238E27FC236}">
                <a16:creationId xmlns:a16="http://schemas.microsoft.com/office/drawing/2014/main" id="{8667127E-ED1E-364E-A4F7-BC29CB4A22CF}"/>
              </a:ext>
            </a:extLst>
          </p:cNvPr>
          <p:cNvSpPr txBox="1"/>
          <p:nvPr/>
        </p:nvSpPr>
        <p:spPr>
          <a:xfrm>
            <a:off x="9899197" y="136238"/>
            <a:ext cx="2292803" cy="307777"/>
          </a:xfrm>
          <a:prstGeom prst="rect">
            <a:avLst/>
          </a:prstGeom>
          <a:noFill/>
        </p:spPr>
        <p:txBody>
          <a:bodyPr wrap="square">
            <a:spAutoFit/>
          </a:bodyPr>
          <a:lstStyle/>
          <a:p>
            <a:r>
              <a:rPr lang="en-US" sz="1400" dirty="0"/>
              <a:t>To see interactivity </a:t>
            </a:r>
            <a:r>
              <a:rPr lang="en-US" sz="1400" dirty="0">
                <a:hlinkClick r:id="rId3"/>
              </a:rPr>
              <a:t>Q49.html</a:t>
            </a:r>
            <a:endParaRPr lang="en-US" sz="1400" dirty="0"/>
          </a:p>
        </p:txBody>
      </p:sp>
      <p:sp>
        <p:nvSpPr>
          <p:cNvPr id="8" name="TextBox 7">
            <a:extLst>
              <a:ext uri="{FF2B5EF4-FFF2-40B4-BE49-F238E27FC236}">
                <a16:creationId xmlns:a16="http://schemas.microsoft.com/office/drawing/2014/main" id="{7297596B-7D55-944F-15D4-E02BC7B87AB7}"/>
              </a:ext>
            </a:extLst>
          </p:cNvPr>
          <p:cNvSpPr txBox="1"/>
          <p:nvPr/>
        </p:nvSpPr>
        <p:spPr>
          <a:xfrm>
            <a:off x="171450" y="108719"/>
            <a:ext cx="7848600" cy="369332"/>
          </a:xfrm>
          <a:prstGeom prst="rect">
            <a:avLst/>
          </a:prstGeom>
          <a:noFill/>
        </p:spPr>
        <p:txBody>
          <a:bodyPr wrap="square">
            <a:spAutoFit/>
          </a:bodyPr>
          <a:lstStyle/>
          <a:p>
            <a:r>
              <a:rPr lang="en-US" b="0" dirty="0">
                <a:effectLst/>
                <a:latin typeface="Cambria" panose="02040503050406030204" pitchFamily="18" charset="0"/>
                <a:ea typeface="Cambria" panose="02040503050406030204" pitchFamily="18" charset="0"/>
              </a:rPr>
              <a:t>What are the minute and seconds for total revenue and total transactions?</a:t>
            </a:r>
          </a:p>
        </p:txBody>
      </p:sp>
    </p:spTree>
    <p:extLst>
      <p:ext uri="{BB962C8B-B14F-4D97-AF65-F5344CB8AC3E}">
        <p14:creationId xmlns:p14="http://schemas.microsoft.com/office/powerpoint/2010/main" val="27769689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4623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1751FF4-183C-057B-9AEE-9C89C5FDE6CD}"/>
              </a:ext>
            </a:extLst>
          </p:cNvPr>
          <p:cNvSpPr txBox="1"/>
          <p:nvPr/>
        </p:nvSpPr>
        <p:spPr>
          <a:xfrm>
            <a:off x="160020" y="505823"/>
            <a:ext cx="7259740" cy="369332"/>
          </a:xfrm>
          <a:prstGeom prst="rect">
            <a:avLst/>
          </a:prstGeom>
          <a:solidFill>
            <a:srgbClr val="1DD78C"/>
          </a:solidFill>
          <a:ln>
            <a:noFill/>
          </a:ln>
        </p:spPr>
        <p:txBody>
          <a:bodyPr wrap="square" rtlCol="0">
            <a:spAutoFit/>
          </a:bodyPr>
          <a:lstStyle/>
          <a:p>
            <a:pPr algn="ctr"/>
            <a:r>
              <a:rPr lang="en-US" dirty="0">
                <a:solidFill>
                  <a:schemeClr val="bg1"/>
                </a:solidFill>
              </a:rPr>
              <a:t>Seller Table</a:t>
            </a:r>
          </a:p>
        </p:txBody>
      </p:sp>
      <p:sp>
        <p:nvSpPr>
          <p:cNvPr id="17" name="Rectangle: Rounded Corners 16" hidden="1">
            <a:extLst>
              <a:ext uri="{FF2B5EF4-FFF2-40B4-BE49-F238E27FC236}">
                <a16:creationId xmlns:a16="http://schemas.microsoft.com/office/drawing/2014/main" id="{062B4762-5A83-0CB6-F735-06F94128DBE4}"/>
              </a:ext>
            </a:extLst>
          </p:cNvPr>
          <p:cNvSpPr/>
          <p:nvPr/>
        </p:nvSpPr>
        <p:spPr>
          <a:xfrm>
            <a:off x="71738" y="3205112"/>
            <a:ext cx="4159771" cy="3581581"/>
          </a:xfrm>
          <a:prstGeom prst="roundRect">
            <a:avLst/>
          </a:prstGeom>
          <a:solidFill>
            <a:srgbClr val="B8CAE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03F0EC0-46F1-92F8-40A0-991B71EBE662}"/>
              </a:ext>
            </a:extLst>
          </p:cNvPr>
          <p:cNvSpPr txBox="1"/>
          <p:nvPr/>
        </p:nvSpPr>
        <p:spPr>
          <a:xfrm>
            <a:off x="160018" y="2898113"/>
            <a:ext cx="7259742" cy="276999"/>
          </a:xfrm>
          <a:prstGeom prst="rect">
            <a:avLst/>
          </a:prstGeom>
          <a:solidFill>
            <a:srgbClr val="1DD78C"/>
          </a:solidFill>
        </p:spPr>
        <p:txBody>
          <a:bodyPr wrap="square" rtlCol="0">
            <a:spAutoFit/>
          </a:bodyPr>
          <a:lstStyle/>
          <a:p>
            <a:pPr algn="ctr"/>
            <a:r>
              <a:rPr lang="en-US" sz="1200" dirty="0">
                <a:solidFill>
                  <a:schemeClr val="bg1"/>
                </a:solidFill>
                <a:effectLst>
                  <a:outerShdw blurRad="50800" dist="38100" dir="2700000" algn="tl" rotWithShape="0">
                    <a:prstClr val="black">
                      <a:alpha val="0"/>
                    </a:prstClr>
                  </a:outerShdw>
                </a:effectLst>
              </a:rPr>
              <a:t>The highest 10 cities that have sellers</a:t>
            </a:r>
          </a:p>
        </p:txBody>
      </p:sp>
      <p:grpSp>
        <p:nvGrpSpPr>
          <p:cNvPr id="34" name="Group 33">
            <a:extLst>
              <a:ext uri="{FF2B5EF4-FFF2-40B4-BE49-F238E27FC236}">
                <a16:creationId xmlns:a16="http://schemas.microsoft.com/office/drawing/2014/main" id="{1017899B-441E-C859-4F40-4123FD0345D2}"/>
              </a:ext>
            </a:extLst>
          </p:cNvPr>
          <p:cNvGrpSpPr/>
          <p:nvPr/>
        </p:nvGrpSpPr>
        <p:grpSpPr>
          <a:xfrm>
            <a:off x="10616338" y="2037381"/>
            <a:ext cx="1552785" cy="1409350"/>
            <a:chOff x="10387738" y="170481"/>
            <a:chExt cx="1552785" cy="1409350"/>
          </a:xfrm>
        </p:grpSpPr>
        <p:sp>
          <p:nvSpPr>
            <p:cNvPr id="5" name="Oval 4">
              <a:extLst>
                <a:ext uri="{FF2B5EF4-FFF2-40B4-BE49-F238E27FC236}">
                  <a16:creationId xmlns:a16="http://schemas.microsoft.com/office/drawing/2014/main" id="{B3DEEF2C-22B1-51D8-524C-DCAD9EC122A5}"/>
                </a:ext>
              </a:extLst>
            </p:cNvPr>
            <p:cNvSpPr/>
            <p:nvPr/>
          </p:nvSpPr>
          <p:spPr>
            <a:xfrm>
              <a:off x="10387738" y="170481"/>
              <a:ext cx="1524629" cy="1409350"/>
            </a:xfrm>
            <a:prstGeom prst="ellipse">
              <a:avLst/>
            </a:prstGeom>
            <a:solidFill>
              <a:srgbClr val="1DD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405EBE7B-AB3B-1373-2BF1-8FD8C0FEA8B1}"/>
                </a:ext>
              </a:extLst>
            </p:cNvPr>
            <p:cNvSpPr txBox="1"/>
            <p:nvPr/>
          </p:nvSpPr>
          <p:spPr>
            <a:xfrm>
              <a:off x="10785626" y="662104"/>
              <a:ext cx="1154897" cy="429777"/>
            </a:xfrm>
            <a:prstGeom prst="rect">
              <a:avLst/>
            </a:prstGeom>
            <a:noFill/>
          </p:spPr>
          <p:txBody>
            <a:bodyPr wrap="square" rtlCol="0">
              <a:spAutoFit/>
            </a:bodyPr>
            <a:lstStyle>
              <a:defPPr>
                <a:defRPr lang="en-US"/>
              </a:defPPr>
              <a:lvl1pPr>
                <a:defRPr sz="1050" b="0" i="0">
                  <a:solidFill>
                    <a:schemeClr val="bg1"/>
                  </a:solidFill>
                  <a:effectLst/>
                  <a:latin typeface="Inter"/>
                </a:defRPr>
              </a:lvl1pPr>
            </a:lstStyle>
            <a:p>
              <a:r>
                <a:rPr lang="en-US" dirty="0"/>
                <a:t>seller unique identifier</a:t>
              </a:r>
            </a:p>
          </p:txBody>
        </p:sp>
      </p:grpSp>
      <p:grpSp>
        <p:nvGrpSpPr>
          <p:cNvPr id="35" name="Group 34">
            <a:extLst>
              <a:ext uri="{FF2B5EF4-FFF2-40B4-BE49-F238E27FC236}">
                <a16:creationId xmlns:a16="http://schemas.microsoft.com/office/drawing/2014/main" id="{731BA7A0-647E-CA46-8A9D-7A51156F789E}"/>
              </a:ext>
            </a:extLst>
          </p:cNvPr>
          <p:cNvGrpSpPr/>
          <p:nvPr/>
        </p:nvGrpSpPr>
        <p:grpSpPr>
          <a:xfrm>
            <a:off x="10832493" y="3558489"/>
            <a:ext cx="1227860" cy="1078081"/>
            <a:chOff x="10593232" y="1653948"/>
            <a:chExt cx="1227860" cy="1078081"/>
          </a:xfrm>
        </p:grpSpPr>
        <p:sp>
          <p:nvSpPr>
            <p:cNvPr id="6" name="Oval 5">
              <a:extLst>
                <a:ext uri="{FF2B5EF4-FFF2-40B4-BE49-F238E27FC236}">
                  <a16:creationId xmlns:a16="http://schemas.microsoft.com/office/drawing/2014/main" id="{E382C793-BA08-93B1-BA7C-EF3BDF1C724E}"/>
                </a:ext>
              </a:extLst>
            </p:cNvPr>
            <p:cNvSpPr/>
            <p:nvPr/>
          </p:nvSpPr>
          <p:spPr>
            <a:xfrm>
              <a:off x="10593232" y="1653948"/>
              <a:ext cx="1113639" cy="1078081"/>
            </a:xfrm>
            <a:prstGeom prst="ellipse">
              <a:avLst/>
            </a:prstGeom>
            <a:solidFill>
              <a:srgbClr val="1DD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CCE41DA-821B-3E3E-1C4E-67719E94DB5E}"/>
                </a:ext>
              </a:extLst>
            </p:cNvPr>
            <p:cNvSpPr txBox="1"/>
            <p:nvPr/>
          </p:nvSpPr>
          <p:spPr>
            <a:xfrm>
              <a:off x="10806024" y="1930176"/>
              <a:ext cx="1015068" cy="415498"/>
            </a:xfrm>
            <a:prstGeom prst="rect">
              <a:avLst/>
            </a:prstGeom>
            <a:noFill/>
          </p:spPr>
          <p:txBody>
            <a:bodyPr wrap="square" rtlCol="0">
              <a:spAutoFit/>
            </a:bodyPr>
            <a:lstStyle>
              <a:defPPr>
                <a:defRPr lang="en-US"/>
              </a:defPPr>
              <a:lvl1pPr>
                <a:defRPr sz="1050" b="0" i="0">
                  <a:solidFill>
                    <a:schemeClr val="bg1"/>
                  </a:solidFill>
                  <a:effectLst/>
                  <a:latin typeface="Inter"/>
                </a:defRPr>
              </a:lvl1pPr>
            </a:lstStyle>
            <a:p>
              <a:r>
                <a:rPr lang="en-US" dirty="0"/>
                <a:t>seller city name</a:t>
              </a:r>
            </a:p>
          </p:txBody>
        </p:sp>
      </p:grpSp>
      <p:grpSp>
        <p:nvGrpSpPr>
          <p:cNvPr id="36" name="Group 35">
            <a:extLst>
              <a:ext uri="{FF2B5EF4-FFF2-40B4-BE49-F238E27FC236}">
                <a16:creationId xmlns:a16="http://schemas.microsoft.com/office/drawing/2014/main" id="{1064AB9F-11C8-EFEF-BC7C-FB5A7EC33DBB}"/>
              </a:ext>
            </a:extLst>
          </p:cNvPr>
          <p:cNvGrpSpPr/>
          <p:nvPr/>
        </p:nvGrpSpPr>
        <p:grpSpPr>
          <a:xfrm>
            <a:off x="10875696" y="4748328"/>
            <a:ext cx="1162402" cy="1046667"/>
            <a:chOff x="10673399" y="2843998"/>
            <a:chExt cx="1162402" cy="1046668"/>
          </a:xfrm>
        </p:grpSpPr>
        <p:sp>
          <p:nvSpPr>
            <p:cNvPr id="8" name="Oval 7">
              <a:extLst>
                <a:ext uri="{FF2B5EF4-FFF2-40B4-BE49-F238E27FC236}">
                  <a16:creationId xmlns:a16="http://schemas.microsoft.com/office/drawing/2014/main" id="{EE6C75E8-4BE3-9A39-4AB0-4AFBE26194C4}"/>
                </a:ext>
              </a:extLst>
            </p:cNvPr>
            <p:cNvSpPr/>
            <p:nvPr/>
          </p:nvSpPr>
          <p:spPr>
            <a:xfrm>
              <a:off x="10673399" y="2843998"/>
              <a:ext cx="1056358" cy="1046668"/>
            </a:xfrm>
            <a:prstGeom prst="ellipse">
              <a:avLst/>
            </a:prstGeom>
            <a:solidFill>
              <a:srgbClr val="1DD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A053F66-D4F6-8833-CFC6-3D7453074C34}"/>
                </a:ext>
              </a:extLst>
            </p:cNvPr>
            <p:cNvSpPr txBox="1"/>
            <p:nvPr/>
          </p:nvSpPr>
          <p:spPr>
            <a:xfrm>
              <a:off x="10820733" y="3231984"/>
              <a:ext cx="1015068" cy="253916"/>
            </a:xfrm>
            <a:prstGeom prst="rect">
              <a:avLst/>
            </a:prstGeom>
            <a:noFill/>
          </p:spPr>
          <p:txBody>
            <a:bodyPr wrap="square" rtlCol="0">
              <a:spAutoFit/>
            </a:bodyPr>
            <a:lstStyle>
              <a:defPPr>
                <a:defRPr lang="en-US"/>
              </a:defPPr>
              <a:lvl1pPr>
                <a:defRPr sz="1050" b="0" i="0">
                  <a:solidFill>
                    <a:schemeClr val="bg1"/>
                  </a:solidFill>
                  <a:effectLst/>
                  <a:latin typeface="Inter"/>
                </a:defRPr>
              </a:lvl1pPr>
            </a:lstStyle>
            <a:p>
              <a:r>
                <a:rPr lang="en-US" dirty="0"/>
                <a:t>seller state</a:t>
              </a:r>
            </a:p>
          </p:txBody>
        </p:sp>
      </p:grpSp>
      <p:grpSp>
        <p:nvGrpSpPr>
          <p:cNvPr id="37" name="Group 36">
            <a:extLst>
              <a:ext uri="{FF2B5EF4-FFF2-40B4-BE49-F238E27FC236}">
                <a16:creationId xmlns:a16="http://schemas.microsoft.com/office/drawing/2014/main" id="{EDF4BDBD-C4C4-0C3E-CB8C-729684C02C45}"/>
              </a:ext>
            </a:extLst>
          </p:cNvPr>
          <p:cNvGrpSpPr/>
          <p:nvPr/>
        </p:nvGrpSpPr>
        <p:grpSpPr>
          <a:xfrm>
            <a:off x="10942302" y="5906753"/>
            <a:ext cx="1044208" cy="893373"/>
            <a:chOff x="10740005" y="4026589"/>
            <a:chExt cx="1044208" cy="893373"/>
          </a:xfrm>
        </p:grpSpPr>
        <p:sp>
          <p:nvSpPr>
            <p:cNvPr id="11" name="Oval 10">
              <a:extLst>
                <a:ext uri="{FF2B5EF4-FFF2-40B4-BE49-F238E27FC236}">
                  <a16:creationId xmlns:a16="http://schemas.microsoft.com/office/drawing/2014/main" id="{880541F1-898F-5121-6B9D-3F0BA510BCFE}"/>
                </a:ext>
              </a:extLst>
            </p:cNvPr>
            <p:cNvSpPr/>
            <p:nvPr/>
          </p:nvSpPr>
          <p:spPr>
            <a:xfrm>
              <a:off x="10740005" y="4026589"/>
              <a:ext cx="941225" cy="893373"/>
            </a:xfrm>
            <a:prstGeom prst="ellipse">
              <a:avLst/>
            </a:prstGeom>
            <a:solidFill>
              <a:srgbClr val="1DD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EC6296D2-CDC0-1B91-F37D-8669B023E7B0}"/>
                </a:ext>
              </a:extLst>
            </p:cNvPr>
            <p:cNvSpPr txBox="1"/>
            <p:nvPr/>
          </p:nvSpPr>
          <p:spPr>
            <a:xfrm>
              <a:off x="10842988" y="4262713"/>
              <a:ext cx="941225" cy="577081"/>
            </a:xfrm>
            <a:prstGeom prst="rect">
              <a:avLst/>
            </a:prstGeom>
            <a:noFill/>
          </p:spPr>
          <p:txBody>
            <a:bodyPr wrap="square" rtlCol="0">
              <a:spAutoFit/>
            </a:bodyPr>
            <a:lstStyle>
              <a:defPPr>
                <a:defRPr lang="en-US"/>
              </a:defPPr>
              <a:lvl1pPr>
                <a:defRPr sz="1050" b="0" i="0">
                  <a:solidFill>
                    <a:schemeClr val="bg1"/>
                  </a:solidFill>
                  <a:effectLst/>
                  <a:latin typeface="Inter"/>
                </a:defRPr>
              </a:lvl1pPr>
            </a:lstStyle>
            <a:p>
              <a:r>
                <a:rPr lang="en-US" dirty="0"/>
                <a:t>first 5 digits of seller zip code</a:t>
              </a:r>
            </a:p>
          </p:txBody>
        </p:sp>
      </p:grpSp>
      <p:grpSp>
        <p:nvGrpSpPr>
          <p:cNvPr id="29" name="Group 28">
            <a:extLst>
              <a:ext uri="{FF2B5EF4-FFF2-40B4-BE49-F238E27FC236}">
                <a16:creationId xmlns:a16="http://schemas.microsoft.com/office/drawing/2014/main" id="{57439D76-3410-FC57-B45A-BD7709DD75DA}"/>
              </a:ext>
            </a:extLst>
          </p:cNvPr>
          <p:cNvGrpSpPr/>
          <p:nvPr/>
        </p:nvGrpSpPr>
        <p:grpSpPr>
          <a:xfrm>
            <a:off x="8115941" y="2649667"/>
            <a:ext cx="2229922" cy="358373"/>
            <a:chOff x="7962842" y="690488"/>
            <a:chExt cx="2229922" cy="358373"/>
          </a:xfrm>
        </p:grpSpPr>
        <p:sp>
          <p:nvSpPr>
            <p:cNvPr id="14" name="Rectangle: Rounded Corners 13">
              <a:extLst>
                <a:ext uri="{FF2B5EF4-FFF2-40B4-BE49-F238E27FC236}">
                  <a16:creationId xmlns:a16="http://schemas.microsoft.com/office/drawing/2014/main" id="{BF8FA584-8CB7-B981-272D-032B4C55D139}"/>
                </a:ext>
              </a:extLst>
            </p:cNvPr>
            <p:cNvSpPr/>
            <p:nvPr/>
          </p:nvSpPr>
          <p:spPr>
            <a:xfrm>
              <a:off x="7962842" y="690488"/>
              <a:ext cx="1056358" cy="358373"/>
            </a:xfrm>
            <a:prstGeom prst="roundRect">
              <a:avLst>
                <a:gd name="adj" fmla="val 50000"/>
              </a:avLst>
            </a:prstGeom>
            <a:solidFill>
              <a:srgbClr val="B8CAE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seller_id</a:t>
              </a:r>
              <a:endParaRPr lang="en-US" sz="800" dirty="0">
                <a:effectLst/>
              </a:endParaRPr>
            </a:p>
          </p:txBody>
        </p:sp>
        <p:sp>
          <p:nvSpPr>
            <p:cNvPr id="15" name="Arrow: Right 14">
              <a:extLst>
                <a:ext uri="{FF2B5EF4-FFF2-40B4-BE49-F238E27FC236}">
                  <a16:creationId xmlns:a16="http://schemas.microsoft.com/office/drawing/2014/main" id="{6496A141-9AEF-AB8E-CD56-C2F4D4520F45}"/>
                </a:ext>
              </a:extLst>
            </p:cNvPr>
            <p:cNvSpPr/>
            <p:nvPr/>
          </p:nvSpPr>
          <p:spPr>
            <a:xfrm>
              <a:off x="9278224" y="809563"/>
              <a:ext cx="914540" cy="120225"/>
            </a:xfrm>
            <a:prstGeom prst="rightArrow">
              <a:avLst/>
            </a:prstGeom>
            <a:solidFill>
              <a:srgbClr val="1DD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19979A91-E847-0842-E0A2-39E4B3092B19}"/>
              </a:ext>
            </a:extLst>
          </p:cNvPr>
          <p:cNvGrpSpPr/>
          <p:nvPr/>
        </p:nvGrpSpPr>
        <p:grpSpPr>
          <a:xfrm>
            <a:off x="8115941" y="3781488"/>
            <a:ext cx="2229922" cy="358373"/>
            <a:chOff x="7962842" y="2008957"/>
            <a:chExt cx="2229922" cy="358373"/>
          </a:xfrm>
        </p:grpSpPr>
        <p:sp>
          <p:nvSpPr>
            <p:cNvPr id="18" name="Rectangle: Rounded Corners 17">
              <a:extLst>
                <a:ext uri="{FF2B5EF4-FFF2-40B4-BE49-F238E27FC236}">
                  <a16:creationId xmlns:a16="http://schemas.microsoft.com/office/drawing/2014/main" id="{DC9F6957-0AF6-4ED3-11B7-A639AF7FB7FB}"/>
                </a:ext>
              </a:extLst>
            </p:cNvPr>
            <p:cNvSpPr/>
            <p:nvPr/>
          </p:nvSpPr>
          <p:spPr>
            <a:xfrm>
              <a:off x="7962842" y="2008957"/>
              <a:ext cx="1056358" cy="358373"/>
            </a:xfrm>
            <a:prstGeom prst="roundRect">
              <a:avLst>
                <a:gd name="adj" fmla="val 50000"/>
              </a:avLst>
            </a:prstGeom>
            <a:solidFill>
              <a:srgbClr val="B8CAE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s</a:t>
              </a:r>
              <a:r>
                <a:rPr lang="en-US" sz="700" dirty="0">
                  <a:effectLst/>
                </a:rPr>
                <a:t>eller_city</a:t>
              </a:r>
            </a:p>
          </p:txBody>
        </p:sp>
        <p:sp>
          <p:nvSpPr>
            <p:cNvPr id="19" name="Arrow: Right 18">
              <a:extLst>
                <a:ext uri="{FF2B5EF4-FFF2-40B4-BE49-F238E27FC236}">
                  <a16:creationId xmlns:a16="http://schemas.microsoft.com/office/drawing/2014/main" id="{B6E5D4C5-7711-DE7F-BE12-D89FB0D5228D}"/>
                </a:ext>
              </a:extLst>
            </p:cNvPr>
            <p:cNvSpPr/>
            <p:nvPr/>
          </p:nvSpPr>
          <p:spPr>
            <a:xfrm>
              <a:off x="9278224" y="2128032"/>
              <a:ext cx="914540" cy="120225"/>
            </a:xfrm>
            <a:prstGeom prst="rightArrow">
              <a:avLst/>
            </a:prstGeom>
            <a:solidFill>
              <a:srgbClr val="1DD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4F6BC321-8BFF-350E-37BD-295B2D66E32D}"/>
              </a:ext>
            </a:extLst>
          </p:cNvPr>
          <p:cNvGrpSpPr/>
          <p:nvPr/>
        </p:nvGrpSpPr>
        <p:grpSpPr>
          <a:xfrm>
            <a:off x="8115941" y="4913309"/>
            <a:ext cx="2229922" cy="358373"/>
            <a:chOff x="7962842" y="3148239"/>
            <a:chExt cx="2229922" cy="358373"/>
          </a:xfrm>
        </p:grpSpPr>
        <p:sp>
          <p:nvSpPr>
            <p:cNvPr id="20" name="Rectangle: Rounded Corners 19">
              <a:extLst>
                <a:ext uri="{FF2B5EF4-FFF2-40B4-BE49-F238E27FC236}">
                  <a16:creationId xmlns:a16="http://schemas.microsoft.com/office/drawing/2014/main" id="{2EA5E3BD-59D0-0A3B-38A9-59B6638D3AF4}"/>
                </a:ext>
              </a:extLst>
            </p:cNvPr>
            <p:cNvSpPr/>
            <p:nvPr/>
          </p:nvSpPr>
          <p:spPr>
            <a:xfrm>
              <a:off x="7962842" y="3148239"/>
              <a:ext cx="1056358" cy="358373"/>
            </a:xfrm>
            <a:prstGeom prst="roundRect">
              <a:avLst>
                <a:gd name="adj" fmla="val 50000"/>
              </a:avLst>
            </a:prstGeom>
            <a:solidFill>
              <a:srgbClr val="B8CAE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s</a:t>
              </a:r>
              <a:r>
                <a:rPr lang="en-US" sz="700" dirty="0">
                  <a:effectLst/>
                </a:rPr>
                <a:t>eller_state</a:t>
              </a:r>
            </a:p>
          </p:txBody>
        </p:sp>
        <p:sp>
          <p:nvSpPr>
            <p:cNvPr id="21" name="Arrow: Right 20">
              <a:extLst>
                <a:ext uri="{FF2B5EF4-FFF2-40B4-BE49-F238E27FC236}">
                  <a16:creationId xmlns:a16="http://schemas.microsoft.com/office/drawing/2014/main" id="{45A6C632-1980-DA86-FD59-272418B51E58}"/>
                </a:ext>
              </a:extLst>
            </p:cNvPr>
            <p:cNvSpPr/>
            <p:nvPr/>
          </p:nvSpPr>
          <p:spPr>
            <a:xfrm>
              <a:off x="9278224" y="3267314"/>
              <a:ext cx="914540" cy="120225"/>
            </a:xfrm>
            <a:prstGeom prst="rightArrow">
              <a:avLst/>
            </a:prstGeom>
            <a:solidFill>
              <a:srgbClr val="1DD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91C862D5-5469-434A-9872-566ADF42C66A}"/>
              </a:ext>
            </a:extLst>
          </p:cNvPr>
          <p:cNvGrpSpPr/>
          <p:nvPr/>
        </p:nvGrpSpPr>
        <p:grpSpPr>
          <a:xfrm>
            <a:off x="8115941" y="6045130"/>
            <a:ext cx="2229922" cy="358373"/>
            <a:chOff x="7962842" y="4167296"/>
            <a:chExt cx="2229922" cy="358373"/>
          </a:xfrm>
        </p:grpSpPr>
        <p:sp>
          <p:nvSpPr>
            <p:cNvPr id="25" name="Rectangle: Rounded Corners 24">
              <a:extLst>
                <a:ext uri="{FF2B5EF4-FFF2-40B4-BE49-F238E27FC236}">
                  <a16:creationId xmlns:a16="http://schemas.microsoft.com/office/drawing/2014/main" id="{BD948958-902F-6726-56D8-82F526539057}"/>
                </a:ext>
              </a:extLst>
            </p:cNvPr>
            <p:cNvSpPr/>
            <p:nvPr/>
          </p:nvSpPr>
          <p:spPr>
            <a:xfrm>
              <a:off x="7962842" y="4167296"/>
              <a:ext cx="1139748" cy="358373"/>
            </a:xfrm>
            <a:prstGeom prst="roundRect">
              <a:avLst>
                <a:gd name="adj" fmla="val 50000"/>
              </a:avLst>
            </a:prstGeom>
            <a:solidFill>
              <a:srgbClr val="B8CAE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effectLst/>
                </a:rPr>
                <a:t>Seller_zip_code_prefix</a:t>
              </a:r>
            </a:p>
          </p:txBody>
        </p:sp>
        <p:sp>
          <p:nvSpPr>
            <p:cNvPr id="26" name="Arrow: Right 25">
              <a:extLst>
                <a:ext uri="{FF2B5EF4-FFF2-40B4-BE49-F238E27FC236}">
                  <a16:creationId xmlns:a16="http://schemas.microsoft.com/office/drawing/2014/main" id="{673450FA-71E5-C0CF-F9E6-99050DADF0BD}"/>
                </a:ext>
              </a:extLst>
            </p:cNvPr>
            <p:cNvSpPr/>
            <p:nvPr/>
          </p:nvSpPr>
          <p:spPr>
            <a:xfrm>
              <a:off x="9278224" y="4286371"/>
              <a:ext cx="914540" cy="120225"/>
            </a:xfrm>
            <a:prstGeom prst="rightArrow">
              <a:avLst/>
            </a:prstGeom>
            <a:solidFill>
              <a:srgbClr val="1DD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Rectangle: Rounded Corners 78">
            <a:extLst>
              <a:ext uri="{FF2B5EF4-FFF2-40B4-BE49-F238E27FC236}">
                <a16:creationId xmlns:a16="http://schemas.microsoft.com/office/drawing/2014/main" id="{EC11703A-8EB7-C8FA-D9F2-F630B97EF089}"/>
              </a:ext>
            </a:extLst>
          </p:cNvPr>
          <p:cNvSpPr/>
          <p:nvPr/>
        </p:nvSpPr>
        <p:spPr>
          <a:xfrm>
            <a:off x="7887003" y="520233"/>
            <a:ext cx="4029569" cy="354922"/>
          </a:xfrm>
          <a:prstGeom prst="roundRect">
            <a:avLst/>
          </a:prstGeom>
          <a:solidFill>
            <a:srgbClr val="1DD78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Description of each column</a:t>
            </a:r>
          </a:p>
        </p:txBody>
      </p:sp>
      <p:graphicFrame>
        <p:nvGraphicFramePr>
          <p:cNvPr id="16" name="Table 38">
            <a:extLst>
              <a:ext uri="{FF2B5EF4-FFF2-40B4-BE49-F238E27FC236}">
                <a16:creationId xmlns:a16="http://schemas.microsoft.com/office/drawing/2014/main" id="{C20299E4-233A-5656-6D48-3116969380E8}"/>
              </a:ext>
            </a:extLst>
          </p:cNvPr>
          <p:cNvGraphicFramePr>
            <a:graphicFrameLocks noGrp="1"/>
          </p:cNvGraphicFramePr>
          <p:nvPr>
            <p:extLst>
              <p:ext uri="{D42A27DB-BD31-4B8C-83A1-F6EECF244321}">
                <p14:modId xmlns:p14="http://schemas.microsoft.com/office/powerpoint/2010/main" val="1314470388"/>
              </p:ext>
            </p:extLst>
          </p:nvPr>
        </p:nvGraphicFramePr>
        <p:xfrm>
          <a:off x="160019" y="876190"/>
          <a:ext cx="7259740" cy="1831373"/>
        </p:xfrm>
        <a:graphic>
          <a:graphicData uri="http://schemas.openxmlformats.org/drawingml/2006/table">
            <a:tbl>
              <a:tblPr firstRow="1" bandRow="1">
                <a:tableStyleId>{68D230F3-CF80-4859-8CE7-A43EE81993B5}</a:tableStyleId>
              </a:tblPr>
              <a:tblGrid>
                <a:gridCol w="1001932">
                  <a:extLst>
                    <a:ext uri="{9D8B030D-6E8A-4147-A177-3AD203B41FA5}">
                      <a16:colId xmlns:a16="http://schemas.microsoft.com/office/drawing/2014/main" val="2541238523"/>
                    </a:ext>
                  </a:extLst>
                </a:gridCol>
                <a:gridCol w="599442">
                  <a:extLst>
                    <a:ext uri="{9D8B030D-6E8A-4147-A177-3AD203B41FA5}">
                      <a16:colId xmlns:a16="http://schemas.microsoft.com/office/drawing/2014/main" val="1484632443"/>
                    </a:ext>
                  </a:extLst>
                </a:gridCol>
                <a:gridCol w="508056">
                  <a:extLst>
                    <a:ext uri="{9D8B030D-6E8A-4147-A177-3AD203B41FA5}">
                      <a16:colId xmlns:a16="http://schemas.microsoft.com/office/drawing/2014/main" val="1615389806"/>
                    </a:ext>
                  </a:extLst>
                </a:gridCol>
                <a:gridCol w="468210">
                  <a:extLst>
                    <a:ext uri="{9D8B030D-6E8A-4147-A177-3AD203B41FA5}">
                      <a16:colId xmlns:a16="http://schemas.microsoft.com/office/drawing/2014/main" val="4254541853"/>
                    </a:ext>
                  </a:extLst>
                </a:gridCol>
                <a:gridCol w="468210">
                  <a:extLst>
                    <a:ext uri="{9D8B030D-6E8A-4147-A177-3AD203B41FA5}">
                      <a16:colId xmlns:a16="http://schemas.microsoft.com/office/drawing/2014/main" val="3626403690"/>
                    </a:ext>
                  </a:extLst>
                </a:gridCol>
                <a:gridCol w="468210">
                  <a:extLst>
                    <a:ext uri="{9D8B030D-6E8A-4147-A177-3AD203B41FA5}">
                      <a16:colId xmlns:a16="http://schemas.microsoft.com/office/drawing/2014/main" val="3239211845"/>
                    </a:ext>
                  </a:extLst>
                </a:gridCol>
                <a:gridCol w="468210">
                  <a:extLst>
                    <a:ext uri="{9D8B030D-6E8A-4147-A177-3AD203B41FA5}">
                      <a16:colId xmlns:a16="http://schemas.microsoft.com/office/drawing/2014/main" val="3214925313"/>
                    </a:ext>
                  </a:extLst>
                </a:gridCol>
                <a:gridCol w="468210">
                  <a:extLst>
                    <a:ext uri="{9D8B030D-6E8A-4147-A177-3AD203B41FA5}">
                      <a16:colId xmlns:a16="http://schemas.microsoft.com/office/drawing/2014/main" val="877048072"/>
                    </a:ext>
                  </a:extLst>
                </a:gridCol>
                <a:gridCol w="468210">
                  <a:extLst>
                    <a:ext uri="{9D8B030D-6E8A-4147-A177-3AD203B41FA5}">
                      <a16:colId xmlns:a16="http://schemas.microsoft.com/office/drawing/2014/main" val="973130467"/>
                    </a:ext>
                  </a:extLst>
                </a:gridCol>
                <a:gridCol w="468210">
                  <a:extLst>
                    <a:ext uri="{9D8B030D-6E8A-4147-A177-3AD203B41FA5}">
                      <a16:colId xmlns:a16="http://schemas.microsoft.com/office/drawing/2014/main" val="484911099"/>
                    </a:ext>
                  </a:extLst>
                </a:gridCol>
                <a:gridCol w="468210">
                  <a:extLst>
                    <a:ext uri="{9D8B030D-6E8A-4147-A177-3AD203B41FA5}">
                      <a16:colId xmlns:a16="http://schemas.microsoft.com/office/drawing/2014/main" val="3562684033"/>
                    </a:ext>
                  </a:extLst>
                </a:gridCol>
                <a:gridCol w="468210">
                  <a:extLst>
                    <a:ext uri="{9D8B030D-6E8A-4147-A177-3AD203B41FA5}">
                      <a16:colId xmlns:a16="http://schemas.microsoft.com/office/drawing/2014/main" val="3082232777"/>
                    </a:ext>
                  </a:extLst>
                </a:gridCol>
                <a:gridCol w="468210">
                  <a:extLst>
                    <a:ext uri="{9D8B030D-6E8A-4147-A177-3AD203B41FA5}">
                      <a16:colId xmlns:a16="http://schemas.microsoft.com/office/drawing/2014/main" val="1702293931"/>
                    </a:ext>
                  </a:extLst>
                </a:gridCol>
                <a:gridCol w="468210">
                  <a:extLst>
                    <a:ext uri="{9D8B030D-6E8A-4147-A177-3AD203B41FA5}">
                      <a16:colId xmlns:a16="http://schemas.microsoft.com/office/drawing/2014/main" val="192972758"/>
                    </a:ext>
                  </a:extLst>
                </a:gridCol>
              </a:tblGrid>
              <a:tr h="400440">
                <a:tc>
                  <a:txBody>
                    <a:bodyPr/>
                    <a:lstStyle/>
                    <a:p>
                      <a:pPr algn="ctr" fontAlgn="ctr"/>
                      <a:r>
                        <a:rPr lang="en-US" sz="800" dirty="0">
                          <a:effectLst/>
                        </a:rPr>
                        <a:t>column</a:t>
                      </a:r>
                    </a:p>
                  </a:txBody>
                  <a:tcPr marL="76200" marR="76200" marT="38100" marB="38100" anchor="ctr"/>
                </a:tc>
                <a:tc>
                  <a:txBody>
                    <a:bodyPr/>
                    <a:lstStyle/>
                    <a:p>
                      <a:pPr algn="ctr" fontAlgn="ctr"/>
                      <a:r>
                        <a:rPr lang="en-US" sz="800">
                          <a:effectLst/>
                        </a:rPr>
                        <a:t>entries</a:t>
                      </a:r>
                    </a:p>
                  </a:txBody>
                  <a:tcPr marL="76200" marR="76200" marT="38100" marB="38100" anchor="ctr"/>
                </a:tc>
                <a:tc>
                  <a:txBody>
                    <a:bodyPr/>
                    <a:lstStyle/>
                    <a:p>
                      <a:pPr algn="ctr" fontAlgn="ctr"/>
                      <a:r>
                        <a:rPr lang="en-US" sz="800">
                          <a:effectLst/>
                        </a:rPr>
                        <a:t>count distinct</a:t>
                      </a:r>
                    </a:p>
                  </a:txBody>
                  <a:tcPr marL="76200" marR="76200" marT="38100" marB="38100" anchor="ctr"/>
                </a:tc>
                <a:tc>
                  <a:txBody>
                    <a:bodyPr/>
                    <a:lstStyle/>
                    <a:p>
                      <a:pPr algn="ctr" fontAlgn="ctr"/>
                      <a:r>
                        <a:rPr lang="en-US" sz="800" dirty="0">
                          <a:effectLst/>
                        </a:rPr>
                        <a:t>most_freq</a:t>
                      </a:r>
                    </a:p>
                  </a:txBody>
                  <a:tcPr marL="76200" marR="76200" marT="38100" marB="38100" anchor="ctr"/>
                </a:tc>
                <a:tc>
                  <a:txBody>
                    <a:bodyPr/>
                    <a:lstStyle/>
                    <a:p>
                      <a:pPr algn="ctr" fontAlgn="ctr"/>
                      <a:r>
                        <a:rPr lang="en-US" sz="800" dirty="0">
                          <a:effectLst/>
                        </a:rPr>
                        <a:t>num freq</a:t>
                      </a:r>
                    </a:p>
                  </a:txBody>
                  <a:tcPr marL="76200" marR="76200" marT="38100" marB="38100" anchor="ctr"/>
                </a:tc>
                <a:tc>
                  <a:txBody>
                    <a:bodyPr/>
                    <a:lstStyle/>
                    <a:p>
                      <a:pPr algn="ctr" fontAlgn="ctr"/>
                      <a:r>
                        <a:rPr lang="en-US" sz="800" dirty="0">
                          <a:effectLst/>
                        </a:rPr>
                        <a:t>null values</a:t>
                      </a:r>
                    </a:p>
                  </a:txBody>
                  <a:tcPr marL="76200" marR="76200" marT="38100" marB="38100" anchor="ctr"/>
                </a:tc>
                <a:tc>
                  <a:txBody>
                    <a:bodyPr/>
                    <a:lstStyle/>
                    <a:p>
                      <a:pPr algn="ctr" fontAlgn="ctr"/>
                      <a:r>
                        <a:rPr lang="en-US" sz="800">
                          <a:effectLst/>
                        </a:rPr>
                        <a:t>dtype</a:t>
                      </a:r>
                    </a:p>
                  </a:txBody>
                  <a:tcPr marL="76200" marR="76200" marT="38100" marB="38100" anchor="ctr"/>
                </a:tc>
                <a:tc>
                  <a:txBody>
                    <a:bodyPr/>
                    <a:lstStyle/>
                    <a:p>
                      <a:pPr algn="ctr" fontAlgn="ctr"/>
                      <a:r>
                        <a:rPr lang="en-US" sz="800">
                          <a:effectLst/>
                        </a:rPr>
                        <a:t>mean</a:t>
                      </a:r>
                    </a:p>
                  </a:txBody>
                  <a:tcPr marL="76200" marR="76200" marT="38100" marB="38100" anchor="ctr"/>
                </a:tc>
                <a:tc>
                  <a:txBody>
                    <a:bodyPr/>
                    <a:lstStyle/>
                    <a:p>
                      <a:pPr algn="ctr" fontAlgn="ctr"/>
                      <a:r>
                        <a:rPr lang="en-US" sz="800">
                          <a:effectLst/>
                        </a:rPr>
                        <a:t>std</a:t>
                      </a:r>
                    </a:p>
                  </a:txBody>
                  <a:tcPr marL="76200" marR="76200" marT="38100" marB="38100" anchor="ctr"/>
                </a:tc>
                <a:tc>
                  <a:txBody>
                    <a:bodyPr/>
                    <a:lstStyle/>
                    <a:p>
                      <a:pPr algn="ctr" fontAlgn="ctr"/>
                      <a:r>
                        <a:rPr lang="en-US" sz="800">
                          <a:effectLst/>
                        </a:rPr>
                        <a:t>min</a:t>
                      </a:r>
                    </a:p>
                  </a:txBody>
                  <a:tcPr marL="76200" marR="76200" marT="38100" marB="38100" anchor="ctr"/>
                </a:tc>
                <a:tc>
                  <a:txBody>
                    <a:bodyPr/>
                    <a:lstStyle/>
                    <a:p>
                      <a:pPr algn="ctr" fontAlgn="ctr"/>
                      <a:r>
                        <a:rPr lang="en-US" sz="800">
                          <a:effectLst/>
                        </a:rPr>
                        <a:t>25%</a:t>
                      </a:r>
                    </a:p>
                  </a:txBody>
                  <a:tcPr marL="76200" marR="76200" marT="38100" marB="38100" anchor="ctr"/>
                </a:tc>
                <a:tc>
                  <a:txBody>
                    <a:bodyPr/>
                    <a:lstStyle/>
                    <a:p>
                      <a:pPr algn="ctr" fontAlgn="ctr"/>
                      <a:r>
                        <a:rPr lang="en-US" sz="800">
                          <a:effectLst/>
                        </a:rPr>
                        <a:t>50%</a:t>
                      </a:r>
                    </a:p>
                  </a:txBody>
                  <a:tcPr marL="76200" marR="76200" marT="38100" marB="38100" anchor="ctr"/>
                </a:tc>
                <a:tc>
                  <a:txBody>
                    <a:bodyPr/>
                    <a:lstStyle/>
                    <a:p>
                      <a:pPr algn="ctr" fontAlgn="ctr"/>
                      <a:r>
                        <a:rPr lang="en-US" sz="800">
                          <a:effectLst/>
                        </a:rPr>
                        <a:t>75%</a:t>
                      </a:r>
                    </a:p>
                  </a:txBody>
                  <a:tcPr marL="76200" marR="76200" marT="38100" marB="38100" anchor="ctr"/>
                </a:tc>
                <a:tc>
                  <a:txBody>
                    <a:bodyPr/>
                    <a:lstStyle/>
                    <a:p>
                      <a:pPr algn="ctr" fontAlgn="ctr"/>
                      <a:r>
                        <a:rPr lang="en-US" sz="800" dirty="0">
                          <a:effectLst/>
                        </a:rPr>
                        <a:t>max</a:t>
                      </a:r>
                    </a:p>
                  </a:txBody>
                  <a:tcPr marL="76200" marR="76200" marT="38100" marB="38100" anchor="ctr"/>
                </a:tc>
                <a:extLst>
                  <a:ext uri="{0D108BD9-81ED-4DB2-BD59-A6C34878D82A}">
                    <a16:rowId xmlns:a16="http://schemas.microsoft.com/office/drawing/2014/main" val="3299425555"/>
                  </a:ext>
                </a:extLst>
              </a:tr>
              <a:tr h="286028">
                <a:tc>
                  <a:txBody>
                    <a:bodyPr/>
                    <a:lstStyle/>
                    <a:p>
                      <a:pPr algn="ctr"/>
                      <a:r>
                        <a:rPr lang="en-US" sz="800">
                          <a:effectLst/>
                        </a:rPr>
                        <a:t>seller_id</a:t>
                      </a:r>
                    </a:p>
                  </a:txBody>
                  <a:tcPr marL="76200" marR="76200" marT="38100" marB="38100" anchor="ctr"/>
                </a:tc>
                <a:tc>
                  <a:txBody>
                    <a:bodyPr/>
                    <a:lstStyle/>
                    <a:p>
                      <a:pPr algn="ctr"/>
                      <a:r>
                        <a:rPr lang="en-US" sz="800" dirty="0">
                          <a:effectLst/>
                        </a:rPr>
                        <a:t>3095</a:t>
                      </a:r>
                    </a:p>
                  </a:txBody>
                  <a:tcPr marL="76200" marR="76200" marT="38100" marB="38100" anchor="ctr"/>
                </a:tc>
                <a:tc>
                  <a:txBody>
                    <a:bodyPr/>
                    <a:lstStyle/>
                    <a:p>
                      <a:pPr algn="ctr"/>
                      <a:r>
                        <a:rPr lang="en-US" sz="800" dirty="0">
                          <a:effectLst/>
                        </a:rPr>
                        <a:t>3095</a:t>
                      </a:r>
                    </a:p>
                  </a:txBody>
                  <a:tcPr marL="76200" marR="76200" marT="38100" marB="38100" anchor="ctr"/>
                </a:tc>
                <a:tc>
                  <a:txBody>
                    <a:bodyPr/>
                    <a:lstStyle/>
                    <a:p>
                      <a:pPr algn="ctr"/>
                      <a:r>
                        <a:rPr lang="en-US" sz="800" dirty="0">
                          <a:effectLst/>
                        </a:rPr>
                        <a:t>unique</a:t>
                      </a:r>
                    </a:p>
                  </a:txBody>
                  <a:tcPr marL="76200" marR="76200" marT="38100" marB="38100" anchor="ctr"/>
                </a:tc>
                <a:tc>
                  <a:txBody>
                    <a:bodyPr/>
                    <a:lstStyle/>
                    <a:p>
                      <a:pPr algn="ctr"/>
                      <a:r>
                        <a:rPr lang="en-US" sz="800">
                          <a:effectLst/>
                        </a:rPr>
                        <a:t>1</a:t>
                      </a:r>
                    </a:p>
                  </a:txBody>
                  <a:tcPr marL="76200" marR="76200" marT="38100" marB="38100" anchor="ctr"/>
                </a:tc>
                <a:tc>
                  <a:txBody>
                    <a:bodyPr/>
                    <a:lstStyle/>
                    <a:p>
                      <a:pPr algn="ctr"/>
                      <a:r>
                        <a:rPr lang="en-US" sz="800">
                          <a:effectLst/>
                        </a:rPr>
                        <a:t>0</a:t>
                      </a:r>
                    </a:p>
                  </a:txBody>
                  <a:tcPr marL="76200" marR="76200" marT="38100" marB="38100" anchor="ctr"/>
                </a:tc>
                <a:tc>
                  <a:txBody>
                    <a:bodyPr/>
                    <a:lstStyle/>
                    <a:p>
                      <a:pPr algn="ctr"/>
                      <a:r>
                        <a:rPr lang="en-US" sz="800">
                          <a:effectLst/>
                        </a:rPr>
                        <a:t>object</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dirty="0">
                          <a:effectLst/>
                        </a:rPr>
                        <a:t>nan</a:t>
                      </a:r>
                    </a:p>
                  </a:txBody>
                  <a:tcPr marL="76200" marR="76200" marT="38100" marB="38100" anchor="ctr"/>
                </a:tc>
                <a:extLst>
                  <a:ext uri="{0D108BD9-81ED-4DB2-BD59-A6C34878D82A}">
                    <a16:rowId xmlns:a16="http://schemas.microsoft.com/office/drawing/2014/main" val="2616678141"/>
                  </a:ext>
                </a:extLst>
              </a:tr>
              <a:tr h="310014">
                <a:tc>
                  <a:txBody>
                    <a:bodyPr/>
                    <a:lstStyle/>
                    <a:p>
                      <a:pPr algn="ctr"/>
                      <a:r>
                        <a:rPr lang="en-US" sz="800">
                          <a:effectLst/>
                        </a:rPr>
                        <a:t>seller_city</a:t>
                      </a:r>
                    </a:p>
                  </a:txBody>
                  <a:tcPr marL="76200" marR="76200" marT="38100" marB="38100" anchor="ctr"/>
                </a:tc>
                <a:tc>
                  <a:txBody>
                    <a:bodyPr/>
                    <a:lstStyle/>
                    <a:p>
                      <a:pPr algn="ctr"/>
                      <a:r>
                        <a:rPr lang="en-US" sz="800">
                          <a:effectLst/>
                        </a:rPr>
                        <a:t>3095</a:t>
                      </a:r>
                    </a:p>
                  </a:txBody>
                  <a:tcPr marL="76200" marR="76200" marT="38100" marB="38100" anchor="ctr"/>
                </a:tc>
                <a:tc>
                  <a:txBody>
                    <a:bodyPr/>
                    <a:lstStyle/>
                    <a:p>
                      <a:pPr algn="ctr"/>
                      <a:r>
                        <a:rPr lang="en-US" sz="800" dirty="0">
                          <a:effectLst/>
                        </a:rPr>
                        <a:t>611</a:t>
                      </a:r>
                    </a:p>
                  </a:txBody>
                  <a:tcPr marL="76200" marR="76200" marT="38100" marB="38100" anchor="ctr"/>
                </a:tc>
                <a:tc>
                  <a:txBody>
                    <a:bodyPr/>
                    <a:lstStyle/>
                    <a:p>
                      <a:pPr algn="ctr"/>
                      <a:r>
                        <a:rPr lang="en-US" sz="800" dirty="0">
                          <a:effectLst/>
                        </a:rPr>
                        <a:t>sao paulo</a:t>
                      </a:r>
                    </a:p>
                  </a:txBody>
                  <a:tcPr marL="76200" marR="76200" marT="38100" marB="38100" anchor="ctr"/>
                </a:tc>
                <a:tc>
                  <a:txBody>
                    <a:bodyPr/>
                    <a:lstStyle/>
                    <a:p>
                      <a:pPr algn="ctr"/>
                      <a:r>
                        <a:rPr lang="en-US" sz="800">
                          <a:effectLst/>
                        </a:rPr>
                        <a:t>694</a:t>
                      </a:r>
                    </a:p>
                  </a:txBody>
                  <a:tcPr marL="76200" marR="76200" marT="38100" marB="38100" anchor="ctr"/>
                </a:tc>
                <a:tc>
                  <a:txBody>
                    <a:bodyPr/>
                    <a:lstStyle/>
                    <a:p>
                      <a:pPr algn="ctr"/>
                      <a:r>
                        <a:rPr lang="en-US" sz="800">
                          <a:effectLst/>
                        </a:rPr>
                        <a:t>0</a:t>
                      </a:r>
                    </a:p>
                  </a:txBody>
                  <a:tcPr marL="76200" marR="76200" marT="38100" marB="38100" anchor="ctr"/>
                </a:tc>
                <a:tc>
                  <a:txBody>
                    <a:bodyPr/>
                    <a:lstStyle/>
                    <a:p>
                      <a:pPr algn="ctr"/>
                      <a:r>
                        <a:rPr lang="en-US" sz="800">
                          <a:effectLst/>
                        </a:rPr>
                        <a:t>object</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extLst>
                  <a:ext uri="{0D108BD9-81ED-4DB2-BD59-A6C34878D82A}">
                    <a16:rowId xmlns:a16="http://schemas.microsoft.com/office/drawing/2014/main" val="2447994377"/>
                  </a:ext>
                </a:extLst>
              </a:tr>
              <a:tr h="310014">
                <a:tc>
                  <a:txBody>
                    <a:bodyPr/>
                    <a:lstStyle/>
                    <a:p>
                      <a:pPr algn="ctr"/>
                      <a:r>
                        <a:rPr lang="en-US" sz="800">
                          <a:effectLst/>
                        </a:rPr>
                        <a:t>seller_state</a:t>
                      </a:r>
                    </a:p>
                  </a:txBody>
                  <a:tcPr marL="76200" marR="76200" marT="38100" marB="38100" anchor="ctr"/>
                </a:tc>
                <a:tc>
                  <a:txBody>
                    <a:bodyPr/>
                    <a:lstStyle/>
                    <a:p>
                      <a:pPr algn="ctr"/>
                      <a:r>
                        <a:rPr lang="en-US" sz="800">
                          <a:effectLst/>
                        </a:rPr>
                        <a:t>3095</a:t>
                      </a:r>
                    </a:p>
                  </a:txBody>
                  <a:tcPr marL="76200" marR="76200" marT="38100" marB="38100" anchor="ctr"/>
                </a:tc>
                <a:tc>
                  <a:txBody>
                    <a:bodyPr/>
                    <a:lstStyle/>
                    <a:p>
                      <a:pPr algn="ctr"/>
                      <a:r>
                        <a:rPr lang="en-US" sz="800">
                          <a:effectLst/>
                        </a:rPr>
                        <a:t>23</a:t>
                      </a:r>
                    </a:p>
                  </a:txBody>
                  <a:tcPr marL="76200" marR="76200" marT="38100" marB="38100" anchor="ctr"/>
                </a:tc>
                <a:tc>
                  <a:txBody>
                    <a:bodyPr/>
                    <a:lstStyle/>
                    <a:p>
                      <a:pPr algn="ctr"/>
                      <a:r>
                        <a:rPr lang="en-US" sz="800">
                          <a:effectLst/>
                        </a:rPr>
                        <a:t>SP</a:t>
                      </a:r>
                    </a:p>
                  </a:txBody>
                  <a:tcPr marL="76200" marR="76200" marT="38100" marB="38100" anchor="ctr"/>
                </a:tc>
                <a:tc>
                  <a:txBody>
                    <a:bodyPr/>
                    <a:lstStyle/>
                    <a:p>
                      <a:pPr algn="ctr"/>
                      <a:r>
                        <a:rPr lang="en-US" sz="800" dirty="0">
                          <a:effectLst/>
                        </a:rPr>
                        <a:t>1849</a:t>
                      </a:r>
                    </a:p>
                  </a:txBody>
                  <a:tcPr marL="76200" marR="76200" marT="38100" marB="38100" anchor="ctr"/>
                </a:tc>
                <a:tc>
                  <a:txBody>
                    <a:bodyPr/>
                    <a:lstStyle/>
                    <a:p>
                      <a:pPr algn="ctr"/>
                      <a:r>
                        <a:rPr lang="en-US" sz="800">
                          <a:effectLst/>
                        </a:rPr>
                        <a:t>0</a:t>
                      </a:r>
                    </a:p>
                  </a:txBody>
                  <a:tcPr marL="76200" marR="76200" marT="38100" marB="38100" anchor="ctr"/>
                </a:tc>
                <a:tc>
                  <a:txBody>
                    <a:bodyPr/>
                    <a:lstStyle/>
                    <a:p>
                      <a:pPr algn="ctr"/>
                      <a:r>
                        <a:rPr lang="en-US" sz="800" dirty="0">
                          <a:effectLst/>
                        </a:rPr>
                        <a:t>object</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extLst>
                  <a:ext uri="{0D108BD9-81ED-4DB2-BD59-A6C34878D82A}">
                    <a16:rowId xmlns:a16="http://schemas.microsoft.com/office/drawing/2014/main" val="2631022700"/>
                  </a:ext>
                </a:extLst>
              </a:tr>
              <a:tr h="514851">
                <a:tc>
                  <a:txBody>
                    <a:bodyPr/>
                    <a:lstStyle/>
                    <a:p>
                      <a:pPr algn="ctr"/>
                      <a:r>
                        <a:rPr lang="en-US" sz="800">
                          <a:effectLst/>
                        </a:rPr>
                        <a:t>seller_zip_code_prefix</a:t>
                      </a:r>
                    </a:p>
                  </a:txBody>
                  <a:tcPr marL="76200" marR="76200" marT="38100" marB="38100" anchor="ctr"/>
                </a:tc>
                <a:tc>
                  <a:txBody>
                    <a:bodyPr/>
                    <a:lstStyle/>
                    <a:p>
                      <a:pPr algn="ctr"/>
                      <a:r>
                        <a:rPr lang="en-US" sz="800" dirty="0">
                          <a:effectLst/>
                        </a:rPr>
                        <a:t>3095</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0</a:t>
                      </a:r>
                    </a:p>
                  </a:txBody>
                  <a:tcPr marL="76200" marR="76200" marT="38100" marB="38100" anchor="ctr"/>
                </a:tc>
                <a:tc>
                  <a:txBody>
                    <a:bodyPr/>
                    <a:lstStyle/>
                    <a:p>
                      <a:pPr algn="ctr"/>
                      <a:r>
                        <a:rPr lang="en-US" sz="800">
                          <a:effectLst/>
                        </a:rPr>
                        <a:t>int64</a:t>
                      </a:r>
                    </a:p>
                  </a:txBody>
                  <a:tcPr marL="76200" marR="76200" marT="38100" marB="38100" anchor="ctr"/>
                </a:tc>
                <a:tc>
                  <a:txBody>
                    <a:bodyPr/>
                    <a:lstStyle/>
                    <a:p>
                      <a:pPr algn="ctr"/>
                      <a:r>
                        <a:rPr lang="en-US" sz="800" dirty="0">
                          <a:effectLst/>
                        </a:rPr>
                        <a:t>32291</a:t>
                      </a:r>
                    </a:p>
                  </a:txBody>
                  <a:tcPr marL="76200" marR="76200" marT="38100" marB="38100" anchor="ctr"/>
                </a:tc>
                <a:tc>
                  <a:txBody>
                    <a:bodyPr/>
                    <a:lstStyle/>
                    <a:p>
                      <a:pPr algn="ctr"/>
                      <a:r>
                        <a:rPr lang="en-US" sz="800">
                          <a:effectLst/>
                        </a:rPr>
                        <a:t>32713</a:t>
                      </a:r>
                    </a:p>
                  </a:txBody>
                  <a:tcPr marL="76200" marR="76200" marT="38100" marB="38100" anchor="ctr"/>
                </a:tc>
                <a:tc>
                  <a:txBody>
                    <a:bodyPr/>
                    <a:lstStyle/>
                    <a:p>
                      <a:pPr algn="ctr"/>
                      <a:r>
                        <a:rPr lang="en-US" sz="800" dirty="0">
                          <a:effectLst/>
                        </a:rPr>
                        <a:t>1001</a:t>
                      </a:r>
                    </a:p>
                  </a:txBody>
                  <a:tcPr marL="76200" marR="76200" marT="38100" marB="38100" anchor="ctr"/>
                </a:tc>
                <a:tc>
                  <a:txBody>
                    <a:bodyPr/>
                    <a:lstStyle/>
                    <a:p>
                      <a:pPr algn="ctr"/>
                      <a:r>
                        <a:rPr lang="en-US" sz="800">
                          <a:effectLst/>
                        </a:rPr>
                        <a:t>7094</a:t>
                      </a:r>
                    </a:p>
                  </a:txBody>
                  <a:tcPr marL="76200" marR="76200" marT="38100" marB="38100" anchor="ctr"/>
                </a:tc>
                <a:tc>
                  <a:txBody>
                    <a:bodyPr/>
                    <a:lstStyle/>
                    <a:p>
                      <a:pPr algn="ctr"/>
                      <a:r>
                        <a:rPr lang="en-US" sz="800" dirty="0">
                          <a:effectLst/>
                        </a:rPr>
                        <a:t>14940</a:t>
                      </a:r>
                    </a:p>
                  </a:txBody>
                  <a:tcPr marL="76200" marR="76200" marT="38100" marB="38100" anchor="ctr"/>
                </a:tc>
                <a:tc>
                  <a:txBody>
                    <a:bodyPr/>
                    <a:lstStyle/>
                    <a:p>
                      <a:pPr algn="ctr"/>
                      <a:r>
                        <a:rPr lang="en-US" sz="800" dirty="0">
                          <a:effectLst/>
                        </a:rPr>
                        <a:t>64552</a:t>
                      </a:r>
                    </a:p>
                  </a:txBody>
                  <a:tcPr marL="76200" marR="76200" marT="38100" marB="38100" anchor="ctr"/>
                </a:tc>
                <a:tc>
                  <a:txBody>
                    <a:bodyPr/>
                    <a:lstStyle/>
                    <a:p>
                      <a:pPr algn="ctr"/>
                      <a:r>
                        <a:rPr lang="en-US" sz="800" dirty="0">
                          <a:effectLst/>
                        </a:rPr>
                        <a:t>99730</a:t>
                      </a:r>
                    </a:p>
                  </a:txBody>
                  <a:tcPr marL="76200" marR="76200" marT="38100" marB="38100" anchor="ctr"/>
                </a:tc>
                <a:extLst>
                  <a:ext uri="{0D108BD9-81ED-4DB2-BD59-A6C34878D82A}">
                    <a16:rowId xmlns:a16="http://schemas.microsoft.com/office/drawing/2014/main" val="3144213531"/>
                  </a:ext>
                </a:extLst>
              </a:tr>
            </a:tbl>
          </a:graphicData>
        </a:graphic>
      </p:graphicFrame>
      <p:graphicFrame>
        <p:nvGraphicFramePr>
          <p:cNvPr id="52" name="Chart 51">
            <a:extLst>
              <a:ext uri="{FF2B5EF4-FFF2-40B4-BE49-F238E27FC236}">
                <a16:creationId xmlns:a16="http://schemas.microsoft.com/office/drawing/2014/main" id="{80CC7400-CB12-5016-1132-8FA0BE0F4509}"/>
              </a:ext>
            </a:extLst>
          </p:cNvPr>
          <p:cNvGraphicFramePr/>
          <p:nvPr>
            <p:extLst>
              <p:ext uri="{D42A27DB-BD31-4B8C-83A1-F6EECF244321}">
                <p14:modId xmlns:p14="http://schemas.microsoft.com/office/powerpoint/2010/main" val="1002990290"/>
              </p:ext>
            </p:extLst>
          </p:nvPr>
        </p:nvGraphicFramePr>
        <p:xfrm>
          <a:off x="168569" y="3032237"/>
          <a:ext cx="7251190" cy="3470801"/>
        </p:xfrm>
        <a:graphic>
          <a:graphicData uri="http://schemas.openxmlformats.org/drawingml/2006/chart">
            <c:chart xmlns:c="http://schemas.openxmlformats.org/drawingml/2006/chart" xmlns:r="http://schemas.openxmlformats.org/officeDocument/2006/relationships" r:id="rId2"/>
          </a:graphicData>
        </a:graphic>
      </p:graphicFrame>
      <p:sp>
        <p:nvSpPr>
          <p:cNvPr id="56" name="Rectangle: Rounded Corners 55">
            <a:extLst>
              <a:ext uri="{FF2B5EF4-FFF2-40B4-BE49-F238E27FC236}">
                <a16:creationId xmlns:a16="http://schemas.microsoft.com/office/drawing/2014/main" id="{FFF935DA-83DE-BBD3-A721-EBB6B3D619F6}"/>
              </a:ext>
            </a:extLst>
          </p:cNvPr>
          <p:cNvSpPr/>
          <p:nvPr/>
        </p:nvSpPr>
        <p:spPr>
          <a:xfrm>
            <a:off x="7887003" y="986914"/>
            <a:ext cx="4029569" cy="854962"/>
          </a:xfrm>
          <a:prstGeom prst="roundRect">
            <a:avLst/>
          </a:prstGeom>
          <a:solidFill>
            <a:srgbClr val="1DD78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Box 53">
            <a:extLst>
              <a:ext uri="{FF2B5EF4-FFF2-40B4-BE49-F238E27FC236}">
                <a16:creationId xmlns:a16="http://schemas.microsoft.com/office/drawing/2014/main" id="{AB842602-2096-102F-140D-0DB32E076818}"/>
              </a:ext>
            </a:extLst>
          </p:cNvPr>
          <p:cNvSpPr txBox="1"/>
          <p:nvPr/>
        </p:nvSpPr>
        <p:spPr>
          <a:xfrm>
            <a:off x="7939636" y="1061957"/>
            <a:ext cx="4073295" cy="692497"/>
          </a:xfrm>
          <a:prstGeom prst="rect">
            <a:avLst/>
          </a:prstGeom>
          <a:noFill/>
        </p:spPr>
        <p:txBody>
          <a:bodyPr wrap="square">
            <a:spAutoFit/>
          </a:bodyPr>
          <a:lstStyle/>
          <a:p>
            <a:r>
              <a:rPr lang="en-US" sz="1300" b="0" i="0" dirty="0">
                <a:solidFill>
                  <a:schemeClr val="bg1"/>
                </a:solidFill>
                <a:effectLst/>
                <a:latin typeface="Inter"/>
              </a:rPr>
              <a:t>This dataset includes data about the sellers that fulfilled orders made at Olist. Use it to find the seller location and to identify which seller fulfilled each product.</a:t>
            </a:r>
            <a:endParaRPr lang="en-US" sz="1300" dirty="0">
              <a:solidFill>
                <a:schemeClr val="bg1"/>
              </a:solidFill>
            </a:endParaRPr>
          </a:p>
        </p:txBody>
      </p:sp>
    </p:spTree>
    <p:extLst>
      <p:ext uri="{BB962C8B-B14F-4D97-AF65-F5344CB8AC3E}">
        <p14:creationId xmlns:p14="http://schemas.microsoft.com/office/powerpoint/2010/main" val="3388834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10">
            <a:extLst>
              <a:ext uri="{FF2B5EF4-FFF2-40B4-BE49-F238E27FC236}">
                <a16:creationId xmlns:a16="http://schemas.microsoft.com/office/drawing/2014/main" id="{A4E7EBFD-4010-8027-2AA0-33E5C428AD27}"/>
              </a:ext>
            </a:extLst>
          </p:cNvPr>
          <p:cNvGraphicFramePr>
            <a:graphicFrameLocks noGrp="1"/>
          </p:cNvGraphicFramePr>
          <p:nvPr>
            <p:extLst>
              <p:ext uri="{D42A27DB-BD31-4B8C-83A1-F6EECF244321}">
                <p14:modId xmlns:p14="http://schemas.microsoft.com/office/powerpoint/2010/main" val="419516306"/>
              </p:ext>
            </p:extLst>
          </p:nvPr>
        </p:nvGraphicFramePr>
        <p:xfrm>
          <a:off x="151864" y="563943"/>
          <a:ext cx="7259740" cy="1950656"/>
        </p:xfrm>
        <a:graphic>
          <a:graphicData uri="http://schemas.openxmlformats.org/drawingml/2006/table">
            <a:tbl>
              <a:tblPr firstRow="1" bandRow="1">
                <a:effectLst>
                  <a:outerShdw blurRad="50800" dist="38100" dir="5400000" algn="t" rotWithShape="0">
                    <a:prstClr val="black">
                      <a:alpha val="40000"/>
                    </a:prstClr>
                  </a:outerShdw>
                </a:effectLst>
                <a:tableStyleId>{5C22544A-7EE6-4342-B048-85BDC9FD1C3A}</a:tableStyleId>
              </a:tblPr>
              <a:tblGrid>
                <a:gridCol w="992507">
                  <a:extLst>
                    <a:ext uri="{9D8B030D-6E8A-4147-A177-3AD203B41FA5}">
                      <a16:colId xmlns:a16="http://schemas.microsoft.com/office/drawing/2014/main" val="3913569829"/>
                    </a:ext>
                  </a:extLst>
                </a:gridCol>
                <a:gridCol w="673236">
                  <a:extLst>
                    <a:ext uri="{9D8B030D-6E8A-4147-A177-3AD203B41FA5}">
                      <a16:colId xmlns:a16="http://schemas.microsoft.com/office/drawing/2014/main" val="1841337099"/>
                    </a:ext>
                  </a:extLst>
                </a:gridCol>
                <a:gridCol w="689700">
                  <a:extLst>
                    <a:ext uri="{9D8B030D-6E8A-4147-A177-3AD203B41FA5}">
                      <a16:colId xmlns:a16="http://schemas.microsoft.com/office/drawing/2014/main" val="667929626"/>
                    </a:ext>
                  </a:extLst>
                </a:gridCol>
                <a:gridCol w="571133">
                  <a:extLst>
                    <a:ext uri="{9D8B030D-6E8A-4147-A177-3AD203B41FA5}">
                      <a16:colId xmlns:a16="http://schemas.microsoft.com/office/drawing/2014/main" val="2565620268"/>
                    </a:ext>
                  </a:extLst>
                </a:gridCol>
                <a:gridCol w="480128">
                  <a:extLst>
                    <a:ext uri="{9D8B030D-6E8A-4147-A177-3AD203B41FA5}">
                      <a16:colId xmlns:a16="http://schemas.microsoft.com/office/drawing/2014/main" val="442299874"/>
                    </a:ext>
                  </a:extLst>
                </a:gridCol>
                <a:gridCol w="410767">
                  <a:extLst>
                    <a:ext uri="{9D8B030D-6E8A-4147-A177-3AD203B41FA5}">
                      <a16:colId xmlns:a16="http://schemas.microsoft.com/office/drawing/2014/main" val="1905137825"/>
                    </a:ext>
                  </a:extLst>
                </a:gridCol>
                <a:gridCol w="385073">
                  <a:extLst>
                    <a:ext uri="{9D8B030D-6E8A-4147-A177-3AD203B41FA5}">
                      <a16:colId xmlns:a16="http://schemas.microsoft.com/office/drawing/2014/main" val="263683971"/>
                    </a:ext>
                  </a:extLst>
                </a:gridCol>
                <a:gridCol w="420904">
                  <a:extLst>
                    <a:ext uri="{9D8B030D-6E8A-4147-A177-3AD203B41FA5}">
                      <a16:colId xmlns:a16="http://schemas.microsoft.com/office/drawing/2014/main" val="1461516270"/>
                    </a:ext>
                  </a:extLst>
                </a:gridCol>
                <a:gridCol w="454684">
                  <a:extLst>
                    <a:ext uri="{9D8B030D-6E8A-4147-A177-3AD203B41FA5}">
                      <a16:colId xmlns:a16="http://schemas.microsoft.com/office/drawing/2014/main" val="1552705672"/>
                    </a:ext>
                  </a:extLst>
                </a:gridCol>
                <a:gridCol w="381252">
                  <a:extLst>
                    <a:ext uri="{9D8B030D-6E8A-4147-A177-3AD203B41FA5}">
                      <a16:colId xmlns:a16="http://schemas.microsoft.com/office/drawing/2014/main" val="43368265"/>
                    </a:ext>
                  </a:extLst>
                </a:gridCol>
                <a:gridCol w="451854">
                  <a:extLst>
                    <a:ext uri="{9D8B030D-6E8A-4147-A177-3AD203B41FA5}">
                      <a16:colId xmlns:a16="http://schemas.microsoft.com/office/drawing/2014/main" val="288843502"/>
                    </a:ext>
                  </a:extLst>
                </a:gridCol>
                <a:gridCol w="437734">
                  <a:extLst>
                    <a:ext uri="{9D8B030D-6E8A-4147-A177-3AD203B41FA5}">
                      <a16:colId xmlns:a16="http://schemas.microsoft.com/office/drawing/2014/main" val="1251060596"/>
                    </a:ext>
                  </a:extLst>
                </a:gridCol>
                <a:gridCol w="423614">
                  <a:extLst>
                    <a:ext uri="{9D8B030D-6E8A-4147-A177-3AD203B41FA5}">
                      <a16:colId xmlns:a16="http://schemas.microsoft.com/office/drawing/2014/main" val="1303392806"/>
                    </a:ext>
                  </a:extLst>
                </a:gridCol>
                <a:gridCol w="487154">
                  <a:extLst>
                    <a:ext uri="{9D8B030D-6E8A-4147-A177-3AD203B41FA5}">
                      <a16:colId xmlns:a16="http://schemas.microsoft.com/office/drawing/2014/main" val="1841620429"/>
                    </a:ext>
                  </a:extLst>
                </a:gridCol>
              </a:tblGrid>
              <a:tr h="394537">
                <a:tc>
                  <a:txBody>
                    <a:bodyPr/>
                    <a:lstStyle/>
                    <a:p>
                      <a:pPr algn="ctr" fontAlgn="ctr"/>
                      <a:r>
                        <a:rPr lang="en-US" sz="700" dirty="0">
                          <a:effectLst/>
                        </a:rPr>
                        <a:t>column</a:t>
                      </a:r>
                    </a:p>
                  </a:txBody>
                  <a:tcPr marL="76200" marR="76200" marT="38100" marB="38100" anchor="ctr"/>
                </a:tc>
                <a:tc>
                  <a:txBody>
                    <a:bodyPr/>
                    <a:lstStyle/>
                    <a:p>
                      <a:pPr algn="ctr" fontAlgn="ctr"/>
                      <a:r>
                        <a:rPr lang="en-US" sz="700">
                          <a:effectLst/>
                        </a:rPr>
                        <a:t>entries</a:t>
                      </a:r>
                    </a:p>
                  </a:txBody>
                  <a:tcPr marL="76200" marR="76200" marT="38100" marB="38100" anchor="ctr"/>
                </a:tc>
                <a:tc>
                  <a:txBody>
                    <a:bodyPr/>
                    <a:lstStyle/>
                    <a:p>
                      <a:pPr algn="ctr" fontAlgn="ctr"/>
                      <a:r>
                        <a:rPr lang="en-US" sz="700">
                          <a:effectLst/>
                        </a:rPr>
                        <a:t>count distinct</a:t>
                      </a:r>
                    </a:p>
                  </a:txBody>
                  <a:tcPr marL="76200" marR="76200" marT="38100" marB="38100" anchor="ctr"/>
                </a:tc>
                <a:tc>
                  <a:txBody>
                    <a:bodyPr/>
                    <a:lstStyle/>
                    <a:p>
                      <a:pPr algn="ctr" fontAlgn="ctr"/>
                      <a:r>
                        <a:rPr lang="en-US" sz="700" dirty="0">
                          <a:effectLst/>
                        </a:rPr>
                        <a:t>most_freq</a:t>
                      </a:r>
                    </a:p>
                  </a:txBody>
                  <a:tcPr marL="76200" marR="76200" marT="38100" marB="38100" anchor="ctr"/>
                </a:tc>
                <a:tc>
                  <a:txBody>
                    <a:bodyPr/>
                    <a:lstStyle/>
                    <a:p>
                      <a:pPr algn="ctr" fontAlgn="ctr"/>
                      <a:r>
                        <a:rPr lang="en-US" sz="700" dirty="0">
                          <a:effectLst/>
                        </a:rPr>
                        <a:t>num freq</a:t>
                      </a:r>
                    </a:p>
                  </a:txBody>
                  <a:tcPr marL="76200" marR="76200" marT="38100" marB="38100" anchor="ctr"/>
                </a:tc>
                <a:tc>
                  <a:txBody>
                    <a:bodyPr/>
                    <a:lstStyle/>
                    <a:p>
                      <a:pPr algn="ctr" fontAlgn="ctr"/>
                      <a:r>
                        <a:rPr lang="en-US" sz="700">
                          <a:effectLst/>
                        </a:rPr>
                        <a:t>null values</a:t>
                      </a:r>
                    </a:p>
                  </a:txBody>
                  <a:tcPr marL="76200" marR="76200" marT="38100" marB="38100" anchor="ctr"/>
                </a:tc>
                <a:tc>
                  <a:txBody>
                    <a:bodyPr/>
                    <a:lstStyle/>
                    <a:p>
                      <a:pPr algn="ctr" fontAlgn="ctr"/>
                      <a:r>
                        <a:rPr lang="en-US" sz="700">
                          <a:effectLst/>
                        </a:rPr>
                        <a:t>dtype</a:t>
                      </a:r>
                    </a:p>
                  </a:txBody>
                  <a:tcPr marL="76200" marR="76200" marT="38100" marB="38100" anchor="ctr"/>
                </a:tc>
                <a:tc>
                  <a:txBody>
                    <a:bodyPr/>
                    <a:lstStyle/>
                    <a:p>
                      <a:pPr algn="ctr" fontAlgn="ctr"/>
                      <a:r>
                        <a:rPr lang="en-US" sz="700">
                          <a:effectLst/>
                        </a:rPr>
                        <a:t>mean</a:t>
                      </a:r>
                    </a:p>
                  </a:txBody>
                  <a:tcPr marL="76200" marR="76200" marT="38100" marB="38100" anchor="ctr"/>
                </a:tc>
                <a:tc>
                  <a:txBody>
                    <a:bodyPr/>
                    <a:lstStyle/>
                    <a:p>
                      <a:pPr algn="ctr" fontAlgn="ctr"/>
                      <a:r>
                        <a:rPr lang="en-US" sz="700">
                          <a:effectLst/>
                        </a:rPr>
                        <a:t>std</a:t>
                      </a:r>
                    </a:p>
                  </a:txBody>
                  <a:tcPr marL="76200" marR="76200" marT="38100" marB="38100" anchor="ctr"/>
                </a:tc>
                <a:tc>
                  <a:txBody>
                    <a:bodyPr/>
                    <a:lstStyle/>
                    <a:p>
                      <a:pPr algn="ctr" fontAlgn="ctr"/>
                      <a:r>
                        <a:rPr lang="en-US" sz="700">
                          <a:effectLst/>
                        </a:rPr>
                        <a:t>min</a:t>
                      </a:r>
                    </a:p>
                  </a:txBody>
                  <a:tcPr marL="76200" marR="76200" marT="38100" marB="38100" anchor="ctr"/>
                </a:tc>
                <a:tc>
                  <a:txBody>
                    <a:bodyPr/>
                    <a:lstStyle/>
                    <a:p>
                      <a:pPr algn="ctr" fontAlgn="ctr"/>
                      <a:r>
                        <a:rPr lang="en-US" sz="700">
                          <a:effectLst/>
                        </a:rPr>
                        <a:t>25%</a:t>
                      </a:r>
                    </a:p>
                  </a:txBody>
                  <a:tcPr marL="76200" marR="76200" marT="38100" marB="38100" anchor="ctr"/>
                </a:tc>
                <a:tc>
                  <a:txBody>
                    <a:bodyPr/>
                    <a:lstStyle/>
                    <a:p>
                      <a:pPr algn="ctr" fontAlgn="ctr"/>
                      <a:r>
                        <a:rPr lang="en-US" sz="700">
                          <a:effectLst/>
                        </a:rPr>
                        <a:t>50%</a:t>
                      </a:r>
                    </a:p>
                  </a:txBody>
                  <a:tcPr marL="76200" marR="76200" marT="38100" marB="38100" anchor="ctr"/>
                </a:tc>
                <a:tc>
                  <a:txBody>
                    <a:bodyPr/>
                    <a:lstStyle/>
                    <a:p>
                      <a:pPr algn="ctr" fontAlgn="ctr"/>
                      <a:r>
                        <a:rPr lang="en-US" sz="700">
                          <a:effectLst/>
                        </a:rPr>
                        <a:t>75%</a:t>
                      </a:r>
                    </a:p>
                  </a:txBody>
                  <a:tcPr marL="76200" marR="76200" marT="38100" marB="38100" anchor="ctr"/>
                </a:tc>
                <a:tc>
                  <a:txBody>
                    <a:bodyPr/>
                    <a:lstStyle/>
                    <a:p>
                      <a:pPr algn="ctr" fontAlgn="ctr"/>
                      <a:r>
                        <a:rPr lang="en-US" sz="700" dirty="0">
                          <a:effectLst/>
                        </a:rPr>
                        <a:t>max</a:t>
                      </a:r>
                    </a:p>
                  </a:txBody>
                  <a:tcPr marL="76200" marR="76200" marT="38100" marB="38100" anchor="ctr"/>
                </a:tc>
                <a:extLst>
                  <a:ext uri="{0D108BD9-81ED-4DB2-BD59-A6C34878D82A}">
                    <a16:rowId xmlns:a16="http://schemas.microsoft.com/office/drawing/2014/main" val="4019067226"/>
                  </a:ext>
                </a:extLst>
              </a:tr>
              <a:tr h="193732">
                <a:tc>
                  <a:txBody>
                    <a:bodyPr/>
                    <a:lstStyle/>
                    <a:p>
                      <a:pPr algn="ctr"/>
                      <a:r>
                        <a:rPr lang="en-US" sz="700" dirty="0">
                          <a:effectLst/>
                        </a:rPr>
                        <a:t>geolocation_city</a:t>
                      </a:r>
                    </a:p>
                  </a:txBody>
                  <a:tcPr marL="76200" marR="76200" marT="38100" marB="38100" anchor="ctr"/>
                </a:tc>
                <a:tc>
                  <a:txBody>
                    <a:bodyPr/>
                    <a:lstStyle/>
                    <a:p>
                      <a:pPr algn="ctr"/>
                      <a:r>
                        <a:rPr lang="en-US" sz="700">
                          <a:effectLst/>
                        </a:rPr>
                        <a:t>1000163</a:t>
                      </a:r>
                    </a:p>
                  </a:txBody>
                  <a:tcPr marL="76200" marR="76200" marT="38100" marB="38100" anchor="ctr"/>
                </a:tc>
                <a:tc>
                  <a:txBody>
                    <a:bodyPr/>
                    <a:lstStyle/>
                    <a:p>
                      <a:pPr algn="ctr"/>
                      <a:r>
                        <a:rPr lang="en-US" sz="700">
                          <a:effectLst/>
                        </a:rPr>
                        <a:t>8011</a:t>
                      </a:r>
                    </a:p>
                  </a:txBody>
                  <a:tcPr marL="76200" marR="76200" marT="38100" marB="38100" anchor="ctr"/>
                </a:tc>
                <a:tc>
                  <a:txBody>
                    <a:bodyPr/>
                    <a:lstStyle/>
                    <a:p>
                      <a:pPr algn="ctr"/>
                      <a:r>
                        <a:rPr lang="en-US" sz="700">
                          <a:effectLst/>
                        </a:rPr>
                        <a:t>sao paulo</a:t>
                      </a:r>
                    </a:p>
                  </a:txBody>
                  <a:tcPr marL="76200" marR="76200" marT="38100" marB="38100" anchor="ctr"/>
                </a:tc>
                <a:tc>
                  <a:txBody>
                    <a:bodyPr/>
                    <a:lstStyle/>
                    <a:p>
                      <a:pPr algn="ctr"/>
                      <a:r>
                        <a:rPr lang="en-US" sz="700">
                          <a:effectLst/>
                        </a:rPr>
                        <a:t>135800</a:t>
                      </a:r>
                    </a:p>
                  </a:txBody>
                  <a:tcPr marL="76200" marR="76200" marT="38100" marB="38100" anchor="ctr"/>
                </a:tc>
                <a:tc>
                  <a:txBody>
                    <a:bodyPr/>
                    <a:lstStyle/>
                    <a:p>
                      <a:pPr algn="ctr"/>
                      <a:r>
                        <a:rPr lang="en-US" sz="700">
                          <a:effectLst/>
                        </a:rPr>
                        <a:t>0</a:t>
                      </a:r>
                    </a:p>
                  </a:txBody>
                  <a:tcPr marL="76200" marR="76200" marT="38100" marB="38100" anchor="ctr"/>
                </a:tc>
                <a:tc>
                  <a:txBody>
                    <a:bodyPr/>
                    <a:lstStyle/>
                    <a:p>
                      <a:pPr algn="ctr"/>
                      <a:r>
                        <a:rPr lang="en-US" sz="700">
                          <a:effectLst/>
                        </a:rPr>
                        <a:t>string</a:t>
                      </a:r>
                    </a:p>
                  </a:txBody>
                  <a:tcPr marL="76200" marR="76200" marT="38100" marB="38100" anchor="ctr"/>
                </a:tc>
                <a:tc>
                  <a:txBody>
                    <a:bodyPr/>
                    <a:lstStyle/>
                    <a:p>
                      <a:pPr algn="ctr"/>
                      <a:r>
                        <a:rPr lang="en-US" sz="700">
                          <a:effectLst/>
                        </a:rPr>
                        <a:t>nan</a:t>
                      </a:r>
                    </a:p>
                  </a:txBody>
                  <a:tcPr marL="76200" marR="76200" marT="38100" marB="38100" anchor="ctr"/>
                </a:tc>
                <a:tc>
                  <a:txBody>
                    <a:bodyPr/>
                    <a:lstStyle/>
                    <a:p>
                      <a:pPr algn="ctr"/>
                      <a:r>
                        <a:rPr lang="en-US" sz="700">
                          <a:effectLst/>
                        </a:rPr>
                        <a:t>nan</a:t>
                      </a:r>
                    </a:p>
                  </a:txBody>
                  <a:tcPr marL="76200" marR="76200" marT="38100" marB="38100" anchor="ctr"/>
                </a:tc>
                <a:tc>
                  <a:txBody>
                    <a:bodyPr/>
                    <a:lstStyle/>
                    <a:p>
                      <a:pPr algn="ctr"/>
                      <a:r>
                        <a:rPr lang="en-US" sz="700">
                          <a:effectLst/>
                        </a:rPr>
                        <a:t>nan</a:t>
                      </a:r>
                    </a:p>
                  </a:txBody>
                  <a:tcPr marL="76200" marR="76200" marT="38100" marB="38100" anchor="ctr"/>
                </a:tc>
                <a:tc>
                  <a:txBody>
                    <a:bodyPr/>
                    <a:lstStyle/>
                    <a:p>
                      <a:pPr algn="ctr"/>
                      <a:r>
                        <a:rPr lang="en-US" sz="700">
                          <a:effectLst/>
                        </a:rPr>
                        <a:t>nan</a:t>
                      </a:r>
                    </a:p>
                  </a:txBody>
                  <a:tcPr marL="76200" marR="76200" marT="38100" marB="38100" anchor="ctr"/>
                </a:tc>
                <a:tc>
                  <a:txBody>
                    <a:bodyPr/>
                    <a:lstStyle/>
                    <a:p>
                      <a:pPr algn="ctr"/>
                      <a:r>
                        <a:rPr lang="en-US" sz="700">
                          <a:effectLst/>
                        </a:rPr>
                        <a:t>nan</a:t>
                      </a:r>
                    </a:p>
                  </a:txBody>
                  <a:tcPr marL="76200" marR="76200" marT="38100" marB="38100" anchor="ctr"/>
                </a:tc>
                <a:tc>
                  <a:txBody>
                    <a:bodyPr/>
                    <a:lstStyle/>
                    <a:p>
                      <a:pPr algn="ctr"/>
                      <a:r>
                        <a:rPr lang="en-US" sz="700">
                          <a:effectLst/>
                        </a:rPr>
                        <a:t>nan</a:t>
                      </a:r>
                    </a:p>
                  </a:txBody>
                  <a:tcPr marL="76200" marR="76200" marT="38100" marB="38100" anchor="ctr"/>
                </a:tc>
                <a:tc>
                  <a:txBody>
                    <a:bodyPr/>
                    <a:lstStyle/>
                    <a:p>
                      <a:pPr algn="ctr"/>
                      <a:r>
                        <a:rPr lang="en-US" sz="700">
                          <a:effectLst/>
                        </a:rPr>
                        <a:t>nan</a:t>
                      </a:r>
                    </a:p>
                  </a:txBody>
                  <a:tcPr marL="76200" marR="76200" marT="38100" marB="38100" anchor="ctr"/>
                </a:tc>
                <a:extLst>
                  <a:ext uri="{0D108BD9-81ED-4DB2-BD59-A6C34878D82A}">
                    <a16:rowId xmlns:a16="http://schemas.microsoft.com/office/drawing/2014/main" val="2822913592"/>
                  </a:ext>
                </a:extLst>
              </a:tr>
              <a:tr h="410724">
                <a:tc>
                  <a:txBody>
                    <a:bodyPr/>
                    <a:lstStyle/>
                    <a:p>
                      <a:pPr algn="ctr"/>
                      <a:r>
                        <a:rPr lang="en-US" sz="700" dirty="0">
                          <a:effectLst/>
                        </a:rPr>
                        <a:t>geolocation_state</a:t>
                      </a:r>
                    </a:p>
                  </a:txBody>
                  <a:tcPr marL="76200" marR="76200" marT="38100" marB="38100" anchor="ctr"/>
                </a:tc>
                <a:tc>
                  <a:txBody>
                    <a:bodyPr/>
                    <a:lstStyle/>
                    <a:p>
                      <a:pPr algn="ctr"/>
                      <a:r>
                        <a:rPr lang="en-US" sz="700">
                          <a:effectLst/>
                        </a:rPr>
                        <a:t>1000163</a:t>
                      </a:r>
                    </a:p>
                  </a:txBody>
                  <a:tcPr marL="76200" marR="76200" marT="38100" marB="38100" anchor="ctr"/>
                </a:tc>
                <a:tc>
                  <a:txBody>
                    <a:bodyPr/>
                    <a:lstStyle/>
                    <a:p>
                      <a:pPr algn="ctr"/>
                      <a:r>
                        <a:rPr lang="en-US" sz="700">
                          <a:effectLst/>
                        </a:rPr>
                        <a:t>27</a:t>
                      </a:r>
                    </a:p>
                  </a:txBody>
                  <a:tcPr marL="76200" marR="76200" marT="38100" marB="38100" anchor="ctr"/>
                </a:tc>
                <a:tc>
                  <a:txBody>
                    <a:bodyPr/>
                    <a:lstStyle/>
                    <a:p>
                      <a:pPr algn="ctr"/>
                      <a:r>
                        <a:rPr lang="en-US" sz="700">
                          <a:effectLst/>
                        </a:rPr>
                        <a:t>SP</a:t>
                      </a:r>
                    </a:p>
                  </a:txBody>
                  <a:tcPr marL="76200" marR="76200" marT="38100" marB="38100" anchor="ctr"/>
                </a:tc>
                <a:tc>
                  <a:txBody>
                    <a:bodyPr/>
                    <a:lstStyle/>
                    <a:p>
                      <a:pPr algn="ctr"/>
                      <a:r>
                        <a:rPr lang="en-US" sz="700">
                          <a:effectLst/>
                        </a:rPr>
                        <a:t>404268</a:t>
                      </a:r>
                    </a:p>
                  </a:txBody>
                  <a:tcPr marL="76200" marR="76200" marT="38100" marB="38100" anchor="ctr"/>
                </a:tc>
                <a:tc>
                  <a:txBody>
                    <a:bodyPr/>
                    <a:lstStyle/>
                    <a:p>
                      <a:pPr algn="ctr"/>
                      <a:r>
                        <a:rPr lang="en-US" sz="700">
                          <a:effectLst/>
                        </a:rPr>
                        <a:t>0</a:t>
                      </a:r>
                    </a:p>
                  </a:txBody>
                  <a:tcPr marL="76200" marR="76200" marT="38100" marB="38100" anchor="ctr"/>
                </a:tc>
                <a:tc>
                  <a:txBody>
                    <a:bodyPr/>
                    <a:lstStyle/>
                    <a:p>
                      <a:pPr algn="ctr"/>
                      <a:r>
                        <a:rPr lang="en-US" sz="700">
                          <a:effectLst/>
                        </a:rPr>
                        <a:t>string</a:t>
                      </a:r>
                    </a:p>
                  </a:txBody>
                  <a:tcPr marL="76200" marR="76200" marT="38100" marB="38100" anchor="ctr"/>
                </a:tc>
                <a:tc>
                  <a:txBody>
                    <a:bodyPr/>
                    <a:lstStyle/>
                    <a:p>
                      <a:pPr algn="ctr"/>
                      <a:r>
                        <a:rPr lang="en-US" sz="700">
                          <a:effectLst/>
                        </a:rPr>
                        <a:t>nan</a:t>
                      </a:r>
                    </a:p>
                  </a:txBody>
                  <a:tcPr marL="76200" marR="76200" marT="38100" marB="38100" anchor="ctr"/>
                </a:tc>
                <a:tc>
                  <a:txBody>
                    <a:bodyPr/>
                    <a:lstStyle/>
                    <a:p>
                      <a:pPr algn="ctr"/>
                      <a:r>
                        <a:rPr lang="en-US" sz="700">
                          <a:effectLst/>
                        </a:rPr>
                        <a:t>nan</a:t>
                      </a:r>
                    </a:p>
                  </a:txBody>
                  <a:tcPr marL="76200" marR="76200" marT="38100" marB="38100" anchor="ctr"/>
                </a:tc>
                <a:tc>
                  <a:txBody>
                    <a:bodyPr/>
                    <a:lstStyle/>
                    <a:p>
                      <a:pPr algn="ctr"/>
                      <a:r>
                        <a:rPr lang="en-US" sz="700">
                          <a:effectLst/>
                        </a:rPr>
                        <a:t>nan</a:t>
                      </a:r>
                    </a:p>
                  </a:txBody>
                  <a:tcPr marL="76200" marR="76200" marT="38100" marB="38100" anchor="ctr"/>
                </a:tc>
                <a:tc>
                  <a:txBody>
                    <a:bodyPr/>
                    <a:lstStyle/>
                    <a:p>
                      <a:pPr algn="ctr"/>
                      <a:r>
                        <a:rPr lang="en-US" sz="700">
                          <a:effectLst/>
                        </a:rPr>
                        <a:t>nan</a:t>
                      </a:r>
                    </a:p>
                  </a:txBody>
                  <a:tcPr marL="76200" marR="76200" marT="38100" marB="38100" anchor="ctr"/>
                </a:tc>
                <a:tc>
                  <a:txBody>
                    <a:bodyPr/>
                    <a:lstStyle/>
                    <a:p>
                      <a:pPr algn="ctr"/>
                      <a:r>
                        <a:rPr lang="en-US" sz="700">
                          <a:effectLst/>
                        </a:rPr>
                        <a:t>nan</a:t>
                      </a:r>
                    </a:p>
                  </a:txBody>
                  <a:tcPr marL="76200" marR="76200" marT="38100" marB="38100" anchor="ctr"/>
                </a:tc>
                <a:tc>
                  <a:txBody>
                    <a:bodyPr/>
                    <a:lstStyle/>
                    <a:p>
                      <a:pPr algn="ctr"/>
                      <a:r>
                        <a:rPr lang="en-US" sz="700">
                          <a:effectLst/>
                        </a:rPr>
                        <a:t>nan</a:t>
                      </a:r>
                    </a:p>
                  </a:txBody>
                  <a:tcPr marL="76200" marR="76200" marT="38100" marB="38100" anchor="ctr"/>
                </a:tc>
                <a:tc>
                  <a:txBody>
                    <a:bodyPr/>
                    <a:lstStyle/>
                    <a:p>
                      <a:pPr algn="ctr"/>
                      <a:r>
                        <a:rPr lang="en-US" sz="700">
                          <a:effectLst/>
                        </a:rPr>
                        <a:t>nan</a:t>
                      </a:r>
                    </a:p>
                  </a:txBody>
                  <a:tcPr marL="76200" marR="76200" marT="38100" marB="38100" anchor="ctr"/>
                </a:tc>
                <a:extLst>
                  <a:ext uri="{0D108BD9-81ED-4DB2-BD59-A6C34878D82A}">
                    <a16:rowId xmlns:a16="http://schemas.microsoft.com/office/drawing/2014/main" val="174840650"/>
                  </a:ext>
                </a:extLst>
              </a:tr>
              <a:tr h="306742">
                <a:tc>
                  <a:txBody>
                    <a:bodyPr/>
                    <a:lstStyle/>
                    <a:p>
                      <a:pPr algn="ctr"/>
                      <a:r>
                        <a:rPr lang="en-US" sz="700" dirty="0">
                          <a:effectLst/>
                        </a:rPr>
                        <a:t>geolocation_zip_code_prefix</a:t>
                      </a:r>
                    </a:p>
                  </a:txBody>
                  <a:tcPr marL="76200" marR="76200" marT="38100" marB="38100" anchor="ctr"/>
                </a:tc>
                <a:tc>
                  <a:txBody>
                    <a:bodyPr/>
                    <a:lstStyle/>
                    <a:p>
                      <a:pPr algn="ctr"/>
                      <a:r>
                        <a:rPr lang="en-US" sz="700" dirty="0">
                          <a:effectLst/>
                        </a:rPr>
                        <a:t>1000163</a:t>
                      </a:r>
                    </a:p>
                  </a:txBody>
                  <a:tcPr marL="76200" marR="76200" marT="38100" marB="38100" anchor="ctr"/>
                </a:tc>
                <a:tc>
                  <a:txBody>
                    <a:bodyPr/>
                    <a:lstStyle/>
                    <a:p>
                      <a:pPr algn="ctr"/>
                      <a:r>
                        <a:rPr lang="en-US" sz="700">
                          <a:effectLst/>
                        </a:rPr>
                        <a:t>nan</a:t>
                      </a:r>
                    </a:p>
                  </a:txBody>
                  <a:tcPr marL="76200" marR="76200" marT="38100" marB="38100" anchor="ctr"/>
                </a:tc>
                <a:tc>
                  <a:txBody>
                    <a:bodyPr/>
                    <a:lstStyle/>
                    <a:p>
                      <a:pPr algn="ctr"/>
                      <a:r>
                        <a:rPr lang="en-US" sz="700">
                          <a:effectLst/>
                        </a:rPr>
                        <a:t>nan</a:t>
                      </a:r>
                    </a:p>
                  </a:txBody>
                  <a:tcPr marL="76200" marR="76200" marT="38100" marB="38100" anchor="ctr"/>
                </a:tc>
                <a:tc>
                  <a:txBody>
                    <a:bodyPr/>
                    <a:lstStyle/>
                    <a:p>
                      <a:pPr algn="ctr"/>
                      <a:r>
                        <a:rPr lang="en-US" sz="700">
                          <a:effectLst/>
                        </a:rPr>
                        <a:t>nan</a:t>
                      </a:r>
                    </a:p>
                  </a:txBody>
                  <a:tcPr marL="76200" marR="76200" marT="38100" marB="38100" anchor="ctr"/>
                </a:tc>
                <a:tc>
                  <a:txBody>
                    <a:bodyPr/>
                    <a:lstStyle/>
                    <a:p>
                      <a:pPr algn="ctr"/>
                      <a:r>
                        <a:rPr lang="en-US" sz="700">
                          <a:effectLst/>
                        </a:rPr>
                        <a:t>0</a:t>
                      </a:r>
                    </a:p>
                  </a:txBody>
                  <a:tcPr marL="76200" marR="76200" marT="38100" marB="38100" anchor="ctr"/>
                </a:tc>
                <a:tc>
                  <a:txBody>
                    <a:bodyPr/>
                    <a:lstStyle/>
                    <a:p>
                      <a:pPr algn="ctr"/>
                      <a:r>
                        <a:rPr lang="en-US" sz="700">
                          <a:effectLst/>
                        </a:rPr>
                        <a:t>Int64</a:t>
                      </a:r>
                    </a:p>
                  </a:txBody>
                  <a:tcPr marL="76200" marR="76200" marT="38100" marB="38100" anchor="ctr"/>
                </a:tc>
                <a:tc>
                  <a:txBody>
                    <a:bodyPr/>
                    <a:lstStyle/>
                    <a:p>
                      <a:pPr algn="ctr"/>
                      <a:r>
                        <a:rPr lang="en-US" sz="700">
                          <a:effectLst/>
                        </a:rPr>
                        <a:t>36574</a:t>
                      </a:r>
                    </a:p>
                  </a:txBody>
                  <a:tcPr marL="76200" marR="76200" marT="38100" marB="38100" anchor="ctr"/>
                </a:tc>
                <a:tc>
                  <a:txBody>
                    <a:bodyPr/>
                    <a:lstStyle/>
                    <a:p>
                      <a:pPr algn="ctr"/>
                      <a:r>
                        <a:rPr lang="en-US" sz="700">
                          <a:effectLst/>
                        </a:rPr>
                        <a:t>30549</a:t>
                      </a:r>
                    </a:p>
                  </a:txBody>
                  <a:tcPr marL="76200" marR="76200" marT="38100" marB="38100" anchor="ctr"/>
                </a:tc>
                <a:tc>
                  <a:txBody>
                    <a:bodyPr/>
                    <a:lstStyle/>
                    <a:p>
                      <a:pPr algn="ctr"/>
                      <a:r>
                        <a:rPr lang="en-US" sz="700">
                          <a:effectLst/>
                        </a:rPr>
                        <a:t>1001</a:t>
                      </a:r>
                    </a:p>
                  </a:txBody>
                  <a:tcPr marL="76200" marR="76200" marT="38100" marB="38100" anchor="ctr"/>
                </a:tc>
                <a:tc>
                  <a:txBody>
                    <a:bodyPr/>
                    <a:lstStyle/>
                    <a:p>
                      <a:pPr algn="ctr"/>
                      <a:r>
                        <a:rPr lang="en-US" sz="700">
                          <a:effectLst/>
                        </a:rPr>
                        <a:t>11075</a:t>
                      </a:r>
                    </a:p>
                  </a:txBody>
                  <a:tcPr marL="76200" marR="76200" marT="38100" marB="38100" anchor="ctr"/>
                </a:tc>
                <a:tc>
                  <a:txBody>
                    <a:bodyPr/>
                    <a:lstStyle/>
                    <a:p>
                      <a:pPr algn="ctr"/>
                      <a:r>
                        <a:rPr lang="en-US" sz="700">
                          <a:effectLst/>
                        </a:rPr>
                        <a:t>26530</a:t>
                      </a:r>
                    </a:p>
                  </a:txBody>
                  <a:tcPr marL="76200" marR="76200" marT="38100" marB="38100" anchor="ctr"/>
                </a:tc>
                <a:tc>
                  <a:txBody>
                    <a:bodyPr/>
                    <a:lstStyle/>
                    <a:p>
                      <a:pPr algn="ctr"/>
                      <a:r>
                        <a:rPr lang="en-US" sz="700">
                          <a:effectLst/>
                        </a:rPr>
                        <a:t>63504</a:t>
                      </a:r>
                    </a:p>
                  </a:txBody>
                  <a:tcPr marL="76200" marR="76200" marT="38100" marB="38100" anchor="ctr"/>
                </a:tc>
                <a:tc>
                  <a:txBody>
                    <a:bodyPr/>
                    <a:lstStyle/>
                    <a:p>
                      <a:pPr algn="ctr"/>
                      <a:r>
                        <a:rPr lang="en-US" sz="700">
                          <a:effectLst/>
                        </a:rPr>
                        <a:t>99990</a:t>
                      </a:r>
                    </a:p>
                  </a:txBody>
                  <a:tcPr marL="76200" marR="76200" marT="38100" marB="38100" anchor="ctr"/>
                </a:tc>
                <a:extLst>
                  <a:ext uri="{0D108BD9-81ED-4DB2-BD59-A6C34878D82A}">
                    <a16:rowId xmlns:a16="http://schemas.microsoft.com/office/drawing/2014/main" val="2837580077"/>
                  </a:ext>
                </a:extLst>
              </a:tr>
              <a:tr h="306742">
                <a:tc>
                  <a:txBody>
                    <a:bodyPr/>
                    <a:lstStyle/>
                    <a:p>
                      <a:pPr algn="ctr"/>
                      <a:r>
                        <a:rPr lang="en-US" sz="700" dirty="0">
                          <a:effectLst/>
                        </a:rPr>
                        <a:t>geolocation_lat</a:t>
                      </a:r>
                    </a:p>
                  </a:txBody>
                  <a:tcPr marL="76200" marR="76200" marT="38100" marB="38100" anchor="ctr"/>
                </a:tc>
                <a:tc>
                  <a:txBody>
                    <a:bodyPr/>
                    <a:lstStyle/>
                    <a:p>
                      <a:pPr algn="ctr"/>
                      <a:r>
                        <a:rPr lang="en-US" sz="700" dirty="0">
                          <a:effectLst/>
                        </a:rPr>
                        <a:t>1000163</a:t>
                      </a:r>
                    </a:p>
                  </a:txBody>
                  <a:tcPr marL="76200" marR="76200" marT="38100" marB="38100" anchor="ctr"/>
                </a:tc>
                <a:tc>
                  <a:txBody>
                    <a:bodyPr/>
                    <a:lstStyle/>
                    <a:p>
                      <a:pPr algn="ctr"/>
                      <a:r>
                        <a:rPr lang="en-US" sz="700">
                          <a:effectLst/>
                        </a:rPr>
                        <a:t>nan</a:t>
                      </a:r>
                    </a:p>
                  </a:txBody>
                  <a:tcPr marL="76200" marR="76200" marT="38100" marB="38100" anchor="ctr"/>
                </a:tc>
                <a:tc>
                  <a:txBody>
                    <a:bodyPr/>
                    <a:lstStyle/>
                    <a:p>
                      <a:pPr algn="ctr"/>
                      <a:r>
                        <a:rPr lang="en-US" sz="700">
                          <a:effectLst/>
                        </a:rPr>
                        <a:t>nan</a:t>
                      </a:r>
                    </a:p>
                  </a:txBody>
                  <a:tcPr marL="76200" marR="76200" marT="38100" marB="38100" anchor="ctr"/>
                </a:tc>
                <a:tc>
                  <a:txBody>
                    <a:bodyPr/>
                    <a:lstStyle/>
                    <a:p>
                      <a:pPr algn="ctr"/>
                      <a:r>
                        <a:rPr lang="en-US" sz="700">
                          <a:effectLst/>
                        </a:rPr>
                        <a:t>nan</a:t>
                      </a:r>
                    </a:p>
                  </a:txBody>
                  <a:tcPr marL="76200" marR="76200" marT="38100" marB="38100" anchor="ctr"/>
                </a:tc>
                <a:tc>
                  <a:txBody>
                    <a:bodyPr/>
                    <a:lstStyle/>
                    <a:p>
                      <a:pPr algn="ctr"/>
                      <a:r>
                        <a:rPr lang="en-US" sz="700">
                          <a:effectLst/>
                        </a:rPr>
                        <a:t>0</a:t>
                      </a:r>
                    </a:p>
                  </a:txBody>
                  <a:tcPr marL="76200" marR="76200" marT="38100" marB="38100" anchor="ctr"/>
                </a:tc>
                <a:tc>
                  <a:txBody>
                    <a:bodyPr/>
                    <a:lstStyle/>
                    <a:p>
                      <a:pPr algn="ctr"/>
                      <a:r>
                        <a:rPr lang="en-US" sz="700">
                          <a:effectLst/>
                        </a:rPr>
                        <a:t>Float64</a:t>
                      </a:r>
                    </a:p>
                  </a:txBody>
                  <a:tcPr marL="76200" marR="76200" marT="38100" marB="38100" anchor="ctr"/>
                </a:tc>
                <a:tc>
                  <a:txBody>
                    <a:bodyPr/>
                    <a:lstStyle/>
                    <a:p>
                      <a:pPr algn="ctr"/>
                      <a:r>
                        <a:rPr lang="en-US" sz="700">
                          <a:effectLst/>
                        </a:rPr>
                        <a:t>-21</a:t>
                      </a:r>
                    </a:p>
                  </a:txBody>
                  <a:tcPr marL="76200" marR="76200" marT="38100" marB="38100" anchor="ctr"/>
                </a:tc>
                <a:tc>
                  <a:txBody>
                    <a:bodyPr/>
                    <a:lstStyle/>
                    <a:p>
                      <a:pPr algn="ctr"/>
                      <a:r>
                        <a:rPr lang="en-US" sz="700">
                          <a:effectLst/>
                        </a:rPr>
                        <a:t>6</a:t>
                      </a:r>
                    </a:p>
                  </a:txBody>
                  <a:tcPr marL="76200" marR="76200" marT="38100" marB="38100" anchor="ctr"/>
                </a:tc>
                <a:tc>
                  <a:txBody>
                    <a:bodyPr/>
                    <a:lstStyle/>
                    <a:p>
                      <a:pPr algn="ctr"/>
                      <a:r>
                        <a:rPr lang="en-US" sz="700">
                          <a:effectLst/>
                        </a:rPr>
                        <a:t>-37</a:t>
                      </a:r>
                    </a:p>
                  </a:txBody>
                  <a:tcPr marL="76200" marR="76200" marT="38100" marB="38100" anchor="ctr"/>
                </a:tc>
                <a:tc>
                  <a:txBody>
                    <a:bodyPr/>
                    <a:lstStyle/>
                    <a:p>
                      <a:pPr algn="ctr"/>
                      <a:r>
                        <a:rPr lang="en-US" sz="700">
                          <a:effectLst/>
                        </a:rPr>
                        <a:t>-24</a:t>
                      </a:r>
                    </a:p>
                  </a:txBody>
                  <a:tcPr marL="76200" marR="76200" marT="38100" marB="38100" anchor="ctr"/>
                </a:tc>
                <a:tc>
                  <a:txBody>
                    <a:bodyPr/>
                    <a:lstStyle/>
                    <a:p>
                      <a:pPr algn="ctr"/>
                      <a:r>
                        <a:rPr lang="en-US" sz="700">
                          <a:effectLst/>
                        </a:rPr>
                        <a:t>-23</a:t>
                      </a:r>
                    </a:p>
                  </a:txBody>
                  <a:tcPr marL="76200" marR="76200" marT="38100" marB="38100" anchor="ctr"/>
                </a:tc>
                <a:tc>
                  <a:txBody>
                    <a:bodyPr/>
                    <a:lstStyle/>
                    <a:p>
                      <a:pPr algn="ctr"/>
                      <a:r>
                        <a:rPr lang="en-US" sz="700">
                          <a:effectLst/>
                        </a:rPr>
                        <a:t>-20</a:t>
                      </a:r>
                    </a:p>
                  </a:txBody>
                  <a:tcPr marL="76200" marR="76200" marT="38100" marB="38100" anchor="ctr"/>
                </a:tc>
                <a:tc>
                  <a:txBody>
                    <a:bodyPr/>
                    <a:lstStyle/>
                    <a:p>
                      <a:pPr algn="ctr"/>
                      <a:r>
                        <a:rPr lang="en-US" sz="700">
                          <a:effectLst/>
                        </a:rPr>
                        <a:t>45</a:t>
                      </a:r>
                    </a:p>
                  </a:txBody>
                  <a:tcPr marL="76200" marR="76200" marT="38100" marB="38100" anchor="ctr"/>
                </a:tc>
                <a:extLst>
                  <a:ext uri="{0D108BD9-81ED-4DB2-BD59-A6C34878D82A}">
                    <a16:rowId xmlns:a16="http://schemas.microsoft.com/office/drawing/2014/main" val="1669598366"/>
                  </a:ext>
                </a:extLst>
              </a:tr>
              <a:tr h="338179">
                <a:tc>
                  <a:txBody>
                    <a:bodyPr/>
                    <a:lstStyle/>
                    <a:p>
                      <a:pPr algn="ctr"/>
                      <a:r>
                        <a:rPr lang="en-US" sz="700" dirty="0">
                          <a:effectLst/>
                        </a:rPr>
                        <a:t>geolocation_lng</a:t>
                      </a:r>
                    </a:p>
                  </a:txBody>
                  <a:tcPr marL="76200" marR="76200" marT="38100" marB="38100" anchor="ctr"/>
                </a:tc>
                <a:tc>
                  <a:txBody>
                    <a:bodyPr/>
                    <a:lstStyle/>
                    <a:p>
                      <a:pPr algn="ctr"/>
                      <a:r>
                        <a:rPr lang="en-US" sz="700" dirty="0">
                          <a:effectLst/>
                        </a:rPr>
                        <a:t>1000163</a:t>
                      </a:r>
                    </a:p>
                  </a:txBody>
                  <a:tcPr marL="76200" marR="76200" marT="38100" marB="38100" anchor="ctr"/>
                </a:tc>
                <a:tc>
                  <a:txBody>
                    <a:bodyPr/>
                    <a:lstStyle/>
                    <a:p>
                      <a:pPr algn="ctr"/>
                      <a:r>
                        <a:rPr lang="en-US" sz="700">
                          <a:effectLst/>
                        </a:rPr>
                        <a:t>nan</a:t>
                      </a:r>
                    </a:p>
                  </a:txBody>
                  <a:tcPr marL="76200" marR="76200" marT="38100" marB="38100" anchor="ctr"/>
                </a:tc>
                <a:tc>
                  <a:txBody>
                    <a:bodyPr/>
                    <a:lstStyle/>
                    <a:p>
                      <a:pPr algn="ctr"/>
                      <a:r>
                        <a:rPr lang="en-US" sz="700">
                          <a:effectLst/>
                        </a:rPr>
                        <a:t>nan</a:t>
                      </a:r>
                    </a:p>
                  </a:txBody>
                  <a:tcPr marL="76200" marR="76200" marT="38100" marB="38100" anchor="ctr"/>
                </a:tc>
                <a:tc>
                  <a:txBody>
                    <a:bodyPr/>
                    <a:lstStyle/>
                    <a:p>
                      <a:pPr algn="ctr"/>
                      <a:r>
                        <a:rPr lang="en-US" sz="700">
                          <a:effectLst/>
                        </a:rPr>
                        <a:t>nan</a:t>
                      </a:r>
                    </a:p>
                  </a:txBody>
                  <a:tcPr marL="76200" marR="76200" marT="38100" marB="38100" anchor="ctr"/>
                </a:tc>
                <a:tc>
                  <a:txBody>
                    <a:bodyPr/>
                    <a:lstStyle/>
                    <a:p>
                      <a:pPr algn="ctr"/>
                      <a:r>
                        <a:rPr lang="en-US" sz="700">
                          <a:effectLst/>
                        </a:rPr>
                        <a:t>0</a:t>
                      </a:r>
                    </a:p>
                  </a:txBody>
                  <a:tcPr marL="76200" marR="76200" marT="38100" marB="38100" anchor="ctr"/>
                </a:tc>
                <a:tc>
                  <a:txBody>
                    <a:bodyPr/>
                    <a:lstStyle/>
                    <a:p>
                      <a:pPr algn="ctr"/>
                      <a:r>
                        <a:rPr lang="en-US" sz="700">
                          <a:effectLst/>
                        </a:rPr>
                        <a:t>Float64</a:t>
                      </a:r>
                    </a:p>
                  </a:txBody>
                  <a:tcPr marL="76200" marR="76200" marT="38100" marB="38100" anchor="ctr"/>
                </a:tc>
                <a:tc>
                  <a:txBody>
                    <a:bodyPr/>
                    <a:lstStyle/>
                    <a:p>
                      <a:pPr algn="ctr"/>
                      <a:r>
                        <a:rPr lang="en-US" sz="700">
                          <a:effectLst/>
                        </a:rPr>
                        <a:t>-46</a:t>
                      </a:r>
                    </a:p>
                  </a:txBody>
                  <a:tcPr marL="76200" marR="76200" marT="38100" marB="38100" anchor="ctr"/>
                </a:tc>
                <a:tc>
                  <a:txBody>
                    <a:bodyPr/>
                    <a:lstStyle/>
                    <a:p>
                      <a:pPr algn="ctr"/>
                      <a:r>
                        <a:rPr lang="en-US" sz="700">
                          <a:effectLst/>
                        </a:rPr>
                        <a:t>4</a:t>
                      </a:r>
                    </a:p>
                  </a:txBody>
                  <a:tcPr marL="76200" marR="76200" marT="38100" marB="38100" anchor="ctr"/>
                </a:tc>
                <a:tc>
                  <a:txBody>
                    <a:bodyPr/>
                    <a:lstStyle/>
                    <a:p>
                      <a:pPr algn="ctr"/>
                      <a:r>
                        <a:rPr lang="en-US" sz="700">
                          <a:effectLst/>
                        </a:rPr>
                        <a:t>-101</a:t>
                      </a:r>
                    </a:p>
                  </a:txBody>
                  <a:tcPr marL="76200" marR="76200" marT="38100" marB="38100" anchor="ctr"/>
                </a:tc>
                <a:tc>
                  <a:txBody>
                    <a:bodyPr/>
                    <a:lstStyle/>
                    <a:p>
                      <a:pPr algn="ctr"/>
                      <a:r>
                        <a:rPr lang="en-US" sz="700">
                          <a:effectLst/>
                        </a:rPr>
                        <a:t>-49</a:t>
                      </a:r>
                    </a:p>
                  </a:txBody>
                  <a:tcPr marL="76200" marR="76200" marT="38100" marB="38100" anchor="ctr"/>
                </a:tc>
                <a:tc>
                  <a:txBody>
                    <a:bodyPr/>
                    <a:lstStyle/>
                    <a:p>
                      <a:pPr algn="ctr"/>
                      <a:r>
                        <a:rPr lang="en-US" sz="700">
                          <a:effectLst/>
                        </a:rPr>
                        <a:t>-47</a:t>
                      </a:r>
                    </a:p>
                  </a:txBody>
                  <a:tcPr marL="76200" marR="76200" marT="38100" marB="38100" anchor="ctr"/>
                </a:tc>
                <a:tc>
                  <a:txBody>
                    <a:bodyPr/>
                    <a:lstStyle/>
                    <a:p>
                      <a:pPr algn="ctr"/>
                      <a:r>
                        <a:rPr lang="en-US" sz="700">
                          <a:effectLst/>
                        </a:rPr>
                        <a:t>-44</a:t>
                      </a:r>
                    </a:p>
                  </a:txBody>
                  <a:tcPr marL="76200" marR="76200" marT="38100" marB="38100" anchor="ctr"/>
                </a:tc>
                <a:tc>
                  <a:txBody>
                    <a:bodyPr/>
                    <a:lstStyle/>
                    <a:p>
                      <a:pPr algn="ctr"/>
                      <a:r>
                        <a:rPr lang="en-US" sz="700" dirty="0">
                          <a:effectLst/>
                        </a:rPr>
                        <a:t>121</a:t>
                      </a:r>
                    </a:p>
                  </a:txBody>
                  <a:tcPr marL="76200" marR="76200" marT="38100" marB="38100" anchor="ctr"/>
                </a:tc>
                <a:extLst>
                  <a:ext uri="{0D108BD9-81ED-4DB2-BD59-A6C34878D82A}">
                    <a16:rowId xmlns:a16="http://schemas.microsoft.com/office/drawing/2014/main" val="580424502"/>
                  </a:ext>
                </a:extLst>
              </a:tr>
            </a:tbl>
          </a:graphicData>
        </a:graphic>
      </p:graphicFrame>
      <p:sp>
        <p:nvSpPr>
          <p:cNvPr id="13" name="TextBox 12">
            <a:extLst>
              <a:ext uri="{FF2B5EF4-FFF2-40B4-BE49-F238E27FC236}">
                <a16:creationId xmlns:a16="http://schemas.microsoft.com/office/drawing/2014/main" id="{41751FF4-183C-057B-9AEE-9C89C5FDE6CD}"/>
              </a:ext>
            </a:extLst>
          </p:cNvPr>
          <p:cNvSpPr txBox="1"/>
          <p:nvPr/>
        </p:nvSpPr>
        <p:spPr>
          <a:xfrm>
            <a:off x="160018" y="193576"/>
            <a:ext cx="7251586" cy="370367"/>
          </a:xfrm>
          <a:prstGeom prst="rect">
            <a:avLst/>
          </a:prstGeom>
          <a:solidFill>
            <a:schemeClr val="accent1"/>
          </a:solidFill>
          <a:ln>
            <a:noFill/>
          </a:ln>
        </p:spPr>
        <p:txBody>
          <a:bodyPr wrap="square" rtlCol="0">
            <a:spAutoFit/>
          </a:bodyPr>
          <a:lstStyle/>
          <a:p>
            <a:pPr algn="ctr"/>
            <a:r>
              <a:rPr lang="en-US">
                <a:solidFill>
                  <a:schemeClr val="bg1"/>
                </a:solidFill>
              </a:rPr>
              <a:t>Geolocation Table</a:t>
            </a:r>
            <a:endParaRPr lang="en-US" dirty="0">
              <a:solidFill>
                <a:schemeClr val="bg1"/>
              </a:solidFill>
            </a:endParaRPr>
          </a:p>
        </p:txBody>
      </p:sp>
      <p:sp>
        <p:nvSpPr>
          <p:cNvPr id="17" name="Rectangle: Rounded Corners 16" hidden="1">
            <a:extLst>
              <a:ext uri="{FF2B5EF4-FFF2-40B4-BE49-F238E27FC236}">
                <a16:creationId xmlns:a16="http://schemas.microsoft.com/office/drawing/2014/main" id="{062B4762-5A83-0CB6-F735-06F94128DBE4}"/>
              </a:ext>
            </a:extLst>
          </p:cNvPr>
          <p:cNvSpPr/>
          <p:nvPr/>
        </p:nvSpPr>
        <p:spPr>
          <a:xfrm>
            <a:off x="71738" y="3205112"/>
            <a:ext cx="4159771" cy="3581581"/>
          </a:xfrm>
          <a:prstGeom prst="roundRect">
            <a:avLst/>
          </a:prstGeom>
          <a:solidFill>
            <a:srgbClr val="B8CAE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03F0EC0-46F1-92F8-40A0-991B71EBE662}"/>
              </a:ext>
            </a:extLst>
          </p:cNvPr>
          <p:cNvSpPr txBox="1"/>
          <p:nvPr/>
        </p:nvSpPr>
        <p:spPr>
          <a:xfrm>
            <a:off x="119271" y="3377716"/>
            <a:ext cx="7289164" cy="276999"/>
          </a:xfrm>
          <a:prstGeom prst="rect">
            <a:avLst/>
          </a:prstGeom>
          <a:solidFill>
            <a:schemeClr val="accent1"/>
          </a:solidFill>
        </p:spPr>
        <p:txBody>
          <a:bodyPr wrap="square" rtlCol="0">
            <a:spAutoFit/>
          </a:bodyPr>
          <a:lstStyle/>
          <a:p>
            <a:pPr algn="ctr"/>
            <a:r>
              <a:rPr lang="en-US" sz="1200" dirty="0">
                <a:solidFill>
                  <a:schemeClr val="bg1"/>
                </a:solidFill>
                <a:effectLst>
                  <a:outerShdw blurRad="50800" dist="38100" dir="2700000" algn="tl" rotWithShape="0">
                    <a:prstClr val="black">
                      <a:alpha val="0"/>
                    </a:prstClr>
                  </a:outerShdw>
                </a:effectLst>
              </a:rPr>
              <a:t>The top 10 most frequent cities</a:t>
            </a:r>
          </a:p>
        </p:txBody>
      </p:sp>
      <p:grpSp>
        <p:nvGrpSpPr>
          <p:cNvPr id="34" name="Group 33">
            <a:extLst>
              <a:ext uri="{FF2B5EF4-FFF2-40B4-BE49-F238E27FC236}">
                <a16:creationId xmlns:a16="http://schemas.microsoft.com/office/drawing/2014/main" id="{1017899B-441E-C859-4F40-4123FD0345D2}"/>
              </a:ext>
            </a:extLst>
          </p:cNvPr>
          <p:cNvGrpSpPr/>
          <p:nvPr/>
        </p:nvGrpSpPr>
        <p:grpSpPr>
          <a:xfrm>
            <a:off x="10616338" y="922956"/>
            <a:ext cx="1524629" cy="1409350"/>
            <a:chOff x="10387738" y="170481"/>
            <a:chExt cx="1524629" cy="1409350"/>
          </a:xfrm>
        </p:grpSpPr>
        <p:sp>
          <p:nvSpPr>
            <p:cNvPr id="5" name="Oval 4">
              <a:extLst>
                <a:ext uri="{FF2B5EF4-FFF2-40B4-BE49-F238E27FC236}">
                  <a16:creationId xmlns:a16="http://schemas.microsoft.com/office/drawing/2014/main" id="{B3DEEF2C-22B1-51D8-524C-DCAD9EC122A5}"/>
                </a:ext>
              </a:extLst>
            </p:cNvPr>
            <p:cNvSpPr/>
            <p:nvPr/>
          </p:nvSpPr>
          <p:spPr>
            <a:xfrm>
              <a:off x="10387738" y="170481"/>
              <a:ext cx="1524629" cy="14093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405EBE7B-AB3B-1373-2BF1-8FD8C0FEA8B1}"/>
                </a:ext>
              </a:extLst>
            </p:cNvPr>
            <p:cNvSpPr txBox="1"/>
            <p:nvPr/>
          </p:nvSpPr>
          <p:spPr>
            <a:xfrm>
              <a:off x="10654967" y="713575"/>
              <a:ext cx="1147044" cy="415498"/>
            </a:xfrm>
            <a:prstGeom prst="rect">
              <a:avLst/>
            </a:prstGeom>
            <a:noFill/>
          </p:spPr>
          <p:txBody>
            <a:bodyPr wrap="square" rtlCol="0">
              <a:spAutoFit/>
            </a:bodyPr>
            <a:lstStyle>
              <a:defPPr>
                <a:defRPr lang="en-US"/>
              </a:defPPr>
              <a:lvl1pPr>
                <a:defRPr sz="1050" b="0" i="0">
                  <a:solidFill>
                    <a:schemeClr val="bg1"/>
                  </a:solidFill>
                  <a:effectLst/>
                  <a:latin typeface="Inter"/>
                </a:defRPr>
              </a:lvl1pPr>
            </a:lstStyle>
            <a:p>
              <a:r>
                <a:rPr lang="en-US" dirty="0"/>
                <a:t>first 5 digits of zip code</a:t>
              </a:r>
            </a:p>
          </p:txBody>
        </p:sp>
      </p:grpSp>
      <p:grpSp>
        <p:nvGrpSpPr>
          <p:cNvPr id="35" name="Group 34">
            <a:extLst>
              <a:ext uri="{FF2B5EF4-FFF2-40B4-BE49-F238E27FC236}">
                <a16:creationId xmlns:a16="http://schemas.microsoft.com/office/drawing/2014/main" id="{731BA7A0-647E-CA46-8A9D-7A51156F789E}"/>
              </a:ext>
            </a:extLst>
          </p:cNvPr>
          <p:cNvGrpSpPr/>
          <p:nvPr/>
        </p:nvGrpSpPr>
        <p:grpSpPr>
          <a:xfrm>
            <a:off x="10832493" y="2444064"/>
            <a:ext cx="1211706" cy="1078081"/>
            <a:chOff x="10593232" y="1653948"/>
            <a:chExt cx="1211706" cy="1078081"/>
          </a:xfrm>
        </p:grpSpPr>
        <p:sp>
          <p:nvSpPr>
            <p:cNvPr id="6" name="Oval 5">
              <a:extLst>
                <a:ext uri="{FF2B5EF4-FFF2-40B4-BE49-F238E27FC236}">
                  <a16:creationId xmlns:a16="http://schemas.microsoft.com/office/drawing/2014/main" id="{E382C793-BA08-93B1-BA7C-EF3BDF1C724E}"/>
                </a:ext>
              </a:extLst>
            </p:cNvPr>
            <p:cNvSpPr/>
            <p:nvPr/>
          </p:nvSpPr>
          <p:spPr>
            <a:xfrm>
              <a:off x="10593232" y="1653948"/>
              <a:ext cx="1113639" cy="107808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CCE41DA-821B-3E3E-1C4E-67719E94DB5E}"/>
                </a:ext>
              </a:extLst>
            </p:cNvPr>
            <p:cNvSpPr txBox="1"/>
            <p:nvPr/>
          </p:nvSpPr>
          <p:spPr>
            <a:xfrm>
              <a:off x="10789870" y="2008201"/>
              <a:ext cx="1015068" cy="253916"/>
            </a:xfrm>
            <a:prstGeom prst="rect">
              <a:avLst/>
            </a:prstGeom>
            <a:noFill/>
          </p:spPr>
          <p:txBody>
            <a:bodyPr wrap="square" rtlCol="0">
              <a:spAutoFit/>
            </a:bodyPr>
            <a:lstStyle>
              <a:defPPr>
                <a:defRPr lang="en-US"/>
              </a:defPPr>
              <a:lvl1pPr>
                <a:defRPr sz="1050" b="0" i="0">
                  <a:solidFill>
                    <a:schemeClr val="bg1"/>
                  </a:solidFill>
                  <a:effectLst/>
                  <a:latin typeface="Inter"/>
                </a:defRPr>
              </a:lvl1pPr>
            </a:lstStyle>
            <a:p>
              <a:r>
                <a:rPr lang="en-US" dirty="0"/>
                <a:t>latitude</a:t>
              </a:r>
            </a:p>
          </p:txBody>
        </p:sp>
      </p:grpSp>
      <p:grpSp>
        <p:nvGrpSpPr>
          <p:cNvPr id="36" name="Group 35">
            <a:extLst>
              <a:ext uri="{FF2B5EF4-FFF2-40B4-BE49-F238E27FC236}">
                <a16:creationId xmlns:a16="http://schemas.microsoft.com/office/drawing/2014/main" id="{1064AB9F-11C8-EFEF-BC7C-FB5A7EC33DBB}"/>
              </a:ext>
            </a:extLst>
          </p:cNvPr>
          <p:cNvGrpSpPr/>
          <p:nvPr/>
        </p:nvGrpSpPr>
        <p:grpSpPr>
          <a:xfrm>
            <a:off x="10875696" y="3633903"/>
            <a:ext cx="1168503" cy="1046667"/>
            <a:chOff x="10673399" y="2843998"/>
            <a:chExt cx="1168503" cy="1046668"/>
          </a:xfrm>
        </p:grpSpPr>
        <p:sp>
          <p:nvSpPr>
            <p:cNvPr id="8" name="Oval 7">
              <a:extLst>
                <a:ext uri="{FF2B5EF4-FFF2-40B4-BE49-F238E27FC236}">
                  <a16:creationId xmlns:a16="http://schemas.microsoft.com/office/drawing/2014/main" id="{EE6C75E8-4BE3-9A39-4AB0-4AFBE26194C4}"/>
                </a:ext>
              </a:extLst>
            </p:cNvPr>
            <p:cNvSpPr/>
            <p:nvPr/>
          </p:nvSpPr>
          <p:spPr>
            <a:xfrm>
              <a:off x="10673399" y="2843998"/>
              <a:ext cx="1056358" cy="104666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A053F66-D4F6-8833-CFC6-3D7453074C34}"/>
                </a:ext>
              </a:extLst>
            </p:cNvPr>
            <p:cNvSpPr txBox="1"/>
            <p:nvPr/>
          </p:nvSpPr>
          <p:spPr>
            <a:xfrm>
              <a:off x="10826834" y="3184985"/>
              <a:ext cx="1015068" cy="253916"/>
            </a:xfrm>
            <a:prstGeom prst="rect">
              <a:avLst/>
            </a:prstGeom>
            <a:noFill/>
          </p:spPr>
          <p:txBody>
            <a:bodyPr wrap="square" rtlCol="0">
              <a:spAutoFit/>
            </a:bodyPr>
            <a:lstStyle>
              <a:defPPr>
                <a:defRPr lang="en-US"/>
              </a:defPPr>
              <a:lvl1pPr>
                <a:defRPr sz="1050" b="0" i="0">
                  <a:solidFill>
                    <a:schemeClr val="bg1"/>
                  </a:solidFill>
                  <a:effectLst/>
                  <a:latin typeface="Inter"/>
                </a:defRPr>
              </a:lvl1pPr>
            </a:lstStyle>
            <a:p>
              <a:r>
                <a:rPr lang="en-US" dirty="0"/>
                <a:t>longitude</a:t>
              </a:r>
            </a:p>
          </p:txBody>
        </p:sp>
      </p:grpSp>
      <p:grpSp>
        <p:nvGrpSpPr>
          <p:cNvPr id="37" name="Group 36">
            <a:extLst>
              <a:ext uri="{FF2B5EF4-FFF2-40B4-BE49-F238E27FC236}">
                <a16:creationId xmlns:a16="http://schemas.microsoft.com/office/drawing/2014/main" id="{EDF4BDBD-C4C4-0C3E-CB8C-729684C02C45}"/>
              </a:ext>
            </a:extLst>
          </p:cNvPr>
          <p:cNvGrpSpPr/>
          <p:nvPr/>
        </p:nvGrpSpPr>
        <p:grpSpPr>
          <a:xfrm>
            <a:off x="10942302" y="4792328"/>
            <a:ext cx="1005505" cy="893373"/>
            <a:chOff x="10740005" y="4026589"/>
            <a:chExt cx="1005505" cy="893373"/>
          </a:xfrm>
        </p:grpSpPr>
        <p:sp>
          <p:nvSpPr>
            <p:cNvPr id="11" name="Oval 10">
              <a:extLst>
                <a:ext uri="{FF2B5EF4-FFF2-40B4-BE49-F238E27FC236}">
                  <a16:creationId xmlns:a16="http://schemas.microsoft.com/office/drawing/2014/main" id="{880541F1-898F-5121-6B9D-3F0BA510BCFE}"/>
                </a:ext>
              </a:extLst>
            </p:cNvPr>
            <p:cNvSpPr/>
            <p:nvPr/>
          </p:nvSpPr>
          <p:spPr>
            <a:xfrm>
              <a:off x="10740005" y="4026589"/>
              <a:ext cx="941225" cy="89337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C6296D2-CDC0-1B91-F37D-8669B023E7B0}"/>
                </a:ext>
              </a:extLst>
            </p:cNvPr>
            <p:cNvSpPr txBox="1"/>
            <p:nvPr/>
          </p:nvSpPr>
          <p:spPr>
            <a:xfrm>
              <a:off x="10881692" y="4303251"/>
              <a:ext cx="863818" cy="253916"/>
            </a:xfrm>
            <a:prstGeom prst="rect">
              <a:avLst/>
            </a:prstGeom>
            <a:noFill/>
          </p:spPr>
          <p:txBody>
            <a:bodyPr wrap="square" rtlCol="0">
              <a:spAutoFit/>
            </a:bodyPr>
            <a:lstStyle>
              <a:defPPr>
                <a:defRPr lang="en-US"/>
              </a:defPPr>
              <a:lvl1pPr>
                <a:defRPr sz="1050" b="0" i="0">
                  <a:solidFill>
                    <a:schemeClr val="bg1"/>
                  </a:solidFill>
                  <a:effectLst/>
                  <a:latin typeface="Inter"/>
                </a:defRPr>
              </a:lvl1pPr>
            </a:lstStyle>
            <a:p>
              <a:r>
                <a:rPr lang="en-US" dirty="0"/>
                <a:t>city name</a:t>
              </a:r>
            </a:p>
          </p:txBody>
        </p:sp>
      </p:grpSp>
      <p:grpSp>
        <p:nvGrpSpPr>
          <p:cNvPr id="29" name="Group 28">
            <a:extLst>
              <a:ext uri="{FF2B5EF4-FFF2-40B4-BE49-F238E27FC236}">
                <a16:creationId xmlns:a16="http://schemas.microsoft.com/office/drawing/2014/main" id="{57439D76-3410-FC57-B45A-BD7709DD75DA}"/>
              </a:ext>
            </a:extLst>
          </p:cNvPr>
          <p:cNvGrpSpPr/>
          <p:nvPr/>
        </p:nvGrpSpPr>
        <p:grpSpPr>
          <a:xfrm>
            <a:off x="8115941" y="1535242"/>
            <a:ext cx="2229922" cy="358373"/>
            <a:chOff x="7962842" y="690488"/>
            <a:chExt cx="2229922" cy="358373"/>
          </a:xfrm>
        </p:grpSpPr>
        <p:sp>
          <p:nvSpPr>
            <p:cNvPr id="14" name="Rectangle: Rounded Corners 13">
              <a:extLst>
                <a:ext uri="{FF2B5EF4-FFF2-40B4-BE49-F238E27FC236}">
                  <a16:creationId xmlns:a16="http://schemas.microsoft.com/office/drawing/2014/main" id="{BF8FA584-8CB7-B981-272D-032B4C55D139}"/>
                </a:ext>
              </a:extLst>
            </p:cNvPr>
            <p:cNvSpPr/>
            <p:nvPr/>
          </p:nvSpPr>
          <p:spPr>
            <a:xfrm>
              <a:off x="7962842" y="690488"/>
              <a:ext cx="1056358" cy="358373"/>
            </a:xfrm>
            <a:prstGeom prst="roundRect">
              <a:avLst>
                <a:gd name="adj" fmla="val 50000"/>
              </a:avLst>
            </a:prstGeom>
            <a:solidFill>
              <a:srgbClr val="B8CAE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effectLst/>
                </a:rPr>
                <a:t>geolocation_city</a:t>
              </a:r>
            </a:p>
          </p:txBody>
        </p:sp>
        <p:sp>
          <p:nvSpPr>
            <p:cNvPr id="15" name="Arrow: Right 14">
              <a:extLst>
                <a:ext uri="{FF2B5EF4-FFF2-40B4-BE49-F238E27FC236}">
                  <a16:creationId xmlns:a16="http://schemas.microsoft.com/office/drawing/2014/main" id="{6496A141-9AEF-AB8E-CD56-C2F4D4520F45}"/>
                </a:ext>
              </a:extLst>
            </p:cNvPr>
            <p:cNvSpPr/>
            <p:nvPr/>
          </p:nvSpPr>
          <p:spPr>
            <a:xfrm>
              <a:off x="9278224" y="809563"/>
              <a:ext cx="914540" cy="12022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19979A91-E847-0842-E0A2-39E4B3092B19}"/>
              </a:ext>
            </a:extLst>
          </p:cNvPr>
          <p:cNvGrpSpPr/>
          <p:nvPr/>
        </p:nvGrpSpPr>
        <p:grpSpPr>
          <a:xfrm>
            <a:off x="8115941" y="5969664"/>
            <a:ext cx="2229922" cy="358373"/>
            <a:chOff x="7962842" y="2008957"/>
            <a:chExt cx="2229922" cy="358373"/>
          </a:xfrm>
        </p:grpSpPr>
        <p:sp>
          <p:nvSpPr>
            <p:cNvPr id="18" name="Rectangle: Rounded Corners 17">
              <a:extLst>
                <a:ext uri="{FF2B5EF4-FFF2-40B4-BE49-F238E27FC236}">
                  <a16:creationId xmlns:a16="http://schemas.microsoft.com/office/drawing/2014/main" id="{DC9F6957-0AF6-4ED3-11B7-A639AF7FB7FB}"/>
                </a:ext>
              </a:extLst>
            </p:cNvPr>
            <p:cNvSpPr/>
            <p:nvPr/>
          </p:nvSpPr>
          <p:spPr>
            <a:xfrm>
              <a:off x="7962842" y="2008957"/>
              <a:ext cx="1056358" cy="358373"/>
            </a:xfrm>
            <a:prstGeom prst="roundRect">
              <a:avLst>
                <a:gd name="adj" fmla="val 50000"/>
              </a:avLst>
            </a:prstGeom>
            <a:solidFill>
              <a:srgbClr val="B8CAE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effectLst/>
                </a:rPr>
                <a:t>geolocation_state</a:t>
              </a:r>
            </a:p>
          </p:txBody>
        </p:sp>
        <p:sp>
          <p:nvSpPr>
            <p:cNvPr id="19" name="Arrow: Right 18">
              <a:extLst>
                <a:ext uri="{FF2B5EF4-FFF2-40B4-BE49-F238E27FC236}">
                  <a16:creationId xmlns:a16="http://schemas.microsoft.com/office/drawing/2014/main" id="{B6E5D4C5-7711-DE7F-BE12-D89FB0D5228D}"/>
                </a:ext>
              </a:extLst>
            </p:cNvPr>
            <p:cNvSpPr/>
            <p:nvPr/>
          </p:nvSpPr>
          <p:spPr>
            <a:xfrm>
              <a:off x="9278224" y="2128032"/>
              <a:ext cx="914540" cy="12022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 name="Group 30">
            <a:extLst>
              <a:ext uri="{FF2B5EF4-FFF2-40B4-BE49-F238E27FC236}">
                <a16:creationId xmlns:a16="http://schemas.microsoft.com/office/drawing/2014/main" id="{4F6BC321-8BFF-350E-37BD-295B2D66E32D}"/>
              </a:ext>
            </a:extLst>
          </p:cNvPr>
          <p:cNvGrpSpPr/>
          <p:nvPr/>
        </p:nvGrpSpPr>
        <p:grpSpPr>
          <a:xfrm>
            <a:off x="8094463" y="4861057"/>
            <a:ext cx="2229922" cy="358373"/>
            <a:chOff x="7962842" y="3148239"/>
            <a:chExt cx="2229922" cy="358373"/>
          </a:xfrm>
        </p:grpSpPr>
        <p:sp>
          <p:nvSpPr>
            <p:cNvPr id="20" name="Rectangle: Rounded Corners 19">
              <a:extLst>
                <a:ext uri="{FF2B5EF4-FFF2-40B4-BE49-F238E27FC236}">
                  <a16:creationId xmlns:a16="http://schemas.microsoft.com/office/drawing/2014/main" id="{2EA5E3BD-59D0-0A3B-38A9-59B6638D3AF4}"/>
                </a:ext>
              </a:extLst>
            </p:cNvPr>
            <p:cNvSpPr/>
            <p:nvPr/>
          </p:nvSpPr>
          <p:spPr>
            <a:xfrm>
              <a:off x="7962842" y="3148239"/>
              <a:ext cx="1056358" cy="358373"/>
            </a:xfrm>
            <a:prstGeom prst="roundRect">
              <a:avLst>
                <a:gd name="adj" fmla="val 50000"/>
              </a:avLst>
            </a:prstGeom>
            <a:solidFill>
              <a:srgbClr val="B8CAE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effectLst/>
                </a:rPr>
                <a:t>geolocation_zip_code_prefix</a:t>
              </a:r>
            </a:p>
          </p:txBody>
        </p:sp>
        <p:sp>
          <p:nvSpPr>
            <p:cNvPr id="21" name="Arrow: Right 20">
              <a:extLst>
                <a:ext uri="{FF2B5EF4-FFF2-40B4-BE49-F238E27FC236}">
                  <a16:creationId xmlns:a16="http://schemas.microsoft.com/office/drawing/2014/main" id="{45A6C632-1980-DA86-FD59-272418B51E58}"/>
                </a:ext>
              </a:extLst>
            </p:cNvPr>
            <p:cNvSpPr/>
            <p:nvPr/>
          </p:nvSpPr>
          <p:spPr>
            <a:xfrm>
              <a:off x="9278224" y="3267314"/>
              <a:ext cx="914540" cy="12022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8" name="Group 37">
            <a:extLst>
              <a:ext uri="{FF2B5EF4-FFF2-40B4-BE49-F238E27FC236}">
                <a16:creationId xmlns:a16="http://schemas.microsoft.com/office/drawing/2014/main" id="{2D2356EF-2849-954B-900B-668489875944}"/>
              </a:ext>
            </a:extLst>
          </p:cNvPr>
          <p:cNvGrpSpPr/>
          <p:nvPr/>
        </p:nvGrpSpPr>
        <p:grpSpPr>
          <a:xfrm>
            <a:off x="11001305" y="5797459"/>
            <a:ext cx="1022127" cy="807240"/>
            <a:chOff x="10789483" y="5044984"/>
            <a:chExt cx="1022127" cy="807240"/>
          </a:xfrm>
        </p:grpSpPr>
        <p:sp>
          <p:nvSpPr>
            <p:cNvPr id="24" name="Oval 23">
              <a:extLst>
                <a:ext uri="{FF2B5EF4-FFF2-40B4-BE49-F238E27FC236}">
                  <a16:creationId xmlns:a16="http://schemas.microsoft.com/office/drawing/2014/main" id="{FA43F385-A912-662A-A6B4-D5D08F21E139}"/>
                </a:ext>
              </a:extLst>
            </p:cNvPr>
            <p:cNvSpPr/>
            <p:nvPr/>
          </p:nvSpPr>
          <p:spPr>
            <a:xfrm>
              <a:off x="10789483" y="5044984"/>
              <a:ext cx="824190" cy="8072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F524F2A7-896D-DC6D-3748-28A20D4BCD33}"/>
                </a:ext>
              </a:extLst>
            </p:cNvPr>
            <p:cNvSpPr txBox="1"/>
            <p:nvPr/>
          </p:nvSpPr>
          <p:spPr>
            <a:xfrm>
              <a:off x="11035946" y="5321646"/>
              <a:ext cx="775664" cy="253916"/>
            </a:xfrm>
            <a:prstGeom prst="rect">
              <a:avLst/>
            </a:prstGeom>
            <a:noFill/>
          </p:spPr>
          <p:txBody>
            <a:bodyPr wrap="square" rtlCol="0">
              <a:spAutoFit/>
            </a:bodyPr>
            <a:lstStyle>
              <a:defPPr>
                <a:defRPr lang="en-US"/>
              </a:defPPr>
              <a:lvl1pPr>
                <a:defRPr sz="1050" b="0" i="0">
                  <a:solidFill>
                    <a:schemeClr val="bg1"/>
                  </a:solidFill>
                  <a:effectLst/>
                  <a:latin typeface="Inter"/>
                </a:defRPr>
              </a:lvl1pPr>
            </a:lstStyle>
            <a:p>
              <a:r>
                <a:rPr lang="en-US" dirty="0"/>
                <a:t>state</a:t>
              </a:r>
            </a:p>
          </p:txBody>
        </p:sp>
      </p:grpSp>
      <p:grpSp>
        <p:nvGrpSpPr>
          <p:cNvPr id="32" name="Group 31">
            <a:extLst>
              <a:ext uri="{FF2B5EF4-FFF2-40B4-BE49-F238E27FC236}">
                <a16:creationId xmlns:a16="http://schemas.microsoft.com/office/drawing/2014/main" id="{91C862D5-5469-434A-9872-566ADF42C66A}"/>
              </a:ext>
            </a:extLst>
          </p:cNvPr>
          <p:cNvGrpSpPr/>
          <p:nvPr/>
        </p:nvGrpSpPr>
        <p:grpSpPr>
          <a:xfrm>
            <a:off x="8115941" y="2643847"/>
            <a:ext cx="2229922" cy="358373"/>
            <a:chOff x="7962842" y="4167296"/>
            <a:chExt cx="2229922" cy="358373"/>
          </a:xfrm>
        </p:grpSpPr>
        <p:sp>
          <p:nvSpPr>
            <p:cNvPr id="25" name="Rectangle: Rounded Corners 24">
              <a:extLst>
                <a:ext uri="{FF2B5EF4-FFF2-40B4-BE49-F238E27FC236}">
                  <a16:creationId xmlns:a16="http://schemas.microsoft.com/office/drawing/2014/main" id="{BD948958-902F-6726-56D8-82F526539057}"/>
                </a:ext>
              </a:extLst>
            </p:cNvPr>
            <p:cNvSpPr/>
            <p:nvPr/>
          </p:nvSpPr>
          <p:spPr>
            <a:xfrm>
              <a:off x="7962842" y="4167296"/>
              <a:ext cx="1056358" cy="358373"/>
            </a:xfrm>
            <a:prstGeom prst="roundRect">
              <a:avLst>
                <a:gd name="adj" fmla="val 50000"/>
              </a:avLst>
            </a:prstGeom>
            <a:solidFill>
              <a:srgbClr val="B8CAE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effectLst/>
                </a:rPr>
                <a:t>geolocation_lat</a:t>
              </a:r>
            </a:p>
          </p:txBody>
        </p:sp>
        <p:sp>
          <p:nvSpPr>
            <p:cNvPr id="26" name="Arrow: Right 25">
              <a:extLst>
                <a:ext uri="{FF2B5EF4-FFF2-40B4-BE49-F238E27FC236}">
                  <a16:creationId xmlns:a16="http://schemas.microsoft.com/office/drawing/2014/main" id="{673450FA-71E5-C0CF-F9E6-99050DADF0BD}"/>
                </a:ext>
              </a:extLst>
            </p:cNvPr>
            <p:cNvSpPr/>
            <p:nvPr/>
          </p:nvSpPr>
          <p:spPr>
            <a:xfrm>
              <a:off x="9278224" y="4286371"/>
              <a:ext cx="914540" cy="12022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3" name="Group 32">
            <a:extLst>
              <a:ext uri="{FF2B5EF4-FFF2-40B4-BE49-F238E27FC236}">
                <a16:creationId xmlns:a16="http://schemas.microsoft.com/office/drawing/2014/main" id="{D95102B7-897F-DD30-FF7D-76861D54A00E}"/>
              </a:ext>
            </a:extLst>
          </p:cNvPr>
          <p:cNvGrpSpPr/>
          <p:nvPr/>
        </p:nvGrpSpPr>
        <p:grpSpPr>
          <a:xfrm>
            <a:off x="8115941" y="3752452"/>
            <a:ext cx="2229922" cy="358373"/>
            <a:chOff x="7962842" y="5217771"/>
            <a:chExt cx="2229922" cy="358373"/>
          </a:xfrm>
        </p:grpSpPr>
        <p:sp>
          <p:nvSpPr>
            <p:cNvPr id="27" name="Rectangle: Rounded Corners 26">
              <a:extLst>
                <a:ext uri="{FF2B5EF4-FFF2-40B4-BE49-F238E27FC236}">
                  <a16:creationId xmlns:a16="http://schemas.microsoft.com/office/drawing/2014/main" id="{2D75541F-9CEE-0C66-3CBA-357ACC4E32CF}"/>
                </a:ext>
              </a:extLst>
            </p:cNvPr>
            <p:cNvSpPr/>
            <p:nvPr/>
          </p:nvSpPr>
          <p:spPr>
            <a:xfrm>
              <a:off x="7962842" y="5217771"/>
              <a:ext cx="1056358" cy="358373"/>
            </a:xfrm>
            <a:prstGeom prst="roundRect">
              <a:avLst>
                <a:gd name="adj" fmla="val 50000"/>
              </a:avLst>
            </a:prstGeom>
            <a:solidFill>
              <a:srgbClr val="B8CAE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effectLst/>
                </a:rPr>
                <a:t>geolocation_lng</a:t>
              </a:r>
            </a:p>
          </p:txBody>
        </p:sp>
        <p:sp>
          <p:nvSpPr>
            <p:cNvPr id="28" name="Arrow: Right 27">
              <a:extLst>
                <a:ext uri="{FF2B5EF4-FFF2-40B4-BE49-F238E27FC236}">
                  <a16:creationId xmlns:a16="http://schemas.microsoft.com/office/drawing/2014/main" id="{CB130540-6915-066D-7EB5-10C68E7D6196}"/>
                </a:ext>
              </a:extLst>
            </p:cNvPr>
            <p:cNvSpPr/>
            <p:nvPr/>
          </p:nvSpPr>
          <p:spPr>
            <a:xfrm>
              <a:off x="9278224" y="5336846"/>
              <a:ext cx="914540" cy="12022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9" name="Rectangle: Rounded Corners 78">
            <a:extLst>
              <a:ext uri="{FF2B5EF4-FFF2-40B4-BE49-F238E27FC236}">
                <a16:creationId xmlns:a16="http://schemas.microsoft.com/office/drawing/2014/main" id="{EC11703A-8EB7-C8FA-D9F2-F630B97EF089}"/>
              </a:ext>
            </a:extLst>
          </p:cNvPr>
          <p:cNvSpPr/>
          <p:nvPr/>
        </p:nvSpPr>
        <p:spPr>
          <a:xfrm>
            <a:off x="7795926" y="142025"/>
            <a:ext cx="4029569" cy="354922"/>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Description of each column</a:t>
            </a:r>
          </a:p>
        </p:txBody>
      </p:sp>
      <p:grpSp>
        <p:nvGrpSpPr>
          <p:cNvPr id="42" name="Group 41">
            <a:extLst>
              <a:ext uri="{FF2B5EF4-FFF2-40B4-BE49-F238E27FC236}">
                <a16:creationId xmlns:a16="http://schemas.microsoft.com/office/drawing/2014/main" id="{AA9C7AA5-C545-4D44-6CF5-1F2E9690AFA5}"/>
              </a:ext>
            </a:extLst>
          </p:cNvPr>
          <p:cNvGrpSpPr/>
          <p:nvPr/>
        </p:nvGrpSpPr>
        <p:grpSpPr>
          <a:xfrm>
            <a:off x="116148" y="2636306"/>
            <a:ext cx="7418127" cy="587791"/>
            <a:chOff x="7787380" y="563943"/>
            <a:chExt cx="4169930" cy="844319"/>
          </a:xfrm>
        </p:grpSpPr>
        <p:sp>
          <p:nvSpPr>
            <p:cNvPr id="39" name="Rectangle: Rounded Corners 38">
              <a:extLst>
                <a:ext uri="{FF2B5EF4-FFF2-40B4-BE49-F238E27FC236}">
                  <a16:creationId xmlns:a16="http://schemas.microsoft.com/office/drawing/2014/main" id="{B6F42B26-453D-D772-EBEB-C79987A6E515}"/>
                </a:ext>
              </a:extLst>
            </p:cNvPr>
            <p:cNvSpPr/>
            <p:nvPr/>
          </p:nvSpPr>
          <p:spPr>
            <a:xfrm>
              <a:off x="7795926" y="563943"/>
              <a:ext cx="4079915" cy="844319"/>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5140E79D-38B4-9860-B425-6F599078BE32}"/>
                </a:ext>
              </a:extLst>
            </p:cNvPr>
            <p:cNvSpPr txBox="1"/>
            <p:nvPr/>
          </p:nvSpPr>
          <p:spPr>
            <a:xfrm>
              <a:off x="7787380" y="579280"/>
              <a:ext cx="4169930" cy="751567"/>
            </a:xfrm>
            <a:prstGeom prst="rect">
              <a:avLst/>
            </a:prstGeom>
            <a:noFill/>
          </p:spPr>
          <p:txBody>
            <a:bodyPr wrap="square" rtlCol="0">
              <a:spAutoFit/>
            </a:bodyPr>
            <a:lstStyle/>
            <a:p>
              <a:r>
                <a:rPr lang="en-US" sz="1400" b="0" i="0" dirty="0">
                  <a:solidFill>
                    <a:schemeClr val="bg1"/>
                  </a:solidFill>
                  <a:effectLst/>
                  <a:latin typeface="Inter"/>
                </a:rPr>
                <a:t>This dataset has information Brazilian zip codes and its lat/lng coordinates. Use it to plot maps and find distances between sellers and customers.</a:t>
              </a:r>
              <a:endParaRPr lang="en-US" sz="1400" dirty="0">
                <a:solidFill>
                  <a:schemeClr val="bg1"/>
                </a:solidFill>
              </a:endParaRPr>
            </a:p>
          </p:txBody>
        </p:sp>
      </p:grpSp>
      <p:graphicFrame>
        <p:nvGraphicFramePr>
          <p:cNvPr id="45" name="Chart 44">
            <a:extLst>
              <a:ext uri="{FF2B5EF4-FFF2-40B4-BE49-F238E27FC236}">
                <a16:creationId xmlns:a16="http://schemas.microsoft.com/office/drawing/2014/main" id="{F454C08B-94C1-65F5-F924-BEA641288A20}"/>
              </a:ext>
            </a:extLst>
          </p:cNvPr>
          <p:cNvGraphicFramePr/>
          <p:nvPr>
            <p:extLst>
              <p:ext uri="{D42A27DB-BD31-4B8C-83A1-F6EECF244321}">
                <p14:modId xmlns:p14="http://schemas.microsoft.com/office/powerpoint/2010/main" val="843084420"/>
              </p:ext>
            </p:extLst>
          </p:nvPr>
        </p:nvGraphicFramePr>
        <p:xfrm>
          <a:off x="128380" y="3748203"/>
          <a:ext cx="7289164" cy="304433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65007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1751FF4-183C-057B-9AEE-9C89C5FDE6CD}"/>
              </a:ext>
            </a:extLst>
          </p:cNvPr>
          <p:cNvSpPr txBox="1"/>
          <p:nvPr/>
        </p:nvSpPr>
        <p:spPr>
          <a:xfrm>
            <a:off x="169542" y="203101"/>
            <a:ext cx="7724223" cy="369332"/>
          </a:xfrm>
          <a:prstGeom prst="rect">
            <a:avLst/>
          </a:prstGeom>
          <a:solidFill>
            <a:schemeClr val="accent2"/>
          </a:solidFill>
          <a:ln>
            <a:noFill/>
          </a:ln>
        </p:spPr>
        <p:txBody>
          <a:bodyPr wrap="square" rtlCol="0">
            <a:spAutoFit/>
          </a:bodyPr>
          <a:lstStyle/>
          <a:p>
            <a:pPr algn="ctr"/>
            <a:r>
              <a:rPr lang="en-US" dirty="0">
                <a:solidFill>
                  <a:schemeClr val="bg1"/>
                </a:solidFill>
              </a:rPr>
              <a:t>Order Items Table</a:t>
            </a:r>
          </a:p>
        </p:txBody>
      </p:sp>
      <p:sp>
        <p:nvSpPr>
          <p:cNvPr id="17" name="Rectangle: Rounded Corners 16" hidden="1">
            <a:extLst>
              <a:ext uri="{FF2B5EF4-FFF2-40B4-BE49-F238E27FC236}">
                <a16:creationId xmlns:a16="http://schemas.microsoft.com/office/drawing/2014/main" id="{062B4762-5A83-0CB6-F735-06F94128DBE4}"/>
              </a:ext>
            </a:extLst>
          </p:cNvPr>
          <p:cNvSpPr/>
          <p:nvPr/>
        </p:nvSpPr>
        <p:spPr>
          <a:xfrm>
            <a:off x="71738" y="3205112"/>
            <a:ext cx="4159771" cy="3581581"/>
          </a:xfrm>
          <a:prstGeom prst="roundRect">
            <a:avLst/>
          </a:prstGeom>
          <a:solidFill>
            <a:srgbClr val="B8CAE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F8FA584-8CB7-B981-272D-032B4C55D139}"/>
              </a:ext>
            </a:extLst>
          </p:cNvPr>
          <p:cNvSpPr/>
          <p:nvPr/>
        </p:nvSpPr>
        <p:spPr>
          <a:xfrm>
            <a:off x="8216719" y="775933"/>
            <a:ext cx="1056358" cy="358373"/>
          </a:xfrm>
          <a:prstGeom prst="roundRect">
            <a:avLst>
              <a:gd name="adj" fmla="val 50000"/>
            </a:avLst>
          </a:prstGeom>
          <a:solidFill>
            <a:srgbClr val="B8CAE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effectLst/>
              </a:rPr>
              <a:t>order_id</a:t>
            </a:r>
          </a:p>
        </p:txBody>
      </p:sp>
      <p:sp>
        <p:nvSpPr>
          <p:cNvPr id="18" name="Rectangle: Rounded Corners 17">
            <a:extLst>
              <a:ext uri="{FF2B5EF4-FFF2-40B4-BE49-F238E27FC236}">
                <a16:creationId xmlns:a16="http://schemas.microsoft.com/office/drawing/2014/main" id="{DC9F6957-0AF6-4ED3-11B7-A639AF7FB7FB}"/>
              </a:ext>
            </a:extLst>
          </p:cNvPr>
          <p:cNvSpPr/>
          <p:nvPr/>
        </p:nvSpPr>
        <p:spPr>
          <a:xfrm>
            <a:off x="8216719" y="1634684"/>
            <a:ext cx="1056358" cy="358373"/>
          </a:xfrm>
          <a:prstGeom prst="roundRect">
            <a:avLst>
              <a:gd name="adj" fmla="val 50000"/>
            </a:avLst>
          </a:prstGeom>
          <a:solidFill>
            <a:srgbClr val="B8CAE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effectLst/>
              </a:rPr>
              <a:t>order_item_id</a:t>
            </a:r>
          </a:p>
        </p:txBody>
      </p:sp>
      <p:sp>
        <p:nvSpPr>
          <p:cNvPr id="20" name="Rectangle: Rounded Corners 19">
            <a:extLst>
              <a:ext uri="{FF2B5EF4-FFF2-40B4-BE49-F238E27FC236}">
                <a16:creationId xmlns:a16="http://schemas.microsoft.com/office/drawing/2014/main" id="{2EA5E3BD-59D0-0A3B-38A9-59B6638D3AF4}"/>
              </a:ext>
            </a:extLst>
          </p:cNvPr>
          <p:cNvSpPr/>
          <p:nvPr/>
        </p:nvSpPr>
        <p:spPr>
          <a:xfrm>
            <a:off x="8216719" y="2493435"/>
            <a:ext cx="1056358" cy="358373"/>
          </a:xfrm>
          <a:prstGeom prst="roundRect">
            <a:avLst>
              <a:gd name="adj" fmla="val 50000"/>
            </a:avLst>
          </a:prstGeom>
          <a:solidFill>
            <a:srgbClr val="B8CAE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effectLst/>
              </a:rPr>
              <a:t>product_id</a:t>
            </a:r>
          </a:p>
        </p:txBody>
      </p:sp>
      <p:sp>
        <p:nvSpPr>
          <p:cNvPr id="25" name="Rectangle: Rounded Corners 24">
            <a:extLst>
              <a:ext uri="{FF2B5EF4-FFF2-40B4-BE49-F238E27FC236}">
                <a16:creationId xmlns:a16="http://schemas.microsoft.com/office/drawing/2014/main" id="{BD948958-902F-6726-56D8-82F526539057}"/>
              </a:ext>
            </a:extLst>
          </p:cNvPr>
          <p:cNvSpPr/>
          <p:nvPr/>
        </p:nvSpPr>
        <p:spPr>
          <a:xfrm>
            <a:off x="8216719" y="4210937"/>
            <a:ext cx="1056358" cy="358373"/>
          </a:xfrm>
          <a:prstGeom prst="roundRect">
            <a:avLst>
              <a:gd name="adj" fmla="val 50000"/>
            </a:avLst>
          </a:prstGeom>
          <a:solidFill>
            <a:srgbClr val="B8CAE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0" i="0" dirty="0">
                <a:solidFill>
                  <a:schemeClr val="bg1"/>
                </a:solidFill>
                <a:effectLst/>
                <a:latin typeface="Inter"/>
              </a:rPr>
              <a:t>shipping_limit_date</a:t>
            </a:r>
            <a:endParaRPr lang="en-US" sz="700" dirty="0">
              <a:solidFill>
                <a:schemeClr val="bg1"/>
              </a:solidFill>
              <a:effectLst/>
            </a:endParaRPr>
          </a:p>
        </p:txBody>
      </p:sp>
      <p:sp>
        <p:nvSpPr>
          <p:cNvPr id="27" name="Rectangle: Rounded Corners 26">
            <a:extLst>
              <a:ext uri="{FF2B5EF4-FFF2-40B4-BE49-F238E27FC236}">
                <a16:creationId xmlns:a16="http://schemas.microsoft.com/office/drawing/2014/main" id="{2D75541F-9CEE-0C66-3CBA-357ACC4E32CF}"/>
              </a:ext>
            </a:extLst>
          </p:cNvPr>
          <p:cNvSpPr/>
          <p:nvPr/>
        </p:nvSpPr>
        <p:spPr>
          <a:xfrm>
            <a:off x="8216719" y="5069688"/>
            <a:ext cx="1056358" cy="358373"/>
          </a:xfrm>
          <a:prstGeom prst="roundRect">
            <a:avLst>
              <a:gd name="adj" fmla="val 50000"/>
            </a:avLst>
          </a:prstGeom>
          <a:solidFill>
            <a:srgbClr val="B8CAE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effectLst/>
              </a:rPr>
              <a:t>price</a:t>
            </a:r>
          </a:p>
        </p:txBody>
      </p:sp>
      <p:sp>
        <p:nvSpPr>
          <p:cNvPr id="79" name="Rectangle: Rounded Corners 78">
            <a:extLst>
              <a:ext uri="{FF2B5EF4-FFF2-40B4-BE49-F238E27FC236}">
                <a16:creationId xmlns:a16="http://schemas.microsoft.com/office/drawing/2014/main" id="{EC11703A-8EB7-C8FA-D9F2-F630B97EF089}"/>
              </a:ext>
            </a:extLst>
          </p:cNvPr>
          <p:cNvSpPr/>
          <p:nvPr/>
        </p:nvSpPr>
        <p:spPr>
          <a:xfrm>
            <a:off x="8024526" y="142025"/>
            <a:ext cx="4029569" cy="354922"/>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Description of each column</a:t>
            </a:r>
          </a:p>
        </p:txBody>
      </p:sp>
      <p:grpSp>
        <p:nvGrpSpPr>
          <p:cNvPr id="42" name="Group 41">
            <a:extLst>
              <a:ext uri="{FF2B5EF4-FFF2-40B4-BE49-F238E27FC236}">
                <a16:creationId xmlns:a16="http://schemas.microsoft.com/office/drawing/2014/main" id="{AA9C7AA5-C545-4D44-6CF5-1F2E9690AFA5}"/>
              </a:ext>
            </a:extLst>
          </p:cNvPr>
          <p:cNvGrpSpPr/>
          <p:nvPr/>
        </p:nvGrpSpPr>
        <p:grpSpPr>
          <a:xfrm>
            <a:off x="169542" y="4533681"/>
            <a:ext cx="5843690" cy="358374"/>
            <a:chOff x="8336757" y="4267715"/>
            <a:chExt cx="4224274" cy="844319"/>
          </a:xfrm>
          <a:solidFill>
            <a:schemeClr val="accent2"/>
          </a:solidFill>
        </p:grpSpPr>
        <p:sp>
          <p:nvSpPr>
            <p:cNvPr id="39" name="Rectangle: Rounded Corners 38">
              <a:extLst>
                <a:ext uri="{FF2B5EF4-FFF2-40B4-BE49-F238E27FC236}">
                  <a16:creationId xmlns:a16="http://schemas.microsoft.com/office/drawing/2014/main" id="{B6F42B26-453D-D772-EBEB-C79987A6E515}"/>
                </a:ext>
              </a:extLst>
            </p:cNvPr>
            <p:cNvSpPr/>
            <p:nvPr/>
          </p:nvSpPr>
          <p:spPr>
            <a:xfrm>
              <a:off x="8336757" y="4267715"/>
              <a:ext cx="4079915" cy="844319"/>
            </a:xfrm>
            <a:prstGeom prst="round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5140E79D-38B4-9860-B425-6F599078BE32}"/>
                </a:ext>
              </a:extLst>
            </p:cNvPr>
            <p:cNvSpPr txBox="1"/>
            <p:nvPr/>
          </p:nvSpPr>
          <p:spPr>
            <a:xfrm>
              <a:off x="8391101" y="4332906"/>
              <a:ext cx="4169930" cy="442099"/>
            </a:xfrm>
            <a:prstGeom prst="rect">
              <a:avLst/>
            </a:prstGeom>
            <a:noFill/>
          </p:spPr>
          <p:txBody>
            <a:bodyPr wrap="square" rtlCol="0">
              <a:spAutoFit/>
            </a:bodyPr>
            <a:lstStyle/>
            <a:p>
              <a:r>
                <a:rPr lang="en-US" sz="1400" b="0" i="0" dirty="0">
                  <a:solidFill>
                    <a:schemeClr val="bg1"/>
                  </a:solidFill>
                  <a:effectLst/>
                  <a:latin typeface="Inter"/>
                </a:rPr>
                <a:t>This dataset includes data about the items purchased within each order.</a:t>
              </a:r>
              <a:endParaRPr lang="en-US" sz="1400" dirty="0">
                <a:solidFill>
                  <a:schemeClr val="bg1"/>
                </a:solidFill>
              </a:endParaRPr>
            </a:p>
          </p:txBody>
        </p:sp>
      </p:grpSp>
      <p:graphicFrame>
        <p:nvGraphicFramePr>
          <p:cNvPr id="4" name="Table 15">
            <a:extLst>
              <a:ext uri="{FF2B5EF4-FFF2-40B4-BE49-F238E27FC236}">
                <a16:creationId xmlns:a16="http://schemas.microsoft.com/office/drawing/2014/main" id="{0E360A7C-C600-F545-C11F-C494745C31B1}"/>
              </a:ext>
            </a:extLst>
          </p:cNvPr>
          <p:cNvGraphicFramePr>
            <a:graphicFrameLocks noGrp="1"/>
          </p:cNvGraphicFramePr>
          <p:nvPr>
            <p:extLst>
              <p:ext uri="{D42A27DB-BD31-4B8C-83A1-F6EECF244321}">
                <p14:modId xmlns:p14="http://schemas.microsoft.com/office/powerpoint/2010/main" val="312827102"/>
              </p:ext>
            </p:extLst>
          </p:nvPr>
        </p:nvGraphicFramePr>
        <p:xfrm>
          <a:off x="160018" y="576545"/>
          <a:ext cx="7733748" cy="3888701"/>
        </p:xfrm>
        <a:graphic>
          <a:graphicData uri="http://schemas.openxmlformats.org/drawingml/2006/table">
            <a:tbl>
              <a:tblPr firstRow="1" bandRow="1">
                <a:effectLst>
                  <a:outerShdw blurRad="50800" dist="38100" dir="5400000" algn="t" rotWithShape="0">
                    <a:prstClr val="black">
                      <a:alpha val="40000"/>
                    </a:prstClr>
                  </a:outerShdw>
                </a:effectLst>
                <a:tableStyleId>{21E4AEA4-8DFA-4A89-87EB-49C32662AFE0}</a:tableStyleId>
              </a:tblPr>
              <a:tblGrid>
                <a:gridCol w="1000125">
                  <a:extLst>
                    <a:ext uri="{9D8B030D-6E8A-4147-A177-3AD203B41FA5}">
                      <a16:colId xmlns:a16="http://schemas.microsoft.com/office/drawing/2014/main" val="2836884640"/>
                    </a:ext>
                  </a:extLst>
                </a:gridCol>
                <a:gridCol w="517971">
                  <a:extLst>
                    <a:ext uri="{9D8B030D-6E8A-4147-A177-3AD203B41FA5}">
                      <a16:colId xmlns:a16="http://schemas.microsoft.com/office/drawing/2014/main" val="1769094787"/>
                    </a:ext>
                  </a:extLst>
                </a:gridCol>
                <a:gridCol w="517971">
                  <a:extLst>
                    <a:ext uri="{9D8B030D-6E8A-4147-A177-3AD203B41FA5}">
                      <a16:colId xmlns:a16="http://schemas.microsoft.com/office/drawing/2014/main" val="1408557882"/>
                    </a:ext>
                  </a:extLst>
                </a:gridCol>
                <a:gridCol w="517971">
                  <a:extLst>
                    <a:ext uri="{9D8B030D-6E8A-4147-A177-3AD203B41FA5}">
                      <a16:colId xmlns:a16="http://schemas.microsoft.com/office/drawing/2014/main" val="2956624386"/>
                    </a:ext>
                  </a:extLst>
                </a:gridCol>
                <a:gridCol w="517971">
                  <a:extLst>
                    <a:ext uri="{9D8B030D-6E8A-4147-A177-3AD203B41FA5}">
                      <a16:colId xmlns:a16="http://schemas.microsoft.com/office/drawing/2014/main" val="2478339040"/>
                    </a:ext>
                  </a:extLst>
                </a:gridCol>
                <a:gridCol w="517971">
                  <a:extLst>
                    <a:ext uri="{9D8B030D-6E8A-4147-A177-3AD203B41FA5}">
                      <a16:colId xmlns:a16="http://schemas.microsoft.com/office/drawing/2014/main" val="664752653"/>
                    </a:ext>
                  </a:extLst>
                </a:gridCol>
                <a:gridCol w="517971">
                  <a:extLst>
                    <a:ext uri="{9D8B030D-6E8A-4147-A177-3AD203B41FA5}">
                      <a16:colId xmlns:a16="http://schemas.microsoft.com/office/drawing/2014/main" val="2034640876"/>
                    </a:ext>
                  </a:extLst>
                </a:gridCol>
                <a:gridCol w="517971">
                  <a:extLst>
                    <a:ext uri="{9D8B030D-6E8A-4147-A177-3AD203B41FA5}">
                      <a16:colId xmlns:a16="http://schemas.microsoft.com/office/drawing/2014/main" val="3013690053"/>
                    </a:ext>
                  </a:extLst>
                </a:gridCol>
                <a:gridCol w="517971">
                  <a:extLst>
                    <a:ext uri="{9D8B030D-6E8A-4147-A177-3AD203B41FA5}">
                      <a16:colId xmlns:a16="http://schemas.microsoft.com/office/drawing/2014/main" val="2873341001"/>
                    </a:ext>
                  </a:extLst>
                </a:gridCol>
                <a:gridCol w="517971">
                  <a:extLst>
                    <a:ext uri="{9D8B030D-6E8A-4147-A177-3AD203B41FA5}">
                      <a16:colId xmlns:a16="http://schemas.microsoft.com/office/drawing/2014/main" val="1293401153"/>
                    </a:ext>
                  </a:extLst>
                </a:gridCol>
                <a:gridCol w="517971">
                  <a:extLst>
                    <a:ext uri="{9D8B030D-6E8A-4147-A177-3AD203B41FA5}">
                      <a16:colId xmlns:a16="http://schemas.microsoft.com/office/drawing/2014/main" val="1782990702"/>
                    </a:ext>
                  </a:extLst>
                </a:gridCol>
                <a:gridCol w="517971">
                  <a:extLst>
                    <a:ext uri="{9D8B030D-6E8A-4147-A177-3AD203B41FA5}">
                      <a16:colId xmlns:a16="http://schemas.microsoft.com/office/drawing/2014/main" val="3077119643"/>
                    </a:ext>
                  </a:extLst>
                </a:gridCol>
                <a:gridCol w="517971">
                  <a:extLst>
                    <a:ext uri="{9D8B030D-6E8A-4147-A177-3AD203B41FA5}">
                      <a16:colId xmlns:a16="http://schemas.microsoft.com/office/drawing/2014/main" val="3157510933"/>
                    </a:ext>
                  </a:extLst>
                </a:gridCol>
                <a:gridCol w="517971">
                  <a:extLst>
                    <a:ext uri="{9D8B030D-6E8A-4147-A177-3AD203B41FA5}">
                      <a16:colId xmlns:a16="http://schemas.microsoft.com/office/drawing/2014/main" val="901497018"/>
                    </a:ext>
                  </a:extLst>
                </a:gridCol>
              </a:tblGrid>
              <a:tr h="319138">
                <a:tc>
                  <a:txBody>
                    <a:bodyPr/>
                    <a:lstStyle/>
                    <a:p>
                      <a:pPr algn="ctr" fontAlgn="ctr"/>
                      <a:r>
                        <a:rPr lang="en-US" sz="800" dirty="0">
                          <a:effectLst/>
                        </a:rPr>
                        <a:t>column</a:t>
                      </a:r>
                    </a:p>
                  </a:txBody>
                  <a:tcPr marL="76200" marR="76200" marT="38100" marB="38100" anchor="ctr"/>
                </a:tc>
                <a:tc>
                  <a:txBody>
                    <a:bodyPr/>
                    <a:lstStyle/>
                    <a:p>
                      <a:pPr algn="ctr" fontAlgn="ctr"/>
                      <a:r>
                        <a:rPr lang="en-US" sz="800">
                          <a:effectLst/>
                        </a:rPr>
                        <a:t>entries</a:t>
                      </a:r>
                    </a:p>
                  </a:txBody>
                  <a:tcPr marL="76200" marR="76200" marT="38100" marB="38100" anchor="ctr"/>
                </a:tc>
                <a:tc>
                  <a:txBody>
                    <a:bodyPr/>
                    <a:lstStyle/>
                    <a:p>
                      <a:pPr algn="ctr" fontAlgn="ctr"/>
                      <a:r>
                        <a:rPr lang="en-US" sz="800">
                          <a:effectLst/>
                        </a:rPr>
                        <a:t>count distinct</a:t>
                      </a:r>
                    </a:p>
                  </a:txBody>
                  <a:tcPr marL="76200" marR="76200" marT="38100" marB="38100" anchor="ctr"/>
                </a:tc>
                <a:tc>
                  <a:txBody>
                    <a:bodyPr/>
                    <a:lstStyle/>
                    <a:p>
                      <a:pPr algn="ctr" fontAlgn="ctr"/>
                      <a:r>
                        <a:rPr lang="en-US" sz="800" dirty="0">
                          <a:effectLst/>
                        </a:rPr>
                        <a:t>most_freq</a:t>
                      </a:r>
                    </a:p>
                  </a:txBody>
                  <a:tcPr marL="76200" marR="76200" marT="38100" marB="38100" anchor="ctr"/>
                </a:tc>
                <a:tc>
                  <a:txBody>
                    <a:bodyPr/>
                    <a:lstStyle/>
                    <a:p>
                      <a:pPr algn="ctr" fontAlgn="ctr"/>
                      <a:r>
                        <a:rPr lang="en-US" sz="800" dirty="0">
                          <a:effectLst/>
                        </a:rPr>
                        <a:t>num freq</a:t>
                      </a:r>
                    </a:p>
                  </a:txBody>
                  <a:tcPr marL="76200" marR="76200" marT="38100" marB="38100" anchor="ctr"/>
                </a:tc>
                <a:tc>
                  <a:txBody>
                    <a:bodyPr/>
                    <a:lstStyle/>
                    <a:p>
                      <a:pPr algn="ctr" fontAlgn="ctr"/>
                      <a:r>
                        <a:rPr lang="en-US" sz="800">
                          <a:effectLst/>
                        </a:rPr>
                        <a:t>null values</a:t>
                      </a:r>
                    </a:p>
                  </a:txBody>
                  <a:tcPr marL="76200" marR="76200" marT="38100" marB="38100" anchor="ctr"/>
                </a:tc>
                <a:tc>
                  <a:txBody>
                    <a:bodyPr/>
                    <a:lstStyle/>
                    <a:p>
                      <a:pPr algn="ctr" fontAlgn="ctr"/>
                      <a:r>
                        <a:rPr lang="en-US" sz="800">
                          <a:effectLst/>
                        </a:rPr>
                        <a:t>dtype</a:t>
                      </a:r>
                    </a:p>
                  </a:txBody>
                  <a:tcPr marL="76200" marR="76200" marT="38100" marB="38100" anchor="ctr"/>
                </a:tc>
                <a:tc>
                  <a:txBody>
                    <a:bodyPr/>
                    <a:lstStyle/>
                    <a:p>
                      <a:pPr algn="ctr" fontAlgn="ctr"/>
                      <a:r>
                        <a:rPr lang="en-US" sz="800">
                          <a:effectLst/>
                        </a:rPr>
                        <a:t>mean</a:t>
                      </a:r>
                    </a:p>
                  </a:txBody>
                  <a:tcPr marL="76200" marR="76200" marT="38100" marB="38100" anchor="ctr"/>
                </a:tc>
                <a:tc>
                  <a:txBody>
                    <a:bodyPr/>
                    <a:lstStyle/>
                    <a:p>
                      <a:pPr algn="ctr" fontAlgn="ctr"/>
                      <a:r>
                        <a:rPr lang="en-US" sz="800">
                          <a:effectLst/>
                        </a:rPr>
                        <a:t>std</a:t>
                      </a:r>
                    </a:p>
                  </a:txBody>
                  <a:tcPr marL="76200" marR="76200" marT="38100" marB="38100" anchor="ctr"/>
                </a:tc>
                <a:tc>
                  <a:txBody>
                    <a:bodyPr/>
                    <a:lstStyle/>
                    <a:p>
                      <a:pPr algn="ctr" fontAlgn="ctr"/>
                      <a:r>
                        <a:rPr lang="en-US" sz="800">
                          <a:effectLst/>
                        </a:rPr>
                        <a:t>min</a:t>
                      </a:r>
                    </a:p>
                  </a:txBody>
                  <a:tcPr marL="76200" marR="76200" marT="38100" marB="38100" anchor="ctr"/>
                </a:tc>
                <a:tc>
                  <a:txBody>
                    <a:bodyPr/>
                    <a:lstStyle/>
                    <a:p>
                      <a:pPr algn="ctr" fontAlgn="ctr"/>
                      <a:r>
                        <a:rPr lang="en-US" sz="800">
                          <a:effectLst/>
                        </a:rPr>
                        <a:t>25%</a:t>
                      </a:r>
                    </a:p>
                  </a:txBody>
                  <a:tcPr marL="76200" marR="76200" marT="38100" marB="38100" anchor="ctr"/>
                </a:tc>
                <a:tc>
                  <a:txBody>
                    <a:bodyPr/>
                    <a:lstStyle/>
                    <a:p>
                      <a:pPr algn="ctr" fontAlgn="ctr"/>
                      <a:r>
                        <a:rPr lang="en-US" sz="800">
                          <a:effectLst/>
                        </a:rPr>
                        <a:t>50%</a:t>
                      </a:r>
                    </a:p>
                  </a:txBody>
                  <a:tcPr marL="76200" marR="76200" marT="38100" marB="38100" anchor="ctr"/>
                </a:tc>
                <a:tc>
                  <a:txBody>
                    <a:bodyPr/>
                    <a:lstStyle/>
                    <a:p>
                      <a:pPr algn="ctr" fontAlgn="ctr"/>
                      <a:r>
                        <a:rPr lang="en-US" sz="800">
                          <a:effectLst/>
                        </a:rPr>
                        <a:t>75%</a:t>
                      </a:r>
                    </a:p>
                  </a:txBody>
                  <a:tcPr marL="76200" marR="76200" marT="38100" marB="38100" anchor="ctr"/>
                </a:tc>
                <a:tc>
                  <a:txBody>
                    <a:bodyPr/>
                    <a:lstStyle/>
                    <a:p>
                      <a:pPr algn="ctr" fontAlgn="ctr"/>
                      <a:r>
                        <a:rPr lang="en-US" sz="800">
                          <a:effectLst/>
                        </a:rPr>
                        <a:t>max</a:t>
                      </a:r>
                    </a:p>
                  </a:txBody>
                  <a:tcPr marL="76200" marR="76200" marT="38100" marB="38100" anchor="ctr"/>
                </a:tc>
                <a:extLst>
                  <a:ext uri="{0D108BD9-81ED-4DB2-BD59-A6C34878D82A}">
                    <a16:rowId xmlns:a16="http://schemas.microsoft.com/office/drawing/2014/main" val="4113120213"/>
                  </a:ext>
                </a:extLst>
              </a:tr>
              <a:tr h="683867">
                <a:tc>
                  <a:txBody>
                    <a:bodyPr/>
                    <a:lstStyle/>
                    <a:p>
                      <a:pPr algn="ctr"/>
                      <a:r>
                        <a:rPr lang="en-US" sz="800" dirty="0">
                          <a:effectLst/>
                        </a:rPr>
                        <a:t>order_id</a:t>
                      </a:r>
                    </a:p>
                  </a:txBody>
                  <a:tcPr marL="76200" marR="76200" marT="38100" marB="38100" anchor="ctr"/>
                </a:tc>
                <a:tc>
                  <a:txBody>
                    <a:bodyPr/>
                    <a:lstStyle/>
                    <a:p>
                      <a:pPr algn="ctr"/>
                      <a:r>
                        <a:rPr lang="en-US" sz="800">
                          <a:effectLst/>
                        </a:rPr>
                        <a:t>112650</a:t>
                      </a:r>
                    </a:p>
                  </a:txBody>
                  <a:tcPr marL="76200" marR="76200" marT="38100" marB="38100" anchor="ctr"/>
                </a:tc>
                <a:tc>
                  <a:txBody>
                    <a:bodyPr/>
                    <a:lstStyle/>
                    <a:p>
                      <a:pPr algn="ctr"/>
                      <a:r>
                        <a:rPr lang="en-US" sz="800">
                          <a:effectLst/>
                        </a:rPr>
                        <a:t>98666</a:t>
                      </a:r>
                    </a:p>
                  </a:txBody>
                  <a:tcPr marL="76200" marR="76200" marT="38100" marB="38100" anchor="ctr"/>
                </a:tc>
                <a:tc>
                  <a:txBody>
                    <a:bodyPr/>
                    <a:lstStyle/>
                    <a:p>
                      <a:pPr algn="ctr"/>
                      <a:r>
                        <a:rPr lang="en-US" sz="800">
                          <a:effectLst/>
                        </a:rPr>
                        <a:t>8272b63d03f5f79c56e9e4120aec44ef</a:t>
                      </a:r>
                    </a:p>
                  </a:txBody>
                  <a:tcPr marL="76200" marR="76200" marT="38100" marB="38100" anchor="ctr"/>
                </a:tc>
                <a:tc>
                  <a:txBody>
                    <a:bodyPr/>
                    <a:lstStyle/>
                    <a:p>
                      <a:pPr algn="ctr"/>
                      <a:r>
                        <a:rPr lang="en-US" sz="800">
                          <a:effectLst/>
                        </a:rPr>
                        <a:t>21</a:t>
                      </a:r>
                    </a:p>
                  </a:txBody>
                  <a:tcPr marL="76200" marR="76200" marT="38100" marB="38100" anchor="ctr"/>
                </a:tc>
                <a:tc>
                  <a:txBody>
                    <a:bodyPr/>
                    <a:lstStyle/>
                    <a:p>
                      <a:pPr algn="ctr"/>
                      <a:r>
                        <a:rPr lang="en-US" sz="800">
                          <a:effectLst/>
                        </a:rPr>
                        <a:t>0</a:t>
                      </a:r>
                    </a:p>
                  </a:txBody>
                  <a:tcPr marL="76200" marR="76200" marT="38100" marB="38100" anchor="ctr"/>
                </a:tc>
                <a:tc>
                  <a:txBody>
                    <a:bodyPr/>
                    <a:lstStyle/>
                    <a:p>
                      <a:pPr algn="ctr"/>
                      <a:r>
                        <a:rPr lang="en-US" sz="800">
                          <a:effectLst/>
                        </a:rPr>
                        <a:t>object</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extLst>
                  <a:ext uri="{0D108BD9-81ED-4DB2-BD59-A6C34878D82A}">
                    <a16:rowId xmlns:a16="http://schemas.microsoft.com/office/drawing/2014/main" val="584692675"/>
                  </a:ext>
                </a:extLst>
              </a:tr>
              <a:tr h="683867">
                <a:tc>
                  <a:txBody>
                    <a:bodyPr/>
                    <a:lstStyle/>
                    <a:p>
                      <a:pPr algn="ctr"/>
                      <a:r>
                        <a:rPr lang="en-US" sz="800" dirty="0">
                          <a:effectLst/>
                        </a:rPr>
                        <a:t>product_id</a:t>
                      </a:r>
                    </a:p>
                  </a:txBody>
                  <a:tcPr marL="76200" marR="76200" marT="38100" marB="38100" anchor="ctr"/>
                </a:tc>
                <a:tc>
                  <a:txBody>
                    <a:bodyPr/>
                    <a:lstStyle/>
                    <a:p>
                      <a:pPr algn="ctr"/>
                      <a:r>
                        <a:rPr lang="en-US" sz="800">
                          <a:effectLst/>
                        </a:rPr>
                        <a:t>112650</a:t>
                      </a:r>
                    </a:p>
                  </a:txBody>
                  <a:tcPr marL="76200" marR="76200" marT="38100" marB="38100" anchor="ctr"/>
                </a:tc>
                <a:tc>
                  <a:txBody>
                    <a:bodyPr/>
                    <a:lstStyle/>
                    <a:p>
                      <a:pPr algn="ctr"/>
                      <a:r>
                        <a:rPr lang="en-US" sz="800">
                          <a:effectLst/>
                        </a:rPr>
                        <a:t>32951</a:t>
                      </a:r>
                    </a:p>
                  </a:txBody>
                  <a:tcPr marL="76200" marR="76200" marT="38100" marB="38100" anchor="ctr"/>
                </a:tc>
                <a:tc>
                  <a:txBody>
                    <a:bodyPr/>
                    <a:lstStyle/>
                    <a:p>
                      <a:pPr algn="ctr"/>
                      <a:r>
                        <a:rPr lang="en-US" sz="800">
                          <a:effectLst/>
                        </a:rPr>
                        <a:t>aca2eb7d00ea1a7b8ebd4e68314663af</a:t>
                      </a:r>
                    </a:p>
                  </a:txBody>
                  <a:tcPr marL="76200" marR="76200" marT="38100" marB="38100" anchor="ctr"/>
                </a:tc>
                <a:tc>
                  <a:txBody>
                    <a:bodyPr/>
                    <a:lstStyle/>
                    <a:p>
                      <a:pPr algn="ctr"/>
                      <a:r>
                        <a:rPr lang="en-US" sz="800">
                          <a:effectLst/>
                        </a:rPr>
                        <a:t>527</a:t>
                      </a:r>
                    </a:p>
                  </a:txBody>
                  <a:tcPr marL="76200" marR="76200" marT="38100" marB="38100" anchor="ctr"/>
                </a:tc>
                <a:tc>
                  <a:txBody>
                    <a:bodyPr/>
                    <a:lstStyle/>
                    <a:p>
                      <a:pPr algn="ctr"/>
                      <a:r>
                        <a:rPr lang="en-US" sz="800">
                          <a:effectLst/>
                        </a:rPr>
                        <a:t>0</a:t>
                      </a:r>
                    </a:p>
                  </a:txBody>
                  <a:tcPr marL="76200" marR="76200" marT="38100" marB="38100" anchor="ctr"/>
                </a:tc>
                <a:tc>
                  <a:txBody>
                    <a:bodyPr/>
                    <a:lstStyle/>
                    <a:p>
                      <a:pPr algn="ctr"/>
                      <a:r>
                        <a:rPr lang="en-US" sz="800">
                          <a:effectLst/>
                        </a:rPr>
                        <a:t>object</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extLst>
                  <a:ext uri="{0D108BD9-81ED-4DB2-BD59-A6C34878D82A}">
                    <a16:rowId xmlns:a16="http://schemas.microsoft.com/office/drawing/2014/main" val="206252755"/>
                  </a:ext>
                </a:extLst>
              </a:tr>
              <a:tr h="683867">
                <a:tc>
                  <a:txBody>
                    <a:bodyPr/>
                    <a:lstStyle/>
                    <a:p>
                      <a:pPr algn="ctr"/>
                      <a:r>
                        <a:rPr lang="en-US" sz="800" dirty="0">
                          <a:effectLst/>
                        </a:rPr>
                        <a:t>seller_id</a:t>
                      </a:r>
                    </a:p>
                  </a:txBody>
                  <a:tcPr marL="76200" marR="76200" marT="38100" marB="38100" anchor="ctr"/>
                </a:tc>
                <a:tc>
                  <a:txBody>
                    <a:bodyPr/>
                    <a:lstStyle/>
                    <a:p>
                      <a:pPr algn="ctr"/>
                      <a:r>
                        <a:rPr lang="en-US" sz="800">
                          <a:effectLst/>
                        </a:rPr>
                        <a:t>112650</a:t>
                      </a:r>
                    </a:p>
                  </a:txBody>
                  <a:tcPr marL="76200" marR="76200" marT="38100" marB="38100" anchor="ctr"/>
                </a:tc>
                <a:tc>
                  <a:txBody>
                    <a:bodyPr/>
                    <a:lstStyle/>
                    <a:p>
                      <a:pPr algn="ctr"/>
                      <a:r>
                        <a:rPr lang="en-US" sz="800">
                          <a:effectLst/>
                        </a:rPr>
                        <a:t>3095</a:t>
                      </a:r>
                    </a:p>
                  </a:txBody>
                  <a:tcPr marL="76200" marR="76200" marT="38100" marB="38100" anchor="ctr"/>
                </a:tc>
                <a:tc>
                  <a:txBody>
                    <a:bodyPr/>
                    <a:lstStyle/>
                    <a:p>
                      <a:pPr algn="ctr"/>
                      <a:r>
                        <a:rPr lang="en-US" sz="800">
                          <a:effectLst/>
                        </a:rPr>
                        <a:t>6560211a19b47992c3666cc44a7e94c0</a:t>
                      </a:r>
                    </a:p>
                  </a:txBody>
                  <a:tcPr marL="76200" marR="76200" marT="38100" marB="38100" anchor="ctr"/>
                </a:tc>
                <a:tc>
                  <a:txBody>
                    <a:bodyPr/>
                    <a:lstStyle/>
                    <a:p>
                      <a:pPr algn="ctr"/>
                      <a:r>
                        <a:rPr lang="en-US" sz="800">
                          <a:effectLst/>
                        </a:rPr>
                        <a:t>2033</a:t>
                      </a:r>
                    </a:p>
                  </a:txBody>
                  <a:tcPr marL="76200" marR="76200" marT="38100" marB="38100" anchor="ctr"/>
                </a:tc>
                <a:tc>
                  <a:txBody>
                    <a:bodyPr/>
                    <a:lstStyle/>
                    <a:p>
                      <a:pPr algn="ctr"/>
                      <a:r>
                        <a:rPr lang="en-US" sz="800">
                          <a:effectLst/>
                        </a:rPr>
                        <a:t>0</a:t>
                      </a:r>
                    </a:p>
                  </a:txBody>
                  <a:tcPr marL="76200" marR="76200" marT="38100" marB="38100" anchor="ctr"/>
                </a:tc>
                <a:tc>
                  <a:txBody>
                    <a:bodyPr/>
                    <a:lstStyle/>
                    <a:p>
                      <a:pPr algn="ctr"/>
                      <a:r>
                        <a:rPr lang="en-US" sz="800">
                          <a:effectLst/>
                        </a:rPr>
                        <a:t>object</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dirty="0">
                          <a:effectLst/>
                        </a:rPr>
                        <a:t>nan</a:t>
                      </a:r>
                    </a:p>
                  </a:txBody>
                  <a:tcPr marL="76200" marR="76200" marT="38100" marB="38100" anchor="ctr"/>
                </a:tc>
                <a:extLst>
                  <a:ext uri="{0D108BD9-81ED-4DB2-BD59-A6C34878D82A}">
                    <a16:rowId xmlns:a16="http://schemas.microsoft.com/office/drawing/2014/main" val="3696316708"/>
                  </a:ext>
                </a:extLst>
              </a:tr>
              <a:tr h="562133">
                <a:tc>
                  <a:txBody>
                    <a:bodyPr/>
                    <a:lstStyle/>
                    <a:p>
                      <a:pPr algn="ctr"/>
                      <a:r>
                        <a:rPr lang="en-US" sz="800" dirty="0">
                          <a:effectLst/>
                        </a:rPr>
                        <a:t>shipping_limit_date</a:t>
                      </a:r>
                    </a:p>
                  </a:txBody>
                  <a:tcPr marL="76200" marR="76200" marT="38100" marB="38100" anchor="ctr"/>
                </a:tc>
                <a:tc>
                  <a:txBody>
                    <a:bodyPr/>
                    <a:lstStyle/>
                    <a:p>
                      <a:pPr algn="ctr"/>
                      <a:r>
                        <a:rPr lang="en-US" sz="800">
                          <a:effectLst/>
                        </a:rPr>
                        <a:t>112650</a:t>
                      </a:r>
                    </a:p>
                  </a:txBody>
                  <a:tcPr marL="76200" marR="76200" marT="38100" marB="38100" anchor="ctr"/>
                </a:tc>
                <a:tc>
                  <a:txBody>
                    <a:bodyPr/>
                    <a:lstStyle/>
                    <a:p>
                      <a:pPr algn="ctr"/>
                      <a:r>
                        <a:rPr lang="en-US" sz="800">
                          <a:effectLst/>
                        </a:rPr>
                        <a:t>93318</a:t>
                      </a:r>
                    </a:p>
                  </a:txBody>
                  <a:tcPr marL="76200" marR="76200" marT="38100" marB="38100" anchor="ctr"/>
                </a:tc>
                <a:tc>
                  <a:txBody>
                    <a:bodyPr/>
                    <a:lstStyle/>
                    <a:p>
                      <a:pPr algn="ctr"/>
                      <a:r>
                        <a:rPr lang="en-US" sz="800">
                          <a:effectLst/>
                        </a:rPr>
                        <a:t>2017-07-21 18:25:23</a:t>
                      </a:r>
                    </a:p>
                  </a:txBody>
                  <a:tcPr marL="76200" marR="76200" marT="38100" marB="38100" anchor="ctr"/>
                </a:tc>
                <a:tc>
                  <a:txBody>
                    <a:bodyPr/>
                    <a:lstStyle/>
                    <a:p>
                      <a:pPr algn="ctr"/>
                      <a:r>
                        <a:rPr lang="en-US" sz="800">
                          <a:effectLst/>
                        </a:rPr>
                        <a:t>21</a:t>
                      </a:r>
                    </a:p>
                  </a:txBody>
                  <a:tcPr marL="76200" marR="76200" marT="38100" marB="38100" anchor="ctr"/>
                </a:tc>
                <a:tc>
                  <a:txBody>
                    <a:bodyPr/>
                    <a:lstStyle/>
                    <a:p>
                      <a:pPr algn="ctr"/>
                      <a:r>
                        <a:rPr lang="en-US" sz="800">
                          <a:effectLst/>
                        </a:rPr>
                        <a:t>0</a:t>
                      </a:r>
                    </a:p>
                  </a:txBody>
                  <a:tcPr marL="76200" marR="76200" marT="38100" marB="38100" anchor="ctr"/>
                </a:tc>
                <a:tc>
                  <a:txBody>
                    <a:bodyPr/>
                    <a:lstStyle/>
                    <a:p>
                      <a:pPr algn="ctr"/>
                      <a:r>
                        <a:rPr lang="en-US" sz="800">
                          <a:effectLst/>
                        </a:rPr>
                        <a:t>object</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extLst>
                  <a:ext uri="{0D108BD9-81ED-4DB2-BD59-A6C34878D82A}">
                    <a16:rowId xmlns:a16="http://schemas.microsoft.com/office/drawing/2014/main" val="3007278227"/>
                  </a:ext>
                </a:extLst>
              </a:tr>
              <a:tr h="319138">
                <a:tc>
                  <a:txBody>
                    <a:bodyPr/>
                    <a:lstStyle/>
                    <a:p>
                      <a:pPr algn="ctr"/>
                      <a:r>
                        <a:rPr lang="en-US" sz="800" dirty="0">
                          <a:effectLst/>
                        </a:rPr>
                        <a:t>order_item_id</a:t>
                      </a:r>
                    </a:p>
                  </a:txBody>
                  <a:tcPr marL="76200" marR="76200" marT="38100" marB="38100" anchor="ctr"/>
                </a:tc>
                <a:tc>
                  <a:txBody>
                    <a:bodyPr/>
                    <a:lstStyle/>
                    <a:p>
                      <a:pPr algn="ctr"/>
                      <a:r>
                        <a:rPr lang="en-US" sz="800">
                          <a:effectLst/>
                        </a:rPr>
                        <a:t>112650</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0</a:t>
                      </a:r>
                    </a:p>
                  </a:txBody>
                  <a:tcPr marL="76200" marR="76200" marT="38100" marB="38100" anchor="ctr"/>
                </a:tc>
                <a:tc>
                  <a:txBody>
                    <a:bodyPr/>
                    <a:lstStyle/>
                    <a:p>
                      <a:pPr algn="ctr"/>
                      <a:r>
                        <a:rPr lang="en-US" sz="800">
                          <a:effectLst/>
                        </a:rPr>
                        <a:t>int64</a:t>
                      </a:r>
                    </a:p>
                  </a:txBody>
                  <a:tcPr marL="76200" marR="76200" marT="38100" marB="38100" anchor="ctr"/>
                </a:tc>
                <a:tc>
                  <a:txBody>
                    <a:bodyPr/>
                    <a:lstStyle/>
                    <a:p>
                      <a:pPr algn="ctr"/>
                      <a:r>
                        <a:rPr lang="en-US" sz="800">
                          <a:effectLst/>
                        </a:rPr>
                        <a:t>1</a:t>
                      </a:r>
                    </a:p>
                  </a:txBody>
                  <a:tcPr marL="76200" marR="76200" marT="38100" marB="38100" anchor="ctr"/>
                </a:tc>
                <a:tc>
                  <a:txBody>
                    <a:bodyPr/>
                    <a:lstStyle/>
                    <a:p>
                      <a:pPr algn="ctr"/>
                      <a:r>
                        <a:rPr lang="en-US" sz="800">
                          <a:effectLst/>
                        </a:rPr>
                        <a:t>1</a:t>
                      </a:r>
                    </a:p>
                  </a:txBody>
                  <a:tcPr marL="76200" marR="76200" marT="38100" marB="38100" anchor="ctr"/>
                </a:tc>
                <a:tc>
                  <a:txBody>
                    <a:bodyPr/>
                    <a:lstStyle/>
                    <a:p>
                      <a:pPr algn="ctr"/>
                      <a:r>
                        <a:rPr lang="en-US" sz="800">
                          <a:effectLst/>
                        </a:rPr>
                        <a:t>1</a:t>
                      </a:r>
                    </a:p>
                  </a:txBody>
                  <a:tcPr marL="76200" marR="76200" marT="38100" marB="38100" anchor="ctr"/>
                </a:tc>
                <a:tc>
                  <a:txBody>
                    <a:bodyPr/>
                    <a:lstStyle/>
                    <a:p>
                      <a:pPr algn="ctr"/>
                      <a:r>
                        <a:rPr lang="en-US" sz="800">
                          <a:effectLst/>
                        </a:rPr>
                        <a:t>1</a:t>
                      </a:r>
                    </a:p>
                  </a:txBody>
                  <a:tcPr marL="76200" marR="76200" marT="38100" marB="38100" anchor="ctr"/>
                </a:tc>
                <a:tc>
                  <a:txBody>
                    <a:bodyPr/>
                    <a:lstStyle/>
                    <a:p>
                      <a:pPr algn="ctr"/>
                      <a:r>
                        <a:rPr lang="en-US" sz="800">
                          <a:effectLst/>
                        </a:rPr>
                        <a:t>1</a:t>
                      </a:r>
                    </a:p>
                  </a:txBody>
                  <a:tcPr marL="76200" marR="76200" marT="38100" marB="38100" anchor="ctr"/>
                </a:tc>
                <a:tc>
                  <a:txBody>
                    <a:bodyPr/>
                    <a:lstStyle/>
                    <a:p>
                      <a:pPr algn="ctr"/>
                      <a:r>
                        <a:rPr lang="en-US" sz="800">
                          <a:effectLst/>
                        </a:rPr>
                        <a:t>1</a:t>
                      </a:r>
                    </a:p>
                  </a:txBody>
                  <a:tcPr marL="76200" marR="76200" marT="38100" marB="38100" anchor="ctr"/>
                </a:tc>
                <a:tc>
                  <a:txBody>
                    <a:bodyPr/>
                    <a:lstStyle/>
                    <a:p>
                      <a:pPr algn="ctr"/>
                      <a:r>
                        <a:rPr lang="en-US" sz="800">
                          <a:effectLst/>
                        </a:rPr>
                        <a:t>21</a:t>
                      </a:r>
                    </a:p>
                  </a:txBody>
                  <a:tcPr marL="76200" marR="76200" marT="38100" marB="38100" anchor="ctr"/>
                </a:tc>
                <a:extLst>
                  <a:ext uri="{0D108BD9-81ED-4DB2-BD59-A6C34878D82A}">
                    <a16:rowId xmlns:a16="http://schemas.microsoft.com/office/drawing/2014/main" val="3706661895"/>
                  </a:ext>
                </a:extLst>
              </a:tr>
              <a:tr h="310852">
                <a:tc>
                  <a:txBody>
                    <a:bodyPr/>
                    <a:lstStyle/>
                    <a:p>
                      <a:pPr algn="ctr"/>
                      <a:r>
                        <a:rPr lang="en-US" sz="800" dirty="0">
                          <a:effectLst/>
                        </a:rPr>
                        <a:t>price</a:t>
                      </a:r>
                    </a:p>
                  </a:txBody>
                  <a:tcPr marL="76200" marR="76200" marT="38100" marB="38100" anchor="ctr"/>
                </a:tc>
                <a:tc>
                  <a:txBody>
                    <a:bodyPr/>
                    <a:lstStyle/>
                    <a:p>
                      <a:pPr algn="ctr"/>
                      <a:r>
                        <a:rPr lang="en-US" sz="800">
                          <a:effectLst/>
                        </a:rPr>
                        <a:t>112650</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0</a:t>
                      </a:r>
                    </a:p>
                  </a:txBody>
                  <a:tcPr marL="76200" marR="76200" marT="38100" marB="38100" anchor="ctr"/>
                </a:tc>
                <a:tc>
                  <a:txBody>
                    <a:bodyPr/>
                    <a:lstStyle/>
                    <a:p>
                      <a:pPr algn="ctr"/>
                      <a:r>
                        <a:rPr lang="en-US" sz="800">
                          <a:effectLst/>
                        </a:rPr>
                        <a:t>float64</a:t>
                      </a:r>
                    </a:p>
                  </a:txBody>
                  <a:tcPr marL="76200" marR="76200" marT="38100" marB="38100" anchor="ctr"/>
                </a:tc>
                <a:tc>
                  <a:txBody>
                    <a:bodyPr/>
                    <a:lstStyle/>
                    <a:p>
                      <a:pPr algn="ctr"/>
                      <a:r>
                        <a:rPr lang="en-US" sz="800">
                          <a:effectLst/>
                        </a:rPr>
                        <a:t>121</a:t>
                      </a:r>
                    </a:p>
                  </a:txBody>
                  <a:tcPr marL="76200" marR="76200" marT="38100" marB="38100" anchor="ctr"/>
                </a:tc>
                <a:tc>
                  <a:txBody>
                    <a:bodyPr/>
                    <a:lstStyle/>
                    <a:p>
                      <a:pPr algn="ctr"/>
                      <a:r>
                        <a:rPr lang="en-US" sz="800">
                          <a:effectLst/>
                        </a:rPr>
                        <a:t>184</a:t>
                      </a:r>
                    </a:p>
                  </a:txBody>
                  <a:tcPr marL="76200" marR="76200" marT="38100" marB="38100" anchor="ctr"/>
                </a:tc>
                <a:tc>
                  <a:txBody>
                    <a:bodyPr/>
                    <a:lstStyle/>
                    <a:p>
                      <a:pPr algn="ctr"/>
                      <a:r>
                        <a:rPr lang="en-US" sz="800">
                          <a:effectLst/>
                        </a:rPr>
                        <a:t>1</a:t>
                      </a:r>
                    </a:p>
                  </a:txBody>
                  <a:tcPr marL="76200" marR="76200" marT="38100" marB="38100" anchor="ctr"/>
                </a:tc>
                <a:tc>
                  <a:txBody>
                    <a:bodyPr/>
                    <a:lstStyle/>
                    <a:p>
                      <a:pPr algn="ctr"/>
                      <a:r>
                        <a:rPr lang="en-US" sz="800">
                          <a:effectLst/>
                        </a:rPr>
                        <a:t>40</a:t>
                      </a:r>
                    </a:p>
                  </a:txBody>
                  <a:tcPr marL="76200" marR="76200" marT="38100" marB="38100" anchor="ctr"/>
                </a:tc>
                <a:tc>
                  <a:txBody>
                    <a:bodyPr/>
                    <a:lstStyle/>
                    <a:p>
                      <a:pPr algn="ctr"/>
                      <a:r>
                        <a:rPr lang="en-US" sz="800">
                          <a:effectLst/>
                        </a:rPr>
                        <a:t>75</a:t>
                      </a:r>
                    </a:p>
                  </a:txBody>
                  <a:tcPr marL="76200" marR="76200" marT="38100" marB="38100" anchor="ctr"/>
                </a:tc>
                <a:tc>
                  <a:txBody>
                    <a:bodyPr/>
                    <a:lstStyle/>
                    <a:p>
                      <a:pPr algn="ctr"/>
                      <a:r>
                        <a:rPr lang="en-US" sz="800">
                          <a:effectLst/>
                        </a:rPr>
                        <a:t>135</a:t>
                      </a:r>
                    </a:p>
                  </a:txBody>
                  <a:tcPr marL="76200" marR="76200" marT="38100" marB="38100" anchor="ctr"/>
                </a:tc>
                <a:tc>
                  <a:txBody>
                    <a:bodyPr/>
                    <a:lstStyle/>
                    <a:p>
                      <a:pPr algn="ctr"/>
                      <a:r>
                        <a:rPr lang="en-US" sz="800">
                          <a:effectLst/>
                        </a:rPr>
                        <a:t>6735</a:t>
                      </a:r>
                    </a:p>
                  </a:txBody>
                  <a:tcPr marL="76200" marR="76200" marT="38100" marB="38100" anchor="ctr"/>
                </a:tc>
                <a:extLst>
                  <a:ext uri="{0D108BD9-81ED-4DB2-BD59-A6C34878D82A}">
                    <a16:rowId xmlns:a16="http://schemas.microsoft.com/office/drawing/2014/main" val="745690204"/>
                  </a:ext>
                </a:extLst>
              </a:tr>
              <a:tr h="319138">
                <a:tc>
                  <a:txBody>
                    <a:bodyPr/>
                    <a:lstStyle/>
                    <a:p>
                      <a:pPr algn="ctr"/>
                      <a:r>
                        <a:rPr lang="en-US" sz="800" dirty="0">
                          <a:effectLst/>
                        </a:rPr>
                        <a:t>freight_value</a:t>
                      </a:r>
                    </a:p>
                  </a:txBody>
                  <a:tcPr marL="76200" marR="76200" marT="38100" marB="38100" anchor="ctr"/>
                </a:tc>
                <a:tc>
                  <a:txBody>
                    <a:bodyPr/>
                    <a:lstStyle/>
                    <a:p>
                      <a:pPr algn="ctr"/>
                      <a:r>
                        <a:rPr lang="en-US" sz="800">
                          <a:effectLst/>
                        </a:rPr>
                        <a:t>112650</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nan</a:t>
                      </a:r>
                    </a:p>
                  </a:txBody>
                  <a:tcPr marL="76200" marR="76200" marT="38100" marB="38100" anchor="ctr"/>
                </a:tc>
                <a:tc>
                  <a:txBody>
                    <a:bodyPr/>
                    <a:lstStyle/>
                    <a:p>
                      <a:pPr algn="ctr"/>
                      <a:r>
                        <a:rPr lang="en-US" sz="800">
                          <a:effectLst/>
                        </a:rPr>
                        <a:t>0</a:t>
                      </a:r>
                    </a:p>
                  </a:txBody>
                  <a:tcPr marL="76200" marR="76200" marT="38100" marB="38100" anchor="ctr"/>
                </a:tc>
                <a:tc>
                  <a:txBody>
                    <a:bodyPr/>
                    <a:lstStyle/>
                    <a:p>
                      <a:pPr algn="ctr"/>
                      <a:r>
                        <a:rPr lang="en-US" sz="800">
                          <a:effectLst/>
                        </a:rPr>
                        <a:t>float64</a:t>
                      </a:r>
                    </a:p>
                  </a:txBody>
                  <a:tcPr marL="76200" marR="76200" marT="38100" marB="38100" anchor="ctr"/>
                </a:tc>
                <a:tc>
                  <a:txBody>
                    <a:bodyPr/>
                    <a:lstStyle/>
                    <a:p>
                      <a:pPr algn="ctr"/>
                      <a:r>
                        <a:rPr lang="en-US" sz="800">
                          <a:effectLst/>
                        </a:rPr>
                        <a:t>20</a:t>
                      </a:r>
                    </a:p>
                  </a:txBody>
                  <a:tcPr marL="76200" marR="76200" marT="38100" marB="38100" anchor="ctr"/>
                </a:tc>
                <a:tc>
                  <a:txBody>
                    <a:bodyPr/>
                    <a:lstStyle/>
                    <a:p>
                      <a:pPr algn="ctr"/>
                      <a:r>
                        <a:rPr lang="en-US" sz="800">
                          <a:effectLst/>
                        </a:rPr>
                        <a:t>16</a:t>
                      </a:r>
                    </a:p>
                  </a:txBody>
                  <a:tcPr marL="76200" marR="76200" marT="38100" marB="38100" anchor="ctr"/>
                </a:tc>
                <a:tc>
                  <a:txBody>
                    <a:bodyPr/>
                    <a:lstStyle/>
                    <a:p>
                      <a:pPr algn="ctr"/>
                      <a:r>
                        <a:rPr lang="en-US" sz="800">
                          <a:effectLst/>
                        </a:rPr>
                        <a:t>0</a:t>
                      </a:r>
                    </a:p>
                  </a:txBody>
                  <a:tcPr marL="76200" marR="76200" marT="38100" marB="38100" anchor="ctr"/>
                </a:tc>
                <a:tc>
                  <a:txBody>
                    <a:bodyPr/>
                    <a:lstStyle/>
                    <a:p>
                      <a:pPr algn="ctr"/>
                      <a:r>
                        <a:rPr lang="en-US" sz="800">
                          <a:effectLst/>
                        </a:rPr>
                        <a:t>13</a:t>
                      </a:r>
                    </a:p>
                  </a:txBody>
                  <a:tcPr marL="76200" marR="76200" marT="38100" marB="38100" anchor="ctr"/>
                </a:tc>
                <a:tc>
                  <a:txBody>
                    <a:bodyPr/>
                    <a:lstStyle/>
                    <a:p>
                      <a:pPr algn="ctr"/>
                      <a:r>
                        <a:rPr lang="en-US" sz="800">
                          <a:effectLst/>
                        </a:rPr>
                        <a:t>16</a:t>
                      </a:r>
                    </a:p>
                  </a:txBody>
                  <a:tcPr marL="76200" marR="76200" marT="38100" marB="38100" anchor="ctr"/>
                </a:tc>
                <a:tc>
                  <a:txBody>
                    <a:bodyPr/>
                    <a:lstStyle/>
                    <a:p>
                      <a:pPr algn="ctr"/>
                      <a:r>
                        <a:rPr lang="en-US" sz="800">
                          <a:effectLst/>
                        </a:rPr>
                        <a:t>21</a:t>
                      </a:r>
                    </a:p>
                  </a:txBody>
                  <a:tcPr marL="76200" marR="76200" marT="38100" marB="38100" anchor="ctr"/>
                </a:tc>
                <a:tc>
                  <a:txBody>
                    <a:bodyPr/>
                    <a:lstStyle/>
                    <a:p>
                      <a:pPr algn="ctr"/>
                      <a:r>
                        <a:rPr lang="en-US" sz="800" dirty="0">
                          <a:effectLst/>
                        </a:rPr>
                        <a:t>410</a:t>
                      </a:r>
                    </a:p>
                  </a:txBody>
                  <a:tcPr marL="76200" marR="76200" marT="38100" marB="38100" anchor="ctr"/>
                </a:tc>
                <a:extLst>
                  <a:ext uri="{0D108BD9-81ED-4DB2-BD59-A6C34878D82A}">
                    <a16:rowId xmlns:a16="http://schemas.microsoft.com/office/drawing/2014/main" val="2292707387"/>
                  </a:ext>
                </a:extLst>
              </a:tr>
            </a:tbl>
          </a:graphicData>
        </a:graphic>
      </p:graphicFrame>
      <p:grpSp>
        <p:nvGrpSpPr>
          <p:cNvPr id="43" name="Group 42">
            <a:extLst>
              <a:ext uri="{FF2B5EF4-FFF2-40B4-BE49-F238E27FC236}">
                <a16:creationId xmlns:a16="http://schemas.microsoft.com/office/drawing/2014/main" id="{C23F535B-2469-C671-D00F-A59451FEA653}"/>
              </a:ext>
            </a:extLst>
          </p:cNvPr>
          <p:cNvGrpSpPr/>
          <p:nvPr/>
        </p:nvGrpSpPr>
        <p:grpSpPr>
          <a:xfrm>
            <a:off x="9510920" y="657225"/>
            <a:ext cx="2412103" cy="727204"/>
            <a:chOff x="9510920" y="657225"/>
            <a:chExt cx="2412103" cy="727204"/>
          </a:xfrm>
          <a:effectLst>
            <a:outerShdw blurRad="50800" dist="38100" dir="2700000" algn="tl" rotWithShape="0">
              <a:prstClr val="black">
                <a:alpha val="40000"/>
              </a:prstClr>
            </a:outerShdw>
          </a:effectLst>
        </p:grpSpPr>
        <p:sp>
          <p:nvSpPr>
            <p:cNvPr id="22" name="Callout: Left Arrow 21">
              <a:extLst>
                <a:ext uri="{FF2B5EF4-FFF2-40B4-BE49-F238E27FC236}">
                  <a16:creationId xmlns:a16="http://schemas.microsoft.com/office/drawing/2014/main" id="{5A88768A-4B87-6A37-8D14-52B662749802}"/>
                </a:ext>
              </a:extLst>
            </p:cNvPr>
            <p:cNvSpPr/>
            <p:nvPr/>
          </p:nvSpPr>
          <p:spPr>
            <a:xfrm>
              <a:off x="9510920" y="657225"/>
              <a:ext cx="2271505" cy="727204"/>
            </a:xfrm>
            <a:prstGeom prst="leftArrowCallout">
              <a:avLst>
                <a:gd name="adj1" fmla="val 13286"/>
                <a:gd name="adj2" fmla="val 13991"/>
                <a:gd name="adj3" fmla="val 21096"/>
                <a:gd name="adj4" fmla="val 5730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br>
                <a:rPr lang="en-US" dirty="0">
                  <a:solidFill>
                    <a:srgbClr val="5F6368"/>
                  </a:solidFill>
                  <a:effectLst/>
                  <a:latin typeface="inherit"/>
                </a:rPr>
              </a:br>
              <a:endParaRPr lang="en-US" dirty="0"/>
            </a:p>
          </p:txBody>
        </p:sp>
        <p:sp>
          <p:nvSpPr>
            <p:cNvPr id="40" name="TextBox 39">
              <a:extLst>
                <a:ext uri="{FF2B5EF4-FFF2-40B4-BE49-F238E27FC236}">
                  <a16:creationId xmlns:a16="http://schemas.microsoft.com/office/drawing/2014/main" id="{DCBA6C32-6293-8001-34C2-8CEA02FEF674}"/>
                </a:ext>
              </a:extLst>
            </p:cNvPr>
            <p:cNvSpPr txBox="1"/>
            <p:nvPr/>
          </p:nvSpPr>
          <p:spPr>
            <a:xfrm>
              <a:off x="10646672" y="757757"/>
              <a:ext cx="1276351" cy="461665"/>
            </a:xfrm>
            <a:prstGeom prst="rect">
              <a:avLst/>
            </a:prstGeom>
            <a:noFill/>
          </p:spPr>
          <p:txBody>
            <a:bodyPr wrap="square" rtlCol="0">
              <a:spAutoFit/>
            </a:bodyPr>
            <a:lstStyle/>
            <a:p>
              <a:pPr algn="l" fontAlgn="base"/>
              <a:r>
                <a:rPr lang="en-US" sz="1200" b="0" dirty="0">
                  <a:solidFill>
                    <a:schemeClr val="bg1"/>
                  </a:solidFill>
                  <a:effectLst/>
                  <a:latin typeface="inherit"/>
                </a:rPr>
                <a:t>order unique identifier</a:t>
              </a:r>
            </a:p>
          </p:txBody>
        </p:sp>
      </p:grpSp>
      <p:grpSp>
        <p:nvGrpSpPr>
          <p:cNvPr id="44" name="Group 43">
            <a:extLst>
              <a:ext uri="{FF2B5EF4-FFF2-40B4-BE49-F238E27FC236}">
                <a16:creationId xmlns:a16="http://schemas.microsoft.com/office/drawing/2014/main" id="{24F84040-161A-59A9-7AE7-9D0BFAB36BF0}"/>
              </a:ext>
            </a:extLst>
          </p:cNvPr>
          <p:cNvGrpSpPr/>
          <p:nvPr/>
        </p:nvGrpSpPr>
        <p:grpSpPr>
          <a:xfrm>
            <a:off x="9504551" y="1488161"/>
            <a:ext cx="2271505" cy="769441"/>
            <a:chOff x="9510920" y="631314"/>
            <a:chExt cx="2271505" cy="769441"/>
          </a:xfrm>
          <a:effectLst>
            <a:outerShdw blurRad="50800" dist="38100" dir="2700000" algn="tl" rotWithShape="0">
              <a:prstClr val="black">
                <a:alpha val="40000"/>
              </a:prstClr>
            </a:outerShdw>
          </a:effectLst>
        </p:grpSpPr>
        <p:sp>
          <p:nvSpPr>
            <p:cNvPr id="46" name="Callout: Left Arrow 45">
              <a:extLst>
                <a:ext uri="{FF2B5EF4-FFF2-40B4-BE49-F238E27FC236}">
                  <a16:creationId xmlns:a16="http://schemas.microsoft.com/office/drawing/2014/main" id="{42052E14-813B-AE8E-D2D1-C2865F9B7D30}"/>
                </a:ext>
              </a:extLst>
            </p:cNvPr>
            <p:cNvSpPr/>
            <p:nvPr/>
          </p:nvSpPr>
          <p:spPr>
            <a:xfrm>
              <a:off x="9510920" y="657225"/>
              <a:ext cx="2271505" cy="727204"/>
            </a:xfrm>
            <a:prstGeom prst="leftArrowCallout">
              <a:avLst>
                <a:gd name="adj1" fmla="val 13286"/>
                <a:gd name="adj2" fmla="val 13991"/>
                <a:gd name="adj3" fmla="val 21096"/>
                <a:gd name="adj4" fmla="val 5730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br>
                <a:rPr lang="en-US" dirty="0">
                  <a:solidFill>
                    <a:srgbClr val="5F6368"/>
                  </a:solidFill>
                  <a:effectLst/>
                  <a:latin typeface="inherit"/>
                </a:rPr>
              </a:br>
              <a:endParaRPr lang="en-US" dirty="0"/>
            </a:p>
          </p:txBody>
        </p:sp>
        <p:sp>
          <p:nvSpPr>
            <p:cNvPr id="47" name="TextBox 46">
              <a:extLst>
                <a:ext uri="{FF2B5EF4-FFF2-40B4-BE49-F238E27FC236}">
                  <a16:creationId xmlns:a16="http://schemas.microsoft.com/office/drawing/2014/main" id="{2C4A8F26-C8FE-DAB3-9DDF-67431BD3ABD7}"/>
                </a:ext>
              </a:extLst>
            </p:cNvPr>
            <p:cNvSpPr txBox="1"/>
            <p:nvPr/>
          </p:nvSpPr>
          <p:spPr>
            <a:xfrm>
              <a:off x="10499705" y="631314"/>
              <a:ext cx="1282720" cy="769441"/>
            </a:xfrm>
            <a:prstGeom prst="rect">
              <a:avLst/>
            </a:prstGeom>
            <a:noFill/>
          </p:spPr>
          <p:txBody>
            <a:bodyPr wrap="square" rtlCol="0">
              <a:spAutoFit/>
            </a:bodyPr>
            <a:lstStyle/>
            <a:p>
              <a:pPr algn="l" fontAlgn="base"/>
              <a:r>
                <a:rPr lang="en-US" sz="1100" b="0" i="0" dirty="0">
                  <a:solidFill>
                    <a:schemeClr val="bg1"/>
                  </a:solidFill>
                  <a:effectLst/>
                  <a:latin typeface="Inter"/>
                </a:rPr>
                <a:t>sequential number identifying number of items included in the same order</a:t>
              </a:r>
              <a:endParaRPr lang="en-US" sz="1100" b="0" dirty="0">
                <a:solidFill>
                  <a:schemeClr val="bg1"/>
                </a:solidFill>
                <a:effectLst/>
                <a:latin typeface="inherit"/>
              </a:endParaRPr>
            </a:p>
          </p:txBody>
        </p:sp>
      </p:grpSp>
      <p:grpSp>
        <p:nvGrpSpPr>
          <p:cNvPr id="48" name="Group 47">
            <a:extLst>
              <a:ext uri="{FF2B5EF4-FFF2-40B4-BE49-F238E27FC236}">
                <a16:creationId xmlns:a16="http://schemas.microsoft.com/office/drawing/2014/main" id="{0C5ECC79-D0A1-A972-6B59-9C4C6C24D301}"/>
              </a:ext>
            </a:extLst>
          </p:cNvPr>
          <p:cNvGrpSpPr/>
          <p:nvPr/>
        </p:nvGrpSpPr>
        <p:grpSpPr>
          <a:xfrm>
            <a:off x="9493864" y="2361334"/>
            <a:ext cx="2390369" cy="727204"/>
            <a:chOff x="9510920" y="657225"/>
            <a:chExt cx="2390369" cy="727204"/>
          </a:xfrm>
          <a:effectLst>
            <a:outerShdw blurRad="50800" dist="38100" dir="2700000" algn="tl" rotWithShape="0">
              <a:prstClr val="black">
                <a:alpha val="40000"/>
              </a:prstClr>
            </a:outerShdw>
          </a:effectLst>
        </p:grpSpPr>
        <p:sp>
          <p:nvSpPr>
            <p:cNvPr id="49" name="Callout: Left Arrow 48">
              <a:extLst>
                <a:ext uri="{FF2B5EF4-FFF2-40B4-BE49-F238E27FC236}">
                  <a16:creationId xmlns:a16="http://schemas.microsoft.com/office/drawing/2014/main" id="{A49FBF91-70F8-59BD-B519-9B5938440869}"/>
                </a:ext>
              </a:extLst>
            </p:cNvPr>
            <p:cNvSpPr/>
            <p:nvPr/>
          </p:nvSpPr>
          <p:spPr>
            <a:xfrm>
              <a:off x="9510920" y="657225"/>
              <a:ext cx="2271505" cy="727204"/>
            </a:xfrm>
            <a:prstGeom prst="leftArrowCallout">
              <a:avLst>
                <a:gd name="adj1" fmla="val 13286"/>
                <a:gd name="adj2" fmla="val 13991"/>
                <a:gd name="adj3" fmla="val 21096"/>
                <a:gd name="adj4" fmla="val 5730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br>
                <a:rPr lang="en-US" dirty="0">
                  <a:solidFill>
                    <a:srgbClr val="5F6368"/>
                  </a:solidFill>
                  <a:effectLst/>
                  <a:latin typeface="inherit"/>
                </a:rPr>
              </a:br>
              <a:endParaRPr lang="en-US" dirty="0"/>
            </a:p>
          </p:txBody>
        </p:sp>
        <p:sp>
          <p:nvSpPr>
            <p:cNvPr id="50" name="TextBox 49">
              <a:extLst>
                <a:ext uri="{FF2B5EF4-FFF2-40B4-BE49-F238E27FC236}">
                  <a16:creationId xmlns:a16="http://schemas.microsoft.com/office/drawing/2014/main" id="{3C19F6BA-09D2-BA58-5D8E-0973C5BACC19}"/>
                </a:ext>
              </a:extLst>
            </p:cNvPr>
            <p:cNvSpPr txBox="1"/>
            <p:nvPr/>
          </p:nvSpPr>
          <p:spPr>
            <a:xfrm>
              <a:off x="10618569" y="738371"/>
              <a:ext cx="1282720" cy="461665"/>
            </a:xfrm>
            <a:prstGeom prst="rect">
              <a:avLst/>
            </a:prstGeom>
            <a:noFill/>
          </p:spPr>
          <p:txBody>
            <a:bodyPr wrap="square" rtlCol="0">
              <a:spAutoFit/>
            </a:bodyPr>
            <a:lstStyle/>
            <a:p>
              <a:pPr algn="l" fontAlgn="base"/>
              <a:r>
                <a:rPr lang="en-US" sz="1200" b="0" i="0" dirty="0">
                  <a:solidFill>
                    <a:schemeClr val="bg1"/>
                  </a:solidFill>
                  <a:effectLst/>
                  <a:latin typeface="Inter"/>
                </a:rPr>
                <a:t>product unique identifier</a:t>
              </a:r>
              <a:endParaRPr lang="en-US" sz="1200" b="0" dirty="0">
                <a:solidFill>
                  <a:schemeClr val="bg1"/>
                </a:solidFill>
                <a:effectLst/>
                <a:latin typeface="inherit"/>
              </a:endParaRPr>
            </a:p>
          </p:txBody>
        </p:sp>
      </p:grpSp>
      <p:grpSp>
        <p:nvGrpSpPr>
          <p:cNvPr id="51" name="Group 50">
            <a:extLst>
              <a:ext uri="{FF2B5EF4-FFF2-40B4-BE49-F238E27FC236}">
                <a16:creationId xmlns:a16="http://schemas.microsoft.com/office/drawing/2014/main" id="{0DD0F724-B43A-5982-9015-A5D6DBEC127E}"/>
              </a:ext>
            </a:extLst>
          </p:cNvPr>
          <p:cNvGrpSpPr/>
          <p:nvPr/>
        </p:nvGrpSpPr>
        <p:grpSpPr>
          <a:xfrm>
            <a:off x="9474533" y="3192270"/>
            <a:ext cx="2390369" cy="727204"/>
            <a:chOff x="9510920" y="657225"/>
            <a:chExt cx="2390369" cy="727204"/>
          </a:xfrm>
          <a:effectLst>
            <a:outerShdw blurRad="50800" dist="38100" dir="2700000" algn="tl" rotWithShape="0">
              <a:prstClr val="black">
                <a:alpha val="40000"/>
              </a:prstClr>
            </a:outerShdw>
          </a:effectLst>
        </p:grpSpPr>
        <p:sp>
          <p:nvSpPr>
            <p:cNvPr id="52" name="Callout: Left Arrow 51">
              <a:extLst>
                <a:ext uri="{FF2B5EF4-FFF2-40B4-BE49-F238E27FC236}">
                  <a16:creationId xmlns:a16="http://schemas.microsoft.com/office/drawing/2014/main" id="{F4A87665-3FDE-C948-4950-3E11B8FF2712}"/>
                </a:ext>
              </a:extLst>
            </p:cNvPr>
            <p:cNvSpPr/>
            <p:nvPr/>
          </p:nvSpPr>
          <p:spPr>
            <a:xfrm>
              <a:off x="9510920" y="657225"/>
              <a:ext cx="2271505" cy="727204"/>
            </a:xfrm>
            <a:prstGeom prst="leftArrowCallout">
              <a:avLst>
                <a:gd name="adj1" fmla="val 13286"/>
                <a:gd name="adj2" fmla="val 13991"/>
                <a:gd name="adj3" fmla="val 21096"/>
                <a:gd name="adj4" fmla="val 5730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br>
                <a:rPr lang="en-US" dirty="0">
                  <a:solidFill>
                    <a:srgbClr val="5F6368"/>
                  </a:solidFill>
                  <a:effectLst/>
                  <a:latin typeface="inherit"/>
                </a:rPr>
              </a:br>
              <a:endParaRPr lang="en-US" dirty="0"/>
            </a:p>
          </p:txBody>
        </p:sp>
        <p:sp>
          <p:nvSpPr>
            <p:cNvPr id="53" name="TextBox 52">
              <a:extLst>
                <a:ext uri="{FF2B5EF4-FFF2-40B4-BE49-F238E27FC236}">
                  <a16:creationId xmlns:a16="http://schemas.microsoft.com/office/drawing/2014/main" id="{FBF1D6F0-EFBE-5F99-8854-FC2C84FC800A}"/>
                </a:ext>
              </a:extLst>
            </p:cNvPr>
            <p:cNvSpPr txBox="1"/>
            <p:nvPr/>
          </p:nvSpPr>
          <p:spPr>
            <a:xfrm>
              <a:off x="10618569" y="738371"/>
              <a:ext cx="1282720" cy="461665"/>
            </a:xfrm>
            <a:prstGeom prst="rect">
              <a:avLst/>
            </a:prstGeom>
            <a:noFill/>
          </p:spPr>
          <p:txBody>
            <a:bodyPr wrap="square" rtlCol="0">
              <a:spAutoFit/>
            </a:bodyPr>
            <a:lstStyle/>
            <a:p>
              <a:pPr algn="l" fontAlgn="base"/>
              <a:r>
                <a:rPr lang="fr-FR" sz="1200" b="0" dirty="0">
                  <a:solidFill>
                    <a:schemeClr val="bg1"/>
                  </a:solidFill>
                  <a:effectLst/>
                  <a:latin typeface="inherit"/>
                </a:rPr>
                <a:t>seller unique identifier</a:t>
              </a:r>
            </a:p>
          </p:txBody>
        </p:sp>
      </p:grpSp>
      <p:sp>
        <p:nvSpPr>
          <p:cNvPr id="54" name="Rectangle: Rounded Corners 53">
            <a:extLst>
              <a:ext uri="{FF2B5EF4-FFF2-40B4-BE49-F238E27FC236}">
                <a16:creationId xmlns:a16="http://schemas.microsoft.com/office/drawing/2014/main" id="{25657D6D-D0EC-12ED-9460-7024884F6991}"/>
              </a:ext>
            </a:extLst>
          </p:cNvPr>
          <p:cNvSpPr/>
          <p:nvPr/>
        </p:nvSpPr>
        <p:spPr>
          <a:xfrm>
            <a:off x="8216719" y="3352186"/>
            <a:ext cx="1056358" cy="358373"/>
          </a:xfrm>
          <a:prstGeom prst="roundRect">
            <a:avLst>
              <a:gd name="adj" fmla="val 50000"/>
            </a:avLst>
          </a:prstGeom>
          <a:solidFill>
            <a:srgbClr val="B8CAE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effectLst/>
              </a:rPr>
              <a:t>seller_id</a:t>
            </a:r>
          </a:p>
        </p:txBody>
      </p:sp>
      <p:grpSp>
        <p:nvGrpSpPr>
          <p:cNvPr id="55" name="Group 54">
            <a:extLst>
              <a:ext uri="{FF2B5EF4-FFF2-40B4-BE49-F238E27FC236}">
                <a16:creationId xmlns:a16="http://schemas.microsoft.com/office/drawing/2014/main" id="{1DBA01BA-B970-94D6-5705-8C90EC4C0A6E}"/>
              </a:ext>
            </a:extLst>
          </p:cNvPr>
          <p:cNvGrpSpPr/>
          <p:nvPr/>
        </p:nvGrpSpPr>
        <p:grpSpPr>
          <a:xfrm>
            <a:off x="9474533" y="3999926"/>
            <a:ext cx="2290836" cy="784830"/>
            <a:chOff x="9510920" y="633945"/>
            <a:chExt cx="2290836" cy="784830"/>
          </a:xfrm>
          <a:effectLst>
            <a:outerShdw blurRad="50800" dist="38100" dir="2700000" algn="tl" rotWithShape="0">
              <a:prstClr val="black">
                <a:alpha val="40000"/>
              </a:prstClr>
            </a:outerShdw>
          </a:effectLst>
        </p:grpSpPr>
        <p:sp>
          <p:nvSpPr>
            <p:cNvPr id="56" name="Callout: Left Arrow 55">
              <a:extLst>
                <a:ext uri="{FF2B5EF4-FFF2-40B4-BE49-F238E27FC236}">
                  <a16:creationId xmlns:a16="http://schemas.microsoft.com/office/drawing/2014/main" id="{5398DEE7-5644-1FB6-6AD7-1F6BA596EF5A}"/>
                </a:ext>
              </a:extLst>
            </p:cNvPr>
            <p:cNvSpPr/>
            <p:nvPr/>
          </p:nvSpPr>
          <p:spPr>
            <a:xfrm>
              <a:off x="9510920" y="657225"/>
              <a:ext cx="2271505" cy="727204"/>
            </a:xfrm>
            <a:prstGeom prst="leftArrowCallout">
              <a:avLst>
                <a:gd name="adj1" fmla="val 13286"/>
                <a:gd name="adj2" fmla="val 13991"/>
                <a:gd name="adj3" fmla="val 21096"/>
                <a:gd name="adj4" fmla="val 5730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br>
                <a:rPr lang="en-US" dirty="0">
                  <a:solidFill>
                    <a:srgbClr val="5F6368"/>
                  </a:solidFill>
                  <a:effectLst/>
                  <a:latin typeface="inherit"/>
                </a:rPr>
              </a:br>
              <a:endParaRPr lang="en-US" dirty="0"/>
            </a:p>
          </p:txBody>
        </p:sp>
        <p:sp>
          <p:nvSpPr>
            <p:cNvPr id="57" name="TextBox 56">
              <a:extLst>
                <a:ext uri="{FF2B5EF4-FFF2-40B4-BE49-F238E27FC236}">
                  <a16:creationId xmlns:a16="http://schemas.microsoft.com/office/drawing/2014/main" id="{8C804DEA-4958-337D-2B13-87C1106C23B7}"/>
                </a:ext>
              </a:extLst>
            </p:cNvPr>
            <p:cNvSpPr txBox="1"/>
            <p:nvPr/>
          </p:nvSpPr>
          <p:spPr>
            <a:xfrm>
              <a:off x="10519036" y="633945"/>
              <a:ext cx="1282720" cy="784830"/>
            </a:xfrm>
            <a:prstGeom prst="rect">
              <a:avLst/>
            </a:prstGeom>
            <a:noFill/>
          </p:spPr>
          <p:txBody>
            <a:bodyPr wrap="square" rtlCol="0">
              <a:spAutoFit/>
            </a:bodyPr>
            <a:lstStyle/>
            <a:p>
              <a:pPr algn="l" fontAlgn="base"/>
              <a:r>
                <a:rPr lang="en-US" sz="900" b="0" i="0" dirty="0">
                  <a:solidFill>
                    <a:schemeClr val="bg1"/>
                  </a:solidFill>
                  <a:effectLst/>
                  <a:latin typeface="Inter"/>
                </a:rPr>
                <a:t>Shows the seller shipping limit date for handling the order over to the logistic partner</a:t>
              </a:r>
              <a:endParaRPr lang="en-US" sz="900" b="0" dirty="0">
                <a:solidFill>
                  <a:schemeClr val="bg1"/>
                </a:solidFill>
                <a:effectLst/>
                <a:latin typeface="inherit"/>
              </a:endParaRPr>
            </a:p>
          </p:txBody>
        </p:sp>
      </p:grpSp>
      <p:sp>
        <p:nvSpPr>
          <p:cNvPr id="60" name="Rectangle: Rounded Corners 59">
            <a:extLst>
              <a:ext uri="{FF2B5EF4-FFF2-40B4-BE49-F238E27FC236}">
                <a16:creationId xmlns:a16="http://schemas.microsoft.com/office/drawing/2014/main" id="{FEC8BCF3-934B-0BED-9C8D-9D950E8E28DD}"/>
              </a:ext>
            </a:extLst>
          </p:cNvPr>
          <p:cNvSpPr/>
          <p:nvPr/>
        </p:nvSpPr>
        <p:spPr>
          <a:xfrm>
            <a:off x="8216719" y="6032574"/>
            <a:ext cx="1056358" cy="358373"/>
          </a:xfrm>
          <a:prstGeom prst="roundRect">
            <a:avLst>
              <a:gd name="adj" fmla="val 50000"/>
            </a:avLst>
          </a:prstGeom>
          <a:solidFill>
            <a:srgbClr val="B8CAE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effectLst/>
              </a:rPr>
              <a:t>freight_value</a:t>
            </a:r>
          </a:p>
        </p:txBody>
      </p:sp>
      <p:grpSp>
        <p:nvGrpSpPr>
          <p:cNvPr id="61" name="Group 60">
            <a:extLst>
              <a:ext uri="{FF2B5EF4-FFF2-40B4-BE49-F238E27FC236}">
                <a16:creationId xmlns:a16="http://schemas.microsoft.com/office/drawing/2014/main" id="{74AD8E39-C3B6-C335-1CFE-BBE9334BE371}"/>
              </a:ext>
            </a:extLst>
          </p:cNvPr>
          <p:cNvGrpSpPr/>
          <p:nvPr/>
        </p:nvGrpSpPr>
        <p:grpSpPr>
          <a:xfrm>
            <a:off x="9474533" y="4853376"/>
            <a:ext cx="2448490" cy="727204"/>
            <a:chOff x="9510920" y="657225"/>
            <a:chExt cx="2448490" cy="727204"/>
          </a:xfrm>
          <a:effectLst>
            <a:outerShdw blurRad="50800" dist="38100" dir="2700000" algn="tl" rotWithShape="0">
              <a:prstClr val="black">
                <a:alpha val="40000"/>
              </a:prstClr>
            </a:outerShdw>
          </a:effectLst>
        </p:grpSpPr>
        <p:sp>
          <p:nvSpPr>
            <p:cNvPr id="62" name="Callout: Left Arrow 61">
              <a:extLst>
                <a:ext uri="{FF2B5EF4-FFF2-40B4-BE49-F238E27FC236}">
                  <a16:creationId xmlns:a16="http://schemas.microsoft.com/office/drawing/2014/main" id="{09CD9308-90EA-12F6-8A86-A2B4FFBA8A11}"/>
                </a:ext>
              </a:extLst>
            </p:cNvPr>
            <p:cNvSpPr/>
            <p:nvPr/>
          </p:nvSpPr>
          <p:spPr>
            <a:xfrm>
              <a:off x="9510920" y="657225"/>
              <a:ext cx="2271505" cy="727204"/>
            </a:xfrm>
            <a:prstGeom prst="leftArrowCallout">
              <a:avLst>
                <a:gd name="adj1" fmla="val 13286"/>
                <a:gd name="adj2" fmla="val 13991"/>
                <a:gd name="adj3" fmla="val 21096"/>
                <a:gd name="adj4" fmla="val 5730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br>
                <a:rPr lang="en-US" dirty="0">
                  <a:solidFill>
                    <a:srgbClr val="5F6368"/>
                  </a:solidFill>
                  <a:effectLst/>
                  <a:latin typeface="inherit"/>
                </a:rPr>
              </a:br>
              <a:endParaRPr lang="en-US" dirty="0"/>
            </a:p>
          </p:txBody>
        </p:sp>
        <p:sp>
          <p:nvSpPr>
            <p:cNvPr id="63" name="TextBox 62">
              <a:extLst>
                <a:ext uri="{FF2B5EF4-FFF2-40B4-BE49-F238E27FC236}">
                  <a16:creationId xmlns:a16="http://schemas.microsoft.com/office/drawing/2014/main" id="{E492A212-6371-9CD8-BF08-128F06CDA314}"/>
                </a:ext>
              </a:extLst>
            </p:cNvPr>
            <p:cNvSpPr txBox="1"/>
            <p:nvPr/>
          </p:nvSpPr>
          <p:spPr>
            <a:xfrm>
              <a:off x="10676690" y="853450"/>
              <a:ext cx="1282720" cy="276999"/>
            </a:xfrm>
            <a:prstGeom prst="rect">
              <a:avLst/>
            </a:prstGeom>
            <a:noFill/>
          </p:spPr>
          <p:txBody>
            <a:bodyPr wrap="square" rtlCol="0">
              <a:spAutoFit/>
            </a:bodyPr>
            <a:lstStyle/>
            <a:p>
              <a:pPr algn="l" fontAlgn="base"/>
              <a:r>
                <a:rPr lang="en-US" sz="1200" b="0" i="0" dirty="0">
                  <a:solidFill>
                    <a:schemeClr val="bg1"/>
                  </a:solidFill>
                  <a:effectLst/>
                  <a:latin typeface="Inter"/>
                </a:rPr>
                <a:t>item price</a:t>
              </a:r>
              <a:endParaRPr lang="en-US" sz="1200" b="0" dirty="0">
                <a:solidFill>
                  <a:schemeClr val="bg1"/>
                </a:solidFill>
                <a:effectLst/>
                <a:latin typeface="inherit"/>
              </a:endParaRPr>
            </a:p>
          </p:txBody>
        </p:sp>
      </p:grpSp>
      <p:grpSp>
        <p:nvGrpSpPr>
          <p:cNvPr id="64" name="Group 63">
            <a:extLst>
              <a:ext uri="{FF2B5EF4-FFF2-40B4-BE49-F238E27FC236}">
                <a16:creationId xmlns:a16="http://schemas.microsoft.com/office/drawing/2014/main" id="{BE7C2625-A19B-5495-EC60-0FB2E29033A6}"/>
              </a:ext>
            </a:extLst>
          </p:cNvPr>
          <p:cNvGrpSpPr/>
          <p:nvPr/>
        </p:nvGrpSpPr>
        <p:grpSpPr>
          <a:xfrm>
            <a:off x="9474533" y="5703891"/>
            <a:ext cx="2367419" cy="1061829"/>
            <a:chOff x="9510920" y="657225"/>
            <a:chExt cx="2367419" cy="760200"/>
          </a:xfrm>
          <a:effectLst>
            <a:outerShdw blurRad="50800" dist="38100" dir="2700000" algn="tl" rotWithShape="0">
              <a:prstClr val="black">
                <a:alpha val="40000"/>
              </a:prstClr>
            </a:outerShdw>
          </a:effectLst>
        </p:grpSpPr>
        <p:sp>
          <p:nvSpPr>
            <p:cNvPr id="65" name="Callout: Left Arrow 64">
              <a:extLst>
                <a:ext uri="{FF2B5EF4-FFF2-40B4-BE49-F238E27FC236}">
                  <a16:creationId xmlns:a16="http://schemas.microsoft.com/office/drawing/2014/main" id="{365AF5BF-6199-4D5B-8F9B-C0C4E842E075}"/>
                </a:ext>
              </a:extLst>
            </p:cNvPr>
            <p:cNvSpPr/>
            <p:nvPr/>
          </p:nvSpPr>
          <p:spPr>
            <a:xfrm>
              <a:off x="9510920" y="657225"/>
              <a:ext cx="2271505" cy="727204"/>
            </a:xfrm>
            <a:prstGeom prst="leftArrowCallout">
              <a:avLst>
                <a:gd name="adj1" fmla="val 13286"/>
                <a:gd name="adj2" fmla="val 13991"/>
                <a:gd name="adj3" fmla="val 21096"/>
                <a:gd name="adj4" fmla="val 5730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br>
                <a:rPr lang="en-US" dirty="0">
                  <a:solidFill>
                    <a:srgbClr val="5F6368"/>
                  </a:solidFill>
                  <a:effectLst/>
                  <a:latin typeface="inherit"/>
                </a:rPr>
              </a:br>
              <a:endParaRPr lang="en-US" dirty="0"/>
            </a:p>
          </p:txBody>
        </p:sp>
        <p:sp>
          <p:nvSpPr>
            <p:cNvPr id="66" name="TextBox 65">
              <a:extLst>
                <a:ext uri="{FF2B5EF4-FFF2-40B4-BE49-F238E27FC236}">
                  <a16:creationId xmlns:a16="http://schemas.microsoft.com/office/drawing/2014/main" id="{34CAFA73-63DB-632E-F755-F2A1A0EC921E}"/>
                </a:ext>
              </a:extLst>
            </p:cNvPr>
            <p:cNvSpPr txBox="1"/>
            <p:nvPr/>
          </p:nvSpPr>
          <p:spPr>
            <a:xfrm>
              <a:off x="10519036" y="657225"/>
              <a:ext cx="1359303" cy="760200"/>
            </a:xfrm>
            <a:prstGeom prst="rect">
              <a:avLst/>
            </a:prstGeom>
            <a:noFill/>
          </p:spPr>
          <p:txBody>
            <a:bodyPr wrap="square" rtlCol="0">
              <a:spAutoFit/>
            </a:bodyPr>
            <a:lstStyle/>
            <a:p>
              <a:pPr algn="l" fontAlgn="base"/>
              <a:r>
                <a:rPr lang="en-US" sz="1050" b="0" i="0" dirty="0">
                  <a:solidFill>
                    <a:schemeClr val="bg1"/>
                  </a:solidFill>
                  <a:effectLst/>
                  <a:latin typeface="Inter"/>
                </a:rPr>
                <a:t>item freight value item (if an order has more than one item the freight value is </a:t>
              </a:r>
              <a:r>
                <a:rPr lang="en-US" sz="900" b="0" i="0" dirty="0">
                  <a:solidFill>
                    <a:schemeClr val="bg1"/>
                  </a:solidFill>
                  <a:effectLst/>
                  <a:latin typeface="Inter"/>
                </a:rPr>
                <a:t>splitted</a:t>
              </a:r>
              <a:r>
                <a:rPr lang="en-US" sz="1050" b="0" i="0" dirty="0">
                  <a:solidFill>
                    <a:schemeClr val="bg1"/>
                  </a:solidFill>
                  <a:effectLst/>
                  <a:latin typeface="Inter"/>
                </a:rPr>
                <a:t> between items)</a:t>
              </a:r>
              <a:endParaRPr lang="en-US" sz="1050" b="0" dirty="0">
                <a:solidFill>
                  <a:schemeClr val="bg1"/>
                </a:solidFill>
                <a:effectLst/>
                <a:latin typeface="inherit"/>
              </a:endParaRPr>
            </a:p>
          </p:txBody>
        </p:sp>
      </p:grpSp>
      <p:grpSp>
        <p:nvGrpSpPr>
          <p:cNvPr id="86" name="Group 85">
            <a:extLst>
              <a:ext uri="{FF2B5EF4-FFF2-40B4-BE49-F238E27FC236}">
                <a16:creationId xmlns:a16="http://schemas.microsoft.com/office/drawing/2014/main" id="{884A4B28-93B2-4A21-BE1A-02D39D6BB456}"/>
              </a:ext>
            </a:extLst>
          </p:cNvPr>
          <p:cNvGrpSpPr/>
          <p:nvPr/>
        </p:nvGrpSpPr>
        <p:grpSpPr>
          <a:xfrm>
            <a:off x="160018" y="5076408"/>
            <a:ext cx="6109059" cy="1578490"/>
            <a:chOff x="1406204" y="5143442"/>
            <a:chExt cx="4831491" cy="844319"/>
          </a:xfrm>
        </p:grpSpPr>
        <p:grpSp>
          <p:nvGrpSpPr>
            <p:cNvPr id="67" name="Group 66">
              <a:extLst>
                <a:ext uri="{FF2B5EF4-FFF2-40B4-BE49-F238E27FC236}">
                  <a16:creationId xmlns:a16="http://schemas.microsoft.com/office/drawing/2014/main" id="{B52382C7-5F54-BF6B-B606-F48AEEFB4B0F}"/>
                </a:ext>
              </a:extLst>
            </p:cNvPr>
            <p:cNvGrpSpPr/>
            <p:nvPr/>
          </p:nvGrpSpPr>
          <p:grpSpPr>
            <a:xfrm>
              <a:off x="1406204" y="5143442"/>
              <a:ext cx="4831491" cy="844319"/>
              <a:chOff x="7562850" y="22758"/>
              <a:chExt cx="4831491" cy="844319"/>
            </a:xfrm>
          </p:grpSpPr>
          <p:grpSp>
            <p:nvGrpSpPr>
              <p:cNvPr id="68" name="Group 67">
                <a:extLst>
                  <a:ext uri="{FF2B5EF4-FFF2-40B4-BE49-F238E27FC236}">
                    <a16:creationId xmlns:a16="http://schemas.microsoft.com/office/drawing/2014/main" id="{B5FCF0AE-F83F-4B70-D940-E9F74B98C9F2}"/>
                  </a:ext>
                </a:extLst>
              </p:cNvPr>
              <p:cNvGrpSpPr/>
              <p:nvPr/>
            </p:nvGrpSpPr>
            <p:grpSpPr>
              <a:xfrm>
                <a:off x="7562850" y="22758"/>
                <a:ext cx="4831491" cy="844319"/>
                <a:chOff x="7377111" y="856751"/>
                <a:chExt cx="5123602" cy="844319"/>
              </a:xfrm>
            </p:grpSpPr>
            <p:sp>
              <p:nvSpPr>
                <p:cNvPr id="70" name="Rectangle: Rounded Corners 69">
                  <a:extLst>
                    <a:ext uri="{FF2B5EF4-FFF2-40B4-BE49-F238E27FC236}">
                      <a16:creationId xmlns:a16="http://schemas.microsoft.com/office/drawing/2014/main" id="{10AD86B3-0B9F-4279-872D-81A03E002BAA}"/>
                    </a:ext>
                  </a:extLst>
                </p:cNvPr>
                <p:cNvSpPr/>
                <p:nvPr/>
              </p:nvSpPr>
              <p:spPr>
                <a:xfrm>
                  <a:off x="7377111" y="856751"/>
                  <a:ext cx="4764807" cy="844319"/>
                </a:xfrm>
                <a:prstGeom prst="round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extBox 71">
                  <a:extLst>
                    <a:ext uri="{FF2B5EF4-FFF2-40B4-BE49-F238E27FC236}">
                      <a16:creationId xmlns:a16="http://schemas.microsoft.com/office/drawing/2014/main" id="{EEC5CBEF-E4D7-905B-2ED6-0538C35DD0A6}"/>
                    </a:ext>
                  </a:extLst>
                </p:cNvPr>
                <p:cNvSpPr txBox="1"/>
                <p:nvPr/>
              </p:nvSpPr>
              <p:spPr>
                <a:xfrm>
                  <a:off x="8245285" y="1175507"/>
                  <a:ext cx="1023056" cy="338554"/>
                </a:xfrm>
                <a:prstGeom prst="rect">
                  <a:avLst/>
                </a:prstGeom>
                <a:noFill/>
              </p:spPr>
              <p:txBody>
                <a:bodyPr wrap="square" rtlCol="0">
                  <a:spAutoFit/>
                </a:bodyPr>
                <a:lstStyle/>
                <a:p>
                  <a:r>
                    <a:rPr lang="en-US" sz="1600" b="0" i="0" dirty="0">
                      <a:solidFill>
                        <a:schemeClr val="bg1"/>
                      </a:solidFill>
                      <a:effectLst/>
                      <a:latin typeface="Consolas" panose="020B0609020204030204" pitchFamily="49" charset="0"/>
                    </a:rPr>
                    <a:t>98,666</a:t>
                  </a:r>
                  <a:endParaRPr lang="en-US" sz="1600" dirty="0">
                    <a:solidFill>
                      <a:schemeClr val="bg1"/>
                    </a:solidFill>
                    <a:latin typeface="Consolas" panose="020B0609020204030204" pitchFamily="49" charset="0"/>
                  </a:endParaRPr>
                </a:p>
              </p:txBody>
            </p:sp>
            <p:sp>
              <p:nvSpPr>
                <p:cNvPr id="73" name="TextBox 72">
                  <a:extLst>
                    <a:ext uri="{FF2B5EF4-FFF2-40B4-BE49-F238E27FC236}">
                      <a16:creationId xmlns:a16="http://schemas.microsoft.com/office/drawing/2014/main" id="{F8663842-2081-1511-F33C-36676038F125}"/>
                    </a:ext>
                  </a:extLst>
                </p:cNvPr>
                <p:cNvSpPr txBox="1"/>
                <p:nvPr/>
              </p:nvSpPr>
              <p:spPr>
                <a:xfrm>
                  <a:off x="8999218" y="1175507"/>
                  <a:ext cx="1061631" cy="338554"/>
                </a:xfrm>
                <a:prstGeom prst="rect">
                  <a:avLst/>
                </a:prstGeom>
                <a:noFill/>
              </p:spPr>
              <p:txBody>
                <a:bodyPr wrap="square" rtlCol="0" anchor="t" anchorCtr="0">
                  <a:spAutoFit/>
                </a:bodyPr>
                <a:lstStyle/>
                <a:p>
                  <a:pPr algn="ctr"/>
                  <a:r>
                    <a:rPr lang="en-US" sz="1600" b="0" i="0" dirty="0">
                      <a:solidFill>
                        <a:schemeClr val="bg1"/>
                      </a:solidFill>
                      <a:effectLst/>
                      <a:latin typeface="Consolas" panose="020B0609020204030204" pitchFamily="49" charset="0"/>
                    </a:rPr>
                    <a:t>88</a:t>
                  </a:r>
                  <a:r>
                    <a:rPr lang="en-US" sz="1600" dirty="0">
                      <a:solidFill>
                        <a:schemeClr val="bg1"/>
                      </a:solidFill>
                      <a:latin typeface="Consolas" panose="020B0609020204030204" pitchFamily="49" charset="0"/>
                    </a:rPr>
                    <a:t>%</a:t>
                  </a:r>
                </a:p>
              </p:txBody>
            </p:sp>
            <p:cxnSp>
              <p:nvCxnSpPr>
                <p:cNvPr id="74" name="Straight Connector 73">
                  <a:extLst>
                    <a:ext uri="{FF2B5EF4-FFF2-40B4-BE49-F238E27FC236}">
                      <a16:creationId xmlns:a16="http://schemas.microsoft.com/office/drawing/2014/main" id="{FD71239A-9E03-D63E-C506-EF409E608B14}"/>
                    </a:ext>
                  </a:extLst>
                </p:cNvPr>
                <p:cNvCxnSpPr>
                  <a:cxnSpLocks/>
                </p:cNvCxnSpPr>
                <p:nvPr/>
              </p:nvCxnSpPr>
              <p:spPr>
                <a:xfrm>
                  <a:off x="9168835" y="1125808"/>
                  <a:ext cx="0" cy="376970"/>
                </a:xfrm>
                <a:prstGeom prst="line">
                  <a:avLst/>
                </a:prstGeom>
                <a:ln>
                  <a:solidFill>
                    <a:schemeClr val="bg1">
                      <a:lumMod val="95000"/>
                    </a:schemeClr>
                  </a:solidFill>
                </a:ln>
              </p:spPr>
              <p:style>
                <a:lnRef idx="1">
                  <a:schemeClr val="accent6"/>
                </a:lnRef>
                <a:fillRef idx="0">
                  <a:schemeClr val="accent6"/>
                </a:fillRef>
                <a:effectRef idx="0">
                  <a:schemeClr val="accent6"/>
                </a:effectRef>
                <a:fontRef idx="minor">
                  <a:schemeClr val="tx1"/>
                </a:fontRef>
              </p:style>
            </p:cxnSp>
            <p:sp>
              <p:nvSpPr>
                <p:cNvPr id="75" name="TextBox 74">
                  <a:extLst>
                    <a:ext uri="{FF2B5EF4-FFF2-40B4-BE49-F238E27FC236}">
                      <a16:creationId xmlns:a16="http://schemas.microsoft.com/office/drawing/2014/main" id="{41631EA7-7E85-2BA4-3521-88931B7E6857}"/>
                    </a:ext>
                  </a:extLst>
                </p:cNvPr>
                <p:cNvSpPr txBox="1"/>
                <p:nvPr/>
              </p:nvSpPr>
              <p:spPr>
                <a:xfrm>
                  <a:off x="10678119" y="1175507"/>
                  <a:ext cx="914540" cy="338554"/>
                </a:xfrm>
                <a:prstGeom prst="rect">
                  <a:avLst/>
                </a:prstGeom>
                <a:noFill/>
              </p:spPr>
              <p:txBody>
                <a:bodyPr wrap="square" rtlCol="0">
                  <a:spAutoFit/>
                </a:bodyPr>
                <a:lstStyle/>
                <a:p>
                  <a:r>
                    <a:rPr lang="en-US" sz="1600" b="0" i="0" dirty="0">
                      <a:solidFill>
                        <a:schemeClr val="bg1"/>
                      </a:solidFill>
                      <a:effectLst/>
                      <a:latin typeface="Consolas" panose="020B0609020204030204" pitchFamily="49" charset="0"/>
                    </a:rPr>
                    <a:t>13,984</a:t>
                  </a:r>
                  <a:endParaRPr lang="en-US" sz="1600" dirty="0">
                    <a:solidFill>
                      <a:schemeClr val="bg1"/>
                    </a:solidFill>
                    <a:latin typeface="Consolas" panose="020B0609020204030204" pitchFamily="49" charset="0"/>
                  </a:endParaRPr>
                </a:p>
              </p:txBody>
            </p:sp>
            <p:sp>
              <p:nvSpPr>
                <p:cNvPr id="76" name="TextBox 75">
                  <a:extLst>
                    <a:ext uri="{FF2B5EF4-FFF2-40B4-BE49-F238E27FC236}">
                      <a16:creationId xmlns:a16="http://schemas.microsoft.com/office/drawing/2014/main" id="{1C74F323-8D0C-F6EF-77C6-A3101D98545B}"/>
                    </a:ext>
                  </a:extLst>
                </p:cNvPr>
                <p:cNvSpPr txBox="1"/>
                <p:nvPr/>
              </p:nvSpPr>
              <p:spPr>
                <a:xfrm>
                  <a:off x="11371598" y="1175507"/>
                  <a:ext cx="914540" cy="338554"/>
                </a:xfrm>
                <a:prstGeom prst="rect">
                  <a:avLst/>
                </a:prstGeom>
                <a:noFill/>
              </p:spPr>
              <p:txBody>
                <a:bodyPr wrap="square" rtlCol="0" anchor="t" anchorCtr="0">
                  <a:spAutoFit/>
                </a:bodyPr>
                <a:lstStyle/>
                <a:p>
                  <a:pPr algn="ctr"/>
                  <a:r>
                    <a:rPr lang="en-US" sz="1600" dirty="0">
                      <a:solidFill>
                        <a:schemeClr val="bg1"/>
                      </a:solidFill>
                      <a:latin typeface="Consolas" panose="020B0609020204030204" pitchFamily="49" charset="0"/>
                    </a:rPr>
                    <a:t>12%</a:t>
                  </a:r>
                </a:p>
              </p:txBody>
            </p:sp>
            <p:cxnSp>
              <p:nvCxnSpPr>
                <p:cNvPr id="78" name="Straight Connector 77">
                  <a:extLst>
                    <a:ext uri="{FF2B5EF4-FFF2-40B4-BE49-F238E27FC236}">
                      <a16:creationId xmlns:a16="http://schemas.microsoft.com/office/drawing/2014/main" id="{51F229C3-C2BA-0E8B-2722-734B5BAF3D54}"/>
                    </a:ext>
                  </a:extLst>
                </p:cNvPr>
                <p:cNvCxnSpPr>
                  <a:cxnSpLocks/>
                </p:cNvCxnSpPr>
                <p:nvPr/>
              </p:nvCxnSpPr>
              <p:spPr>
                <a:xfrm>
                  <a:off x="11559431" y="1145174"/>
                  <a:ext cx="0" cy="357604"/>
                </a:xfrm>
                <a:prstGeom prst="line">
                  <a:avLst/>
                </a:prstGeom>
                <a:ln>
                  <a:solidFill>
                    <a:schemeClr val="bg1">
                      <a:lumMod val="95000"/>
                    </a:schemeClr>
                  </a:solidFill>
                </a:ln>
              </p:spPr>
              <p:style>
                <a:lnRef idx="1">
                  <a:schemeClr val="accent6"/>
                </a:lnRef>
                <a:fillRef idx="0">
                  <a:schemeClr val="accent6"/>
                </a:fillRef>
                <a:effectRef idx="0">
                  <a:schemeClr val="accent6"/>
                </a:effectRef>
                <a:fontRef idx="minor">
                  <a:schemeClr val="tx1"/>
                </a:fontRef>
              </p:style>
            </p:cxnSp>
            <p:sp>
              <p:nvSpPr>
                <p:cNvPr id="80" name="TextBox 79">
                  <a:extLst>
                    <a:ext uri="{FF2B5EF4-FFF2-40B4-BE49-F238E27FC236}">
                      <a16:creationId xmlns:a16="http://schemas.microsoft.com/office/drawing/2014/main" id="{03CCE0CC-73F6-3C07-42B5-425CB8636781}"/>
                    </a:ext>
                  </a:extLst>
                </p:cNvPr>
                <p:cNvSpPr txBox="1"/>
                <p:nvPr/>
              </p:nvSpPr>
              <p:spPr>
                <a:xfrm>
                  <a:off x="9930385" y="878831"/>
                  <a:ext cx="2570328" cy="148164"/>
                </a:xfrm>
                <a:prstGeom prst="rect">
                  <a:avLst/>
                </a:prstGeom>
                <a:noFill/>
              </p:spPr>
              <p:txBody>
                <a:bodyPr wrap="square" rtlCol="0">
                  <a:spAutoFit/>
                </a:bodyPr>
                <a:lstStyle/>
                <a:p>
                  <a:r>
                    <a:rPr lang="en-US" sz="1200" dirty="0">
                      <a:solidFill>
                        <a:schemeClr val="bg1"/>
                      </a:solidFill>
                    </a:rPr>
                    <a:t>Number of buys more than one item</a:t>
                  </a:r>
                </a:p>
              </p:txBody>
            </p:sp>
            <p:sp>
              <p:nvSpPr>
                <p:cNvPr id="81" name="TextBox 80">
                  <a:extLst>
                    <a:ext uri="{FF2B5EF4-FFF2-40B4-BE49-F238E27FC236}">
                      <a16:creationId xmlns:a16="http://schemas.microsoft.com/office/drawing/2014/main" id="{64A5D633-B482-EAB9-A17D-583DC39374CE}"/>
                    </a:ext>
                  </a:extLst>
                </p:cNvPr>
                <p:cNvSpPr txBox="1"/>
                <p:nvPr/>
              </p:nvSpPr>
              <p:spPr>
                <a:xfrm>
                  <a:off x="7723425" y="870172"/>
                  <a:ext cx="1730925" cy="148164"/>
                </a:xfrm>
                <a:prstGeom prst="rect">
                  <a:avLst/>
                </a:prstGeom>
                <a:noFill/>
              </p:spPr>
              <p:txBody>
                <a:bodyPr wrap="square" rtlCol="0">
                  <a:spAutoFit/>
                </a:bodyPr>
                <a:lstStyle/>
                <a:p>
                  <a:r>
                    <a:rPr lang="en-US" sz="1200" dirty="0">
                      <a:solidFill>
                        <a:schemeClr val="bg1"/>
                      </a:solidFill>
                    </a:rPr>
                    <a:t>Number of buys one item</a:t>
                  </a:r>
                </a:p>
              </p:txBody>
            </p:sp>
          </p:grpSp>
          <p:cxnSp>
            <p:nvCxnSpPr>
              <p:cNvPr id="69" name="Straight Connector 68">
                <a:extLst>
                  <a:ext uri="{FF2B5EF4-FFF2-40B4-BE49-F238E27FC236}">
                    <a16:creationId xmlns:a16="http://schemas.microsoft.com/office/drawing/2014/main" id="{74A9393C-B276-56F7-FD79-119796A08791}"/>
                  </a:ext>
                </a:extLst>
              </p:cNvPr>
              <p:cNvCxnSpPr>
                <a:cxnSpLocks/>
              </p:cNvCxnSpPr>
              <p:nvPr/>
            </p:nvCxnSpPr>
            <p:spPr>
              <a:xfrm>
                <a:off x="9859999" y="71074"/>
                <a:ext cx="0" cy="727173"/>
              </a:xfrm>
              <a:prstGeom prst="line">
                <a:avLst/>
              </a:prstGeom>
              <a:ln w="15875">
                <a:solidFill>
                  <a:schemeClr val="bg1">
                    <a:lumMod val="95000"/>
                  </a:schemeClr>
                </a:solidFill>
              </a:ln>
              <a:effectLst>
                <a:outerShdw blurRad="50800" dist="38100" dir="2700000" algn="tl" rotWithShape="0">
                  <a:prstClr val="black">
                    <a:alpha val="40000"/>
                  </a:prstClr>
                </a:outerShdw>
              </a:effectLst>
            </p:spPr>
            <p:style>
              <a:lnRef idx="1">
                <a:schemeClr val="accent6"/>
              </a:lnRef>
              <a:fillRef idx="0">
                <a:schemeClr val="accent6"/>
              </a:fillRef>
              <a:effectRef idx="0">
                <a:schemeClr val="accent6"/>
              </a:effectRef>
              <a:fontRef idx="minor">
                <a:schemeClr val="tx1"/>
              </a:fontRef>
            </p:style>
          </p:cxnSp>
        </p:grpSp>
        <p:pic>
          <p:nvPicPr>
            <p:cNvPr id="83" name="Picture 82" descr="Icon&#10;&#10;Description automatically generated">
              <a:extLst>
                <a:ext uri="{FF2B5EF4-FFF2-40B4-BE49-F238E27FC236}">
                  <a16:creationId xmlns:a16="http://schemas.microsoft.com/office/drawing/2014/main" id="{2F7BA8D2-C064-2434-E198-702F664D0D85}"/>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569609" y="5282047"/>
              <a:ext cx="689542" cy="635790"/>
            </a:xfrm>
            <a:prstGeom prst="rect">
              <a:avLst/>
            </a:prstGeom>
            <a:ln>
              <a:noFill/>
            </a:ln>
            <a:effectLst>
              <a:softEdge rad="112500"/>
            </a:effectLst>
          </p:spPr>
        </p:pic>
        <p:pic>
          <p:nvPicPr>
            <p:cNvPr id="85" name="Picture 84" descr="Icon&#10;&#10;Description automatically generated">
              <a:extLst>
                <a:ext uri="{FF2B5EF4-FFF2-40B4-BE49-F238E27FC236}">
                  <a16:creationId xmlns:a16="http://schemas.microsoft.com/office/drawing/2014/main" id="{4CCC5398-4A61-8EA7-1212-7F8C563EEB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1351" y="5346165"/>
              <a:ext cx="586933" cy="586933"/>
            </a:xfrm>
            <a:prstGeom prst="rect">
              <a:avLst/>
            </a:prstGeom>
            <a:ln>
              <a:noFill/>
            </a:ln>
            <a:effectLst>
              <a:softEdge rad="112500"/>
            </a:effectLst>
          </p:spPr>
        </p:pic>
      </p:grpSp>
    </p:spTree>
    <p:extLst>
      <p:ext uri="{BB962C8B-B14F-4D97-AF65-F5344CB8AC3E}">
        <p14:creationId xmlns:p14="http://schemas.microsoft.com/office/powerpoint/2010/main" val="175118486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8266</TotalTime>
  <Words>5372</Words>
  <Application>Microsoft Office PowerPoint</Application>
  <PresentationFormat>Widescreen</PresentationFormat>
  <Paragraphs>1393</Paragraphs>
  <Slides>66</Slides>
  <Notes>4</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66</vt:i4>
      </vt:variant>
    </vt:vector>
  </HeadingPairs>
  <TitlesOfParts>
    <vt:vector size="83" baseType="lpstr">
      <vt:lpstr>Amasis MT Pro Medium</vt:lpstr>
      <vt:lpstr>Arial</vt:lpstr>
      <vt:lpstr>Arial Rounded MT Bold</vt:lpstr>
      <vt:lpstr>Bauhaus 93</vt:lpstr>
      <vt:lpstr>Bierstadt</vt:lpstr>
      <vt:lpstr>Calibri</vt:lpstr>
      <vt:lpstr>Calibri Light</vt:lpstr>
      <vt:lpstr>Cambria</vt:lpstr>
      <vt:lpstr>Consolas</vt:lpstr>
      <vt:lpstr>Courier New</vt:lpstr>
      <vt:lpstr>Google Material Icons</vt:lpstr>
      <vt:lpstr>inherit</vt:lpstr>
      <vt:lpstr>Inter</vt:lpstr>
      <vt:lpstr>Segoe UI</vt:lpstr>
      <vt:lpstr>Segoe WPC</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sayed bhr</dc:creator>
  <cp:lastModifiedBy>sayed bhr</cp:lastModifiedBy>
  <cp:revision>162</cp:revision>
  <dcterms:created xsi:type="dcterms:W3CDTF">2023-03-19T12:04:15Z</dcterms:created>
  <dcterms:modified xsi:type="dcterms:W3CDTF">2023-08-02T12:41:50Z</dcterms:modified>
</cp:coreProperties>
</file>